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82" r:id="rId3"/>
    <p:sldId id="259" r:id="rId4"/>
    <p:sldId id="260" r:id="rId5"/>
    <p:sldId id="283" r:id="rId6"/>
    <p:sldId id="275" r:id="rId7"/>
    <p:sldId id="284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7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667" autoAdjust="0"/>
  </p:normalViewPr>
  <p:slideViewPr>
    <p:cSldViewPr snapToGrid="0" showGuides="1">
      <p:cViewPr varScale="1">
        <p:scale>
          <a:sx n="91" d="100"/>
          <a:sy n="91" d="100"/>
        </p:scale>
        <p:origin x="1350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70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4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12-15:</a:t>
            </a:r>
            <a:r>
              <a:rPr lang="zh-TW" altLang="en-US" dirty="0"/>
              <a:t>構思</a:t>
            </a:r>
            <a:r>
              <a:rPr lang="en-US" altLang="zh-TW" dirty="0"/>
              <a:t>+</a:t>
            </a:r>
            <a:r>
              <a:rPr lang="zh-TW" altLang="en-US" dirty="0"/>
              <a:t>寫前端</a:t>
            </a:r>
            <a:endParaRPr lang="en-US" altLang="zh-TW" dirty="0"/>
          </a:p>
          <a:p>
            <a:r>
              <a:rPr lang="en-US" altLang="zh-TW" dirty="0"/>
              <a:t>16-19:</a:t>
            </a:r>
            <a:r>
              <a:rPr lang="zh-TW" altLang="en-US" dirty="0"/>
              <a:t>串接</a:t>
            </a:r>
            <a:r>
              <a:rPr lang="en-US" altLang="zh-TW" dirty="0"/>
              <a:t>+</a:t>
            </a:r>
            <a:r>
              <a:rPr lang="zh-TW" altLang="en-US" dirty="0"/>
              <a:t>寫後端</a:t>
            </a:r>
            <a:endParaRPr lang="en-US" altLang="zh-TW" dirty="0"/>
          </a:p>
          <a:p>
            <a:r>
              <a:rPr lang="en-US" altLang="zh-TW" dirty="0"/>
              <a:t>20-23:</a:t>
            </a:r>
            <a:r>
              <a:rPr lang="zh-TW" altLang="en-US" dirty="0"/>
              <a:t>調整</a:t>
            </a:r>
            <a:r>
              <a:rPr lang="en-US" altLang="zh-TW" dirty="0"/>
              <a:t>_</a:t>
            </a:r>
            <a:r>
              <a:rPr lang="zh-TW" altLang="en-US" dirty="0"/>
              <a:t>上雲端</a:t>
            </a:r>
            <a:endParaRPr lang="en-US" altLang="zh-TW" dirty="0"/>
          </a:p>
          <a:p>
            <a:r>
              <a:rPr lang="en-US" altLang="zh-TW" dirty="0"/>
              <a:t>24</a:t>
            </a:r>
            <a:r>
              <a:rPr lang="zh-TW" altLang="en-US" dirty="0"/>
              <a:t>、</a:t>
            </a:r>
            <a:r>
              <a:rPr lang="en-US" altLang="zh-TW" dirty="0"/>
              <a:t>25:</a:t>
            </a:r>
            <a:r>
              <a:rPr lang="zh-TW" altLang="en-US" dirty="0"/>
              <a:t>簡報</a:t>
            </a:r>
            <a:r>
              <a:rPr lang="en-US" altLang="zh-TW" dirty="0"/>
              <a:t>+</a:t>
            </a:r>
            <a:r>
              <a:rPr lang="zh-TW" altLang="en-US" dirty="0"/>
              <a:t>測試</a:t>
            </a:r>
            <a:endParaRPr lang="en-US" altLang="zh-TW" dirty="0"/>
          </a:p>
          <a:p>
            <a:r>
              <a:rPr lang="en-US" altLang="zh-TW" dirty="0"/>
              <a:t>26:</a:t>
            </a:r>
            <a:r>
              <a:rPr lang="zh-TW" altLang="en-US" dirty="0"/>
              <a:t>發表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1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7568-5B31-4229-A28D-A190573CE272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9AAC-6341-43E0-8526-1E25C58EE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01DCF-7113-DC45-160A-00785997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69F69-D21E-186B-3C25-B8101EB3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時程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使用工具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網站展示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未來方向</a:t>
            </a:r>
            <a:r>
              <a:rPr lang="en-US" altLang="zh-TW" dirty="0"/>
              <a:t>(CICD(GIT</a:t>
            </a:r>
            <a:r>
              <a:rPr lang="zh-TW" altLang="en-US" dirty="0"/>
              <a:t>、</a:t>
            </a:r>
            <a:r>
              <a:rPr lang="en-US" altLang="zh-TW" dirty="0"/>
              <a:t>JENKINS)</a:t>
            </a:r>
            <a:r>
              <a:rPr lang="zh-TW" altLang="en-US" dirty="0"/>
              <a:t>、</a:t>
            </a:r>
            <a:r>
              <a:rPr lang="en-US" altLang="zh-TW" dirty="0"/>
              <a:t>docker</a:t>
            </a:r>
            <a:r>
              <a:rPr lang="zh-TW" altLang="en-US" dirty="0"/>
              <a:t>、</a:t>
            </a:r>
            <a:r>
              <a:rPr lang="en-US" altLang="zh-TW" dirty="0"/>
              <a:t>K8S</a:t>
            </a:r>
            <a:r>
              <a:rPr lang="zh-TW" altLang="en-US" dirty="0"/>
              <a:t>、</a:t>
            </a:r>
            <a:r>
              <a:rPr lang="en-US" altLang="zh-TW" dirty="0"/>
              <a:t>Grafana</a:t>
            </a:r>
            <a:r>
              <a:rPr lang="zh-TW" altLang="en-US" dirty="0"/>
              <a:t>、混合雲、資料備援</a:t>
            </a:r>
          </a:p>
        </p:txBody>
      </p:sp>
    </p:spTree>
    <p:extLst>
      <p:ext uri="{BB962C8B-B14F-4D97-AF65-F5344CB8AC3E}">
        <p14:creationId xmlns:p14="http://schemas.microsoft.com/office/powerpoint/2010/main" val="98671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688163" y="984651"/>
            <a:ext cx="4815674" cy="4815674"/>
          </a:xfrm>
          <a:prstGeom prst="diamond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853029" y="1149765"/>
            <a:ext cx="4485446" cy="4485446"/>
          </a:xfrm>
          <a:prstGeom prst="diamond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4069987" y="1348190"/>
            <a:ext cx="4052025" cy="4052025"/>
          </a:xfrm>
          <a:prstGeom prst="diamond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58803" y="3144690"/>
            <a:ext cx="3915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專題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蔬菜鮮肉鋪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半闭框 4"/>
          <p:cNvSpPr/>
          <p:nvPr/>
        </p:nvSpPr>
        <p:spPr>
          <a:xfrm rot="19028408">
            <a:off x="3604015" y="3085729"/>
            <a:ext cx="680763" cy="680763"/>
          </a:xfrm>
          <a:prstGeom prst="halfFrame">
            <a:avLst>
              <a:gd name="adj1" fmla="val 6547"/>
              <a:gd name="adj2" fmla="val 6548"/>
            </a:avLst>
          </a:prstGeom>
          <a:solidFill>
            <a:schemeClr val="bg1">
              <a:lumMod val="9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/>
          <p:cNvSpPr/>
          <p:nvPr/>
        </p:nvSpPr>
        <p:spPr>
          <a:xfrm rot="8034069">
            <a:off x="7906974" y="3085976"/>
            <a:ext cx="680763" cy="680763"/>
          </a:xfrm>
          <a:prstGeom prst="halfFrame">
            <a:avLst>
              <a:gd name="adj1" fmla="val 6547"/>
              <a:gd name="adj2" fmla="val 6548"/>
            </a:avLst>
          </a:prstGeom>
          <a:solidFill>
            <a:schemeClr val="bg1">
              <a:lumMod val="9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9028408">
            <a:off x="3416140" y="3234051"/>
            <a:ext cx="384118" cy="384118"/>
          </a:xfrm>
          <a:prstGeom prst="halfFrame">
            <a:avLst>
              <a:gd name="adj1" fmla="val 6547"/>
              <a:gd name="adj2" fmla="val 6548"/>
            </a:avLst>
          </a:prstGeom>
          <a:solidFill>
            <a:schemeClr val="bg1">
              <a:lumMod val="9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 rot="7945361">
            <a:off x="8379268" y="3234137"/>
            <a:ext cx="384118" cy="384118"/>
          </a:xfrm>
          <a:prstGeom prst="halfFrame">
            <a:avLst>
              <a:gd name="adj1" fmla="val 6547"/>
              <a:gd name="adj2" fmla="val 6548"/>
            </a:avLst>
          </a:prstGeom>
          <a:solidFill>
            <a:schemeClr val="bg1">
              <a:lumMod val="9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25861" y="5286666"/>
            <a:ext cx="4429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報告人</a:t>
            </a:r>
            <a:r>
              <a:rPr lang="en-US" altLang="zh-TW" sz="20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0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黃茂勝  </a:t>
            </a:r>
            <a:endParaRPr lang="en-US" altLang="zh-TW" sz="2000" spc="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(</a:t>
            </a:r>
            <a:r>
              <a:rPr lang="en-US" altLang="zh-TW" sz="2000" spc="6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IvanHuang</a:t>
            </a:r>
            <a:r>
              <a:rPr lang="en-US" altLang="zh-TW" sz="20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spc="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2005" y="2539351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endParaRPr lang="zh-CN" altLang="en-US" sz="3600" spc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5387" y="-472965"/>
            <a:ext cx="8860971" cy="6858000"/>
          </a:xfrm>
          <a:custGeom>
            <a:avLst/>
            <a:gdLst>
              <a:gd name="connsiteX0" fmla="*/ 0 w 8860971"/>
              <a:gd name="connsiteY0" fmla="*/ 0 h 6858000"/>
              <a:gd name="connsiteX1" fmla="*/ 8860971 w 8860971"/>
              <a:gd name="connsiteY1" fmla="*/ 0 h 6858000"/>
              <a:gd name="connsiteX2" fmla="*/ 8860971 w 8860971"/>
              <a:gd name="connsiteY2" fmla="*/ 6858000 h 6858000"/>
              <a:gd name="connsiteX3" fmla="*/ 0 w 8860971"/>
              <a:gd name="connsiteY3" fmla="*/ 6858000 h 6858000"/>
              <a:gd name="connsiteX4" fmla="*/ 0 w 8860971"/>
              <a:gd name="connsiteY4" fmla="*/ 0 h 6858000"/>
              <a:gd name="connsiteX0-1" fmla="*/ 1334530 w 8860971"/>
              <a:gd name="connsiteY0-2" fmla="*/ 0 h 6858000"/>
              <a:gd name="connsiteX1-3" fmla="*/ 8860971 w 8860971"/>
              <a:gd name="connsiteY1-4" fmla="*/ 0 h 6858000"/>
              <a:gd name="connsiteX2-5" fmla="*/ 8860971 w 8860971"/>
              <a:gd name="connsiteY2-6" fmla="*/ 6858000 h 6858000"/>
              <a:gd name="connsiteX3-7" fmla="*/ 0 w 8860971"/>
              <a:gd name="connsiteY3-8" fmla="*/ 6858000 h 6858000"/>
              <a:gd name="connsiteX4-9" fmla="*/ 1334530 w 8860971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971" h="6858000">
                <a:moveTo>
                  <a:pt x="1334530" y="0"/>
                </a:moveTo>
                <a:lnTo>
                  <a:pt x="8860971" y="0"/>
                </a:lnTo>
                <a:lnTo>
                  <a:pt x="8860971" y="6858000"/>
                </a:lnTo>
                <a:lnTo>
                  <a:pt x="0" y="6858000"/>
                </a:lnTo>
                <a:lnTo>
                  <a:pt x="133453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2000"/>
                  <a:lumOff val="8000"/>
                  <a:alpha val="3000"/>
                </a:schemeClr>
              </a:gs>
              <a:gs pos="100000">
                <a:srgbClr val="535353">
                  <a:alpha val="3000"/>
                </a:srgbClr>
              </a:gs>
              <a:gs pos="56000">
                <a:srgbClr val="3C3C3C">
                  <a:lumMod val="92000"/>
                  <a:lumOff val="8000"/>
                  <a:alpha val="4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902041" y="1685449"/>
            <a:ext cx="3479131" cy="692459"/>
            <a:chOff x="4607889" y="3087916"/>
            <a:chExt cx="3479131" cy="811440"/>
          </a:xfrm>
        </p:grpSpPr>
        <p:sp>
          <p:nvSpPr>
            <p:cNvPr id="13" name="圆角矩形 12"/>
            <p:cNvSpPr/>
            <p:nvPr/>
          </p:nvSpPr>
          <p:spPr>
            <a:xfrm>
              <a:off x="4607889" y="3087916"/>
              <a:ext cx="3479131" cy="81144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accent2">
                    <a:alpha val="32000"/>
                    <a:lumMod val="0"/>
                    <a:lumOff val="100000"/>
                  </a:schemeClr>
                </a:gs>
                <a:gs pos="56000">
                  <a:schemeClr val="tx1">
                    <a:lumMod val="12000"/>
                    <a:lumOff val="88000"/>
                    <a:alpha val="9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95991" y="3163706"/>
              <a:ext cx="2216728" cy="68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3C3C3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時程</a:t>
              </a:r>
              <a:endParaRPr lang="zh-CN" altLang="en-US" sz="3200" b="1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1055" y="2700029"/>
            <a:ext cx="4740918" cy="692459"/>
            <a:chOff x="8374264" y="2041584"/>
            <a:chExt cx="4740918" cy="692459"/>
          </a:xfrm>
        </p:grpSpPr>
        <p:sp>
          <p:nvSpPr>
            <p:cNvPr id="25" name="圆角矩形 24"/>
            <p:cNvSpPr/>
            <p:nvPr/>
          </p:nvSpPr>
          <p:spPr>
            <a:xfrm>
              <a:off x="8374264" y="2041584"/>
              <a:ext cx="3479131" cy="6924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accent2">
                    <a:alpha val="32000"/>
                    <a:lumMod val="0"/>
                    <a:lumOff val="100000"/>
                  </a:schemeClr>
                </a:gs>
                <a:gs pos="56000">
                  <a:schemeClr val="tx1">
                    <a:lumMod val="12000"/>
                    <a:lumOff val="88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08145" y="2098986"/>
              <a:ext cx="43070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3C3C3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網站展示</a:t>
              </a:r>
              <a:endParaRPr lang="zh-CN" altLang="en-US" sz="3200" b="1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21144" y="3714609"/>
            <a:ext cx="3685727" cy="692459"/>
            <a:chOff x="8275895" y="558928"/>
            <a:chExt cx="3685727" cy="692459"/>
          </a:xfrm>
        </p:grpSpPr>
        <p:sp>
          <p:nvSpPr>
            <p:cNvPr id="26" name="圆角矩形 25"/>
            <p:cNvSpPr/>
            <p:nvPr/>
          </p:nvSpPr>
          <p:spPr>
            <a:xfrm>
              <a:off x="8275895" y="558928"/>
              <a:ext cx="3479131" cy="6924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accent2">
                    <a:alpha val="32000"/>
                    <a:lumMod val="0"/>
                    <a:lumOff val="100000"/>
                  </a:schemeClr>
                </a:gs>
                <a:gs pos="56000">
                  <a:schemeClr val="tx1">
                    <a:lumMod val="12000"/>
                    <a:lumOff val="88000"/>
                    <a:alpha val="8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11845" y="610856"/>
              <a:ext cx="3349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3C3C3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架構及使用工具</a:t>
              </a:r>
              <a:endParaRPr lang="zh-CN" altLang="en-US" sz="3200" b="1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07007" y="4789406"/>
            <a:ext cx="3533570" cy="692459"/>
            <a:chOff x="7600366" y="319496"/>
            <a:chExt cx="3533570" cy="692459"/>
          </a:xfrm>
        </p:grpSpPr>
        <p:sp>
          <p:nvSpPr>
            <p:cNvPr id="27" name="圆角矩形 26"/>
            <p:cNvSpPr/>
            <p:nvPr/>
          </p:nvSpPr>
          <p:spPr>
            <a:xfrm>
              <a:off x="7600366" y="319496"/>
              <a:ext cx="3479131" cy="6924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accent2">
                    <a:alpha val="32000"/>
                    <a:lumMod val="0"/>
                    <a:lumOff val="100000"/>
                  </a:schemeClr>
                </a:gs>
                <a:gs pos="56000">
                  <a:schemeClr val="tx1">
                    <a:lumMod val="12000"/>
                    <a:lumOff val="88000"/>
                    <a:alpha val="92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30115" y="374669"/>
              <a:ext cx="3003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3C3C3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未來方向</a:t>
              </a:r>
              <a:endParaRPr lang="zh-CN" altLang="en-US" sz="3200" b="1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0" y="0"/>
            <a:ext cx="4690802" cy="6858297"/>
          </a:xfrm>
          <a:custGeom>
            <a:avLst/>
            <a:gdLst>
              <a:gd name="connsiteX0" fmla="*/ 0 w 3331558"/>
              <a:gd name="connsiteY0" fmla="*/ 0 h 6858297"/>
              <a:gd name="connsiteX1" fmla="*/ 3331558 w 3331558"/>
              <a:gd name="connsiteY1" fmla="*/ 0 h 6858297"/>
              <a:gd name="connsiteX2" fmla="*/ 3331558 w 3331558"/>
              <a:gd name="connsiteY2" fmla="*/ 6858297 h 6858297"/>
              <a:gd name="connsiteX3" fmla="*/ 0 w 3331558"/>
              <a:gd name="connsiteY3" fmla="*/ 6858297 h 6858297"/>
              <a:gd name="connsiteX4" fmla="*/ 0 w 3331558"/>
              <a:gd name="connsiteY4" fmla="*/ 0 h 6858297"/>
              <a:gd name="connsiteX0-1" fmla="*/ 0 w 4690802"/>
              <a:gd name="connsiteY0-2" fmla="*/ 0 h 6858297"/>
              <a:gd name="connsiteX1-3" fmla="*/ 4690802 w 4690802"/>
              <a:gd name="connsiteY1-4" fmla="*/ 0 h 6858297"/>
              <a:gd name="connsiteX2-5" fmla="*/ 3331558 w 4690802"/>
              <a:gd name="connsiteY2-6" fmla="*/ 6858297 h 6858297"/>
              <a:gd name="connsiteX3-7" fmla="*/ 0 w 4690802"/>
              <a:gd name="connsiteY3-8" fmla="*/ 6858297 h 6858297"/>
              <a:gd name="connsiteX4-9" fmla="*/ 0 w 4690802"/>
              <a:gd name="connsiteY4-10" fmla="*/ 0 h 6858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90802" h="6858297">
                <a:moveTo>
                  <a:pt x="0" y="0"/>
                </a:moveTo>
                <a:lnTo>
                  <a:pt x="4690802" y="0"/>
                </a:lnTo>
                <a:lnTo>
                  <a:pt x="3331558" y="6858297"/>
                </a:lnTo>
                <a:lnTo>
                  <a:pt x="0" y="68582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5642" y="2032758"/>
            <a:ext cx="4252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7536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1491747" y="3705353"/>
            <a:ext cx="3117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時程</a:t>
            </a:r>
            <a:endParaRPr lang="zh-CN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5429" y="2628175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" y="2305050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85507" y="2036144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02932" y="1951907"/>
            <a:ext cx="96124" cy="414495"/>
          </a:xfrm>
          <a:prstGeom prst="rect">
            <a:avLst/>
          </a:prstGeom>
          <a:solidFill>
            <a:srgbClr val="7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Google Shape;4826;p39">
            <a:extLst>
              <a:ext uri="{FF2B5EF4-FFF2-40B4-BE49-F238E27FC236}">
                <a16:creationId xmlns:a16="http://schemas.microsoft.com/office/drawing/2014/main" id="{5DCA8CE7-B94A-BC74-BA98-A4BBB084E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397" y="989425"/>
            <a:ext cx="7704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March</a:t>
            </a:r>
            <a:endParaRPr b="1" dirty="0"/>
          </a:p>
        </p:txBody>
      </p:sp>
      <p:graphicFrame>
        <p:nvGraphicFramePr>
          <p:cNvPr id="11" name="Google Shape;4827;p39">
            <a:extLst>
              <a:ext uri="{FF2B5EF4-FFF2-40B4-BE49-F238E27FC236}">
                <a16:creationId xmlns:a16="http://schemas.microsoft.com/office/drawing/2014/main" id="{BFB7EE31-BC4A-A358-76BE-4E1C9BB48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413701"/>
              </p:ext>
            </p:extLst>
          </p:nvPr>
        </p:nvGraphicFramePr>
        <p:xfrm>
          <a:off x="4776003" y="1950245"/>
          <a:ext cx="7239050" cy="3291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dk1"/>
                          </a:solidFill>
                          <a:latin typeface="Cormorant Upright"/>
                          <a:ea typeface="Cormorant Upright"/>
                          <a:cs typeface="Cormorant Upright"/>
                          <a:sym typeface="Cormorant Upright"/>
                        </a:rPr>
                        <a:t>Sun</a:t>
                      </a:r>
                      <a:endParaRPr sz="2400" b="1" dirty="0">
                        <a:solidFill>
                          <a:schemeClr val="dk1"/>
                        </a:solidFill>
                        <a:latin typeface="Cormorant Upright"/>
                        <a:ea typeface="Cormorant Upright"/>
                        <a:cs typeface="Cormorant Upright"/>
                        <a:sym typeface="Cormorant Upr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 dirty="0">
                          <a:solidFill>
                            <a:schemeClr val="dk1"/>
                          </a:solidFill>
                          <a:latin typeface="Cormorant Upright"/>
                          <a:ea typeface="Cormorant Upright"/>
                          <a:cs typeface="Cormorant Upright"/>
                          <a:sym typeface="Cormorant Upright"/>
                        </a:rPr>
                        <a:t>Mon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 dirty="0">
                          <a:solidFill>
                            <a:schemeClr val="dk1"/>
                          </a:solidFill>
                          <a:latin typeface="Cormorant Upright"/>
                          <a:ea typeface="Cormorant Upright"/>
                          <a:cs typeface="Cormorant Upright"/>
                          <a:sym typeface="Cormorant Upright"/>
                        </a:rPr>
                        <a:t>Tue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 dirty="0">
                          <a:solidFill>
                            <a:schemeClr val="dk1"/>
                          </a:solidFill>
                          <a:latin typeface="Cormorant Upright"/>
                          <a:ea typeface="Cormorant Upright"/>
                          <a:cs typeface="Cormorant Upright"/>
                          <a:sym typeface="Cormorant Upright"/>
                        </a:rPr>
                        <a:t>Wed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 dirty="0">
                          <a:solidFill>
                            <a:schemeClr val="dk1"/>
                          </a:solidFill>
                          <a:latin typeface="Cormorant Upright"/>
                          <a:ea typeface="Cormorant Upright"/>
                          <a:cs typeface="Cormorant Upright"/>
                          <a:sym typeface="Cormorant Upright"/>
                        </a:rPr>
                        <a:t>Thu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 dirty="0">
                          <a:solidFill>
                            <a:schemeClr val="dk1"/>
                          </a:solidFill>
                          <a:latin typeface="Cormorant Upright"/>
                          <a:ea typeface="Cormorant Upright"/>
                          <a:cs typeface="Cormorant Upright"/>
                          <a:sym typeface="Cormorant Upright"/>
                        </a:rPr>
                        <a:t>Fri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 dirty="0">
                          <a:solidFill>
                            <a:schemeClr val="dk1"/>
                          </a:solidFill>
                          <a:latin typeface="Cormorant Upright"/>
                          <a:ea typeface="Cormorant Upright"/>
                          <a:cs typeface="Cormorant Upright"/>
                          <a:sym typeface="Cormorant Upright"/>
                        </a:rPr>
                        <a:t>Sat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23</a:t>
                      </a:r>
                      <a:endParaRPr dirty="0">
                        <a:solidFill>
                          <a:schemeClr val="bg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24</a:t>
                      </a:r>
                      <a:endParaRPr dirty="0">
                        <a:solidFill>
                          <a:schemeClr val="bg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25</a:t>
                      </a:r>
                      <a:endParaRPr dirty="0">
                        <a:solidFill>
                          <a:schemeClr val="bg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26</a:t>
                      </a:r>
                      <a:endParaRPr dirty="0">
                        <a:solidFill>
                          <a:schemeClr val="bg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27</a:t>
                      </a:r>
                      <a:endParaRPr dirty="0">
                        <a:solidFill>
                          <a:schemeClr val="bg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28</a:t>
                      </a:r>
                      <a:endParaRPr dirty="0">
                        <a:solidFill>
                          <a:schemeClr val="bg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9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10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11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12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13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14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15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17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18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19</a:t>
                      </a:r>
                      <a:endParaRPr dirty="0">
                        <a:solidFill>
                          <a:schemeClr val="tx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20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21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22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23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24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25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26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27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28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29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30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31</a:t>
                      </a:r>
                      <a:endParaRPr dirty="0">
                        <a:solidFill>
                          <a:schemeClr val="dk1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1</a:t>
                      </a:r>
                      <a:endParaRPr dirty="0">
                        <a:solidFill>
                          <a:schemeClr val="lt2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</a:t>
                      </a:r>
                      <a:endParaRPr dirty="0">
                        <a:solidFill>
                          <a:schemeClr val="lt2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3</a:t>
                      </a:r>
                      <a:endParaRPr dirty="0">
                        <a:solidFill>
                          <a:schemeClr val="lt2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5</a:t>
                      </a:r>
                      <a:endParaRPr dirty="0">
                        <a:solidFill>
                          <a:schemeClr val="lt2"/>
                        </a:solidFill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298D-3FCD-5F8F-4957-B6A8C068D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7AA06F0-3404-143D-E7B0-E0191A902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7536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E8172B-AD08-4D49-E9E8-9D78D7F1ABC4}"/>
              </a:ext>
            </a:extLst>
          </p:cNvPr>
          <p:cNvSpPr txBox="1"/>
          <p:nvPr/>
        </p:nvSpPr>
        <p:spPr>
          <a:xfrm>
            <a:off x="776315" y="3751242"/>
            <a:ext cx="3117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網站展示</a:t>
            </a:r>
            <a:r>
              <a:rPr lang="en-US" altLang="zh-TW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B7918E-C532-D055-915D-A3409776A2B7}"/>
              </a:ext>
            </a:extLst>
          </p:cNvPr>
          <p:cNvSpPr/>
          <p:nvPr/>
        </p:nvSpPr>
        <p:spPr>
          <a:xfrm>
            <a:off x="5712577" y="2046769"/>
            <a:ext cx="5539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75000"/>
                  </a:schemeClr>
                </a:solidFill>
              </a:rPr>
              <a:t>網站</a:t>
            </a:r>
            <a:r>
              <a:rPr lang="en-US" altLang="zh-TW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715E8A-51FF-66F0-779B-882B3CC47ABF}"/>
              </a:ext>
            </a:extLst>
          </p:cNvPr>
          <p:cNvSpPr txBox="1"/>
          <p:nvPr/>
        </p:nvSpPr>
        <p:spPr>
          <a:xfrm>
            <a:off x="1565429" y="2628175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180417-5EC6-7EBC-DB80-2DB93FE39A5C}"/>
              </a:ext>
            </a:extLst>
          </p:cNvPr>
          <p:cNvSpPr/>
          <p:nvPr/>
        </p:nvSpPr>
        <p:spPr>
          <a:xfrm>
            <a:off x="685800" y="2305050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78E054-4008-0271-F333-A1E9E7FA5849}"/>
              </a:ext>
            </a:extLst>
          </p:cNvPr>
          <p:cNvSpPr/>
          <p:nvPr/>
        </p:nvSpPr>
        <p:spPr>
          <a:xfrm>
            <a:off x="2985507" y="2036144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619E22-B51F-AD7A-137A-2D97D3E4CF6D}"/>
              </a:ext>
            </a:extLst>
          </p:cNvPr>
          <p:cNvSpPr/>
          <p:nvPr/>
        </p:nvSpPr>
        <p:spPr>
          <a:xfrm>
            <a:off x="5616453" y="2070355"/>
            <a:ext cx="96124" cy="414495"/>
          </a:xfrm>
          <a:prstGeom prst="rect">
            <a:avLst/>
          </a:prstGeom>
          <a:solidFill>
            <a:srgbClr val="7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7536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776315" y="3250069"/>
            <a:ext cx="3117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架構及使用工具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1175" y="2284492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" y="2305050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85507" y="2036144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20093" y="1183676"/>
            <a:ext cx="96124" cy="414495"/>
          </a:xfrm>
          <a:prstGeom prst="rect">
            <a:avLst/>
          </a:prstGeom>
          <a:solidFill>
            <a:srgbClr val="7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2E78873-DB76-1F0F-1428-6E784817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98" y="1154660"/>
            <a:ext cx="7482897" cy="4548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D8A5-C483-8EC1-61BD-98324F6A2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B0C023-2424-BBA8-FB9B-0FF408952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7536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EE6CE8-3F5A-8F76-F786-F1447B538E85}"/>
              </a:ext>
            </a:extLst>
          </p:cNvPr>
          <p:cNvSpPr txBox="1"/>
          <p:nvPr/>
        </p:nvSpPr>
        <p:spPr>
          <a:xfrm>
            <a:off x="685800" y="3720149"/>
            <a:ext cx="3117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未來方向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4FD9D-72EE-E146-F037-1B212257150D}"/>
              </a:ext>
            </a:extLst>
          </p:cNvPr>
          <p:cNvSpPr txBox="1"/>
          <p:nvPr/>
        </p:nvSpPr>
        <p:spPr>
          <a:xfrm>
            <a:off x="1565429" y="2628175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92A02-2816-011C-314E-CC433140F445}"/>
              </a:ext>
            </a:extLst>
          </p:cNvPr>
          <p:cNvSpPr/>
          <p:nvPr/>
        </p:nvSpPr>
        <p:spPr>
          <a:xfrm>
            <a:off x="685800" y="2305050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1EDE3A-BF23-D19C-BB18-76B44686F35B}"/>
              </a:ext>
            </a:extLst>
          </p:cNvPr>
          <p:cNvSpPr/>
          <p:nvPr/>
        </p:nvSpPr>
        <p:spPr>
          <a:xfrm>
            <a:off x="2985507" y="2036144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3A6043-A08F-22C4-CCF6-B0C4623923AF}"/>
              </a:ext>
            </a:extLst>
          </p:cNvPr>
          <p:cNvSpPr/>
          <p:nvPr/>
        </p:nvSpPr>
        <p:spPr>
          <a:xfrm>
            <a:off x="4191213" y="2035140"/>
            <a:ext cx="96124" cy="414495"/>
          </a:xfrm>
          <a:prstGeom prst="rect">
            <a:avLst/>
          </a:prstGeom>
          <a:solidFill>
            <a:srgbClr val="7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D063DF-A04A-BEF0-6DCB-67871EB0F4A1}"/>
              </a:ext>
            </a:extLst>
          </p:cNvPr>
          <p:cNvSpPr txBox="1"/>
          <p:nvPr/>
        </p:nvSpPr>
        <p:spPr>
          <a:xfrm>
            <a:off x="4670487" y="735349"/>
            <a:ext cx="61695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程式碼、前後端持續優化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CICD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開發推送等服務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:GITHUB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</a:t>
            </a: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環境方面使用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監控方面使用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:Grafana</a:t>
            </a: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高併發、雲地混和、資料備援、穩定</a:t>
            </a:r>
          </a:p>
        </p:txBody>
      </p:sp>
      <p:pic>
        <p:nvPicPr>
          <p:cNvPr id="11" name="圖片 10" descr="一張含有 美工圖案, 圖畫, 動畫卡通, 圖解 的圖片&#10;&#10;AI 產生的內容可能不正確。">
            <a:extLst>
              <a:ext uri="{FF2B5EF4-FFF2-40B4-BE49-F238E27FC236}">
                <a16:creationId xmlns:a16="http://schemas.microsoft.com/office/drawing/2014/main" id="{F3FC30D1-5CE6-8E82-4951-9B6679A47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137" y="1392281"/>
            <a:ext cx="1581212" cy="1581212"/>
          </a:xfrm>
          <a:prstGeom prst="rect">
            <a:avLst/>
          </a:prstGeom>
        </p:spPr>
      </p:pic>
      <p:pic>
        <p:nvPicPr>
          <p:cNvPr id="12" name="圖片 11" descr="一張含有 黑色, 黑暗 的圖片&#10;&#10;AI 產生的內容可能不正確。">
            <a:extLst>
              <a:ext uri="{FF2B5EF4-FFF2-40B4-BE49-F238E27FC236}">
                <a16:creationId xmlns:a16="http://schemas.microsoft.com/office/drawing/2014/main" id="{628F54E5-309A-DB6A-DCE8-3CB01C4BF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01" y="773491"/>
            <a:ext cx="1810081" cy="1810081"/>
          </a:xfrm>
          <a:prstGeom prst="rect">
            <a:avLst/>
          </a:prstGeom>
        </p:spPr>
      </p:pic>
      <p:pic>
        <p:nvPicPr>
          <p:cNvPr id="14" name="圖片 13" descr="一張含有 圖形, 卡通, 美工圖案, 平面設計 的圖片&#10;&#10;AI 產生的內容可能不正確。">
            <a:extLst>
              <a:ext uri="{FF2B5EF4-FFF2-40B4-BE49-F238E27FC236}">
                <a16:creationId xmlns:a16="http://schemas.microsoft.com/office/drawing/2014/main" id="{4FD2B76F-6ACC-9A45-2E07-02E9ABA127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47" y="2704321"/>
            <a:ext cx="1420867" cy="1420867"/>
          </a:xfrm>
          <a:prstGeom prst="rect">
            <a:avLst/>
          </a:prstGeom>
        </p:spPr>
      </p:pic>
      <p:pic>
        <p:nvPicPr>
          <p:cNvPr id="19" name="圖片 18" descr="一張含有 美工圖案, 圖形, 卡通, 創造力 的圖片&#10;&#10;AI 產生的內容可能不正確。">
            <a:extLst>
              <a:ext uri="{FF2B5EF4-FFF2-40B4-BE49-F238E27FC236}">
                <a16:creationId xmlns:a16="http://schemas.microsoft.com/office/drawing/2014/main" id="{855AAF29-790C-B2CE-F6CA-A2FD6AC403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5" y="4274427"/>
            <a:ext cx="1048518" cy="1165603"/>
          </a:xfrm>
          <a:prstGeom prst="rect">
            <a:avLst/>
          </a:prstGeom>
        </p:spPr>
      </p:pic>
      <p:pic>
        <p:nvPicPr>
          <p:cNvPr id="23" name="圖片 22" descr="一張含有 圖形, 字型, 平面設計, 標誌 的圖片&#10;&#10;AI 產生的內容可能不正確。">
            <a:extLst>
              <a:ext uri="{FF2B5EF4-FFF2-40B4-BE49-F238E27FC236}">
                <a16:creationId xmlns:a16="http://schemas.microsoft.com/office/drawing/2014/main" id="{42714432-587E-1801-FA75-9C30794BB1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721" y="3318921"/>
            <a:ext cx="1898107" cy="18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/>
        </p:nvSpPr>
        <p:spPr>
          <a:xfrm>
            <a:off x="4371076" y="1667564"/>
            <a:ext cx="3449848" cy="3449848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4579392" y="1875880"/>
            <a:ext cx="3033215" cy="3033215"/>
          </a:xfrm>
          <a:prstGeom prst="diamond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0813" y="3078189"/>
            <a:ext cx="2794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163219" y="1459707"/>
            <a:ext cx="3865561" cy="3865561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 rot="16200000">
            <a:off x="3907376" y="1203864"/>
            <a:ext cx="4377245" cy="4377245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205</Words>
  <Application>Microsoft Office PowerPoint</Application>
  <PresentationFormat>寬螢幕</PresentationFormat>
  <Paragraphs>94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Cormorant Upright</vt:lpstr>
      <vt:lpstr>微软雅黑</vt:lpstr>
      <vt:lpstr>微軟正黑體</vt:lpstr>
      <vt:lpstr>Arial</vt:lpstr>
      <vt:lpstr>Calibri</vt:lpstr>
      <vt:lpstr>Calibri Light</vt:lpstr>
      <vt:lpstr>Palanquin</vt:lpstr>
      <vt:lpstr>Office 主题</vt:lpstr>
      <vt:lpstr>使用工具</vt:lpstr>
      <vt:lpstr>PowerPoint 簡報</vt:lpstr>
      <vt:lpstr>PowerPoint 簡報</vt:lpstr>
      <vt:lpstr>March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黃茂勝</cp:lastModifiedBy>
  <cp:revision>69</cp:revision>
  <dcterms:created xsi:type="dcterms:W3CDTF">2016-06-13T14:39:00Z</dcterms:created>
  <dcterms:modified xsi:type="dcterms:W3CDTF">2025-03-24T02:05:24Z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