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cloud/help/pt_BR/pbcs_common/CSPPU/prhist_arima_intro.htm#CSPPU-pp_user_book_217" TargetMode="External"/><Relationship Id="rId2" Type="http://schemas.openxmlformats.org/officeDocument/2006/relationships/hyperlink" Target="http://repositorio.ipea.gov.br/bitstream/11058/5800/1/NT_n15_Impactos-reducao-imposto_Dimac_2009-ago.pdf" TargetMode="External"/><Relationship Id="rId1" Type="http://schemas.openxmlformats.org/officeDocument/2006/relationships/slideLayout" Target="../slideLayouts/slideLayout2.xml"/><Relationship Id="rId6" Type="http://schemas.openxmlformats.org/officeDocument/2006/relationships/hyperlink" Target="http://www.autoo.com.br/emplacamentos" TargetMode="External"/><Relationship Id="rId5" Type="http://schemas.openxmlformats.org/officeDocument/2006/relationships/hyperlink" Target="https://www.crummy.com/software/BeautifulSoup/bs4/doc.ptbr/" TargetMode="External"/><Relationship Id="rId4" Type="http://schemas.openxmlformats.org/officeDocument/2006/relationships/hyperlink" Target="https://medium.com/techbloghotmart/dicas-para-criar-um-modelo-de-previs%C3%A3o-de-s%C3%A9ries-temporais-d4bb2e32e1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utoo.com.b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49504-E0C5-49C3-80B0-B74C6262E1DF}"/>
              </a:ext>
            </a:extLst>
          </p:cNvPr>
          <p:cNvSpPr>
            <a:spLocks noGrp="1"/>
          </p:cNvSpPr>
          <p:nvPr>
            <p:ph type="ctrTitle"/>
          </p:nvPr>
        </p:nvSpPr>
        <p:spPr>
          <a:xfrm>
            <a:off x="2101710" y="-331304"/>
            <a:ext cx="8791575" cy="2387600"/>
          </a:xfrm>
        </p:spPr>
        <p:txBody>
          <a:bodyPr>
            <a:normAutofit/>
          </a:bodyPr>
          <a:lstStyle/>
          <a:p>
            <a:pPr algn="ctr"/>
            <a:r>
              <a:rPr lang="pt-BR" sz="2400" b="0" i="0" dirty="0">
                <a:effectLst/>
                <a:latin typeface="Arial" panose="020B0604020202020204" pitchFamily="34" charset="0"/>
                <a:cs typeface="Arial" panose="020B0604020202020204" pitchFamily="34" charset="0"/>
              </a:rPr>
              <a:t>Análise de series temporais e predição de vendas de veículos novos no Brasil utilizando técnica de Web </a:t>
            </a:r>
            <a:r>
              <a:rPr lang="pt-BR" sz="2400" b="0" i="0" dirty="0" err="1">
                <a:effectLst/>
                <a:latin typeface="Arial" panose="020B0604020202020204" pitchFamily="34" charset="0"/>
                <a:cs typeface="Arial" panose="020B0604020202020204" pitchFamily="34" charset="0"/>
              </a:rPr>
              <a:t>Scraping</a:t>
            </a:r>
            <a:r>
              <a:rPr lang="pt-BR" sz="2400" b="0" i="0" dirty="0">
                <a:effectLst/>
                <a:latin typeface="Arial" panose="020B0604020202020204" pitchFamily="34" charset="0"/>
                <a:cs typeface="Arial" panose="020B0604020202020204" pitchFamily="34" charset="0"/>
              </a:rPr>
              <a:t> e ARIMA</a:t>
            </a:r>
            <a:endParaRPr lang="pt-BR" sz="24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3A53229-0405-4B4E-B7AF-BF391ECB958E}"/>
              </a:ext>
            </a:extLst>
          </p:cNvPr>
          <p:cNvSpPr>
            <a:spLocks noGrp="1"/>
          </p:cNvSpPr>
          <p:nvPr>
            <p:ph type="subTitle" idx="1"/>
          </p:nvPr>
        </p:nvSpPr>
        <p:spPr>
          <a:xfrm>
            <a:off x="3254650" y="4801705"/>
            <a:ext cx="8791575" cy="1847574"/>
          </a:xfrm>
        </p:spPr>
        <p:txBody>
          <a:bodyPr>
            <a:normAutofit lnSpcReduction="10000"/>
          </a:bodyPr>
          <a:lstStyle/>
          <a:p>
            <a:pPr algn="r"/>
            <a:r>
              <a:rPr lang="pt-BR" dirty="0"/>
              <a:t>Ivanilton Ferreira Bastos</a:t>
            </a:r>
          </a:p>
          <a:p>
            <a:pPr algn="r"/>
            <a:r>
              <a:rPr lang="pt-BR" dirty="0"/>
              <a:t>Trabalho de conclusão de curso</a:t>
            </a:r>
          </a:p>
          <a:p>
            <a:pPr algn="r"/>
            <a:r>
              <a:rPr lang="pt-BR" dirty="0"/>
              <a:t>Pós graduação em Ciência de Dados e big data -  2020</a:t>
            </a:r>
          </a:p>
          <a:p>
            <a:pPr algn="r"/>
            <a:r>
              <a:rPr lang="pt-BR" dirty="0" err="1"/>
              <a:t>Puc</a:t>
            </a:r>
            <a:r>
              <a:rPr lang="pt-BR" dirty="0"/>
              <a:t> minas</a:t>
            </a:r>
          </a:p>
        </p:txBody>
      </p:sp>
    </p:spTree>
    <p:extLst>
      <p:ext uri="{BB962C8B-B14F-4D97-AF65-F5344CB8AC3E}">
        <p14:creationId xmlns:p14="http://schemas.microsoft.com/office/powerpoint/2010/main" val="43343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a</a:t>
            </a: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915974" y="5896250"/>
            <a:ext cx="6237026" cy="1200329"/>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6</a:t>
            </a:r>
            <a:r>
              <a:rPr lang="pt-PT" sz="1800" dirty="0">
                <a:solidFill>
                  <a:schemeClr val="bg1"/>
                </a:solidFill>
                <a:effectLst/>
                <a:latin typeface="Arial" panose="020B0604020202020204" pitchFamily="34" charset="0"/>
                <a:ea typeface="Arial MT"/>
                <a:cs typeface="Arial MT"/>
              </a:rPr>
              <a:t> –</a:t>
            </a:r>
            <a:r>
              <a:rPr lang="pt-PT" sz="1800" spc="-20" dirty="0">
                <a:solidFill>
                  <a:schemeClr val="bg1"/>
                </a:solidFill>
                <a:effectLst/>
                <a:latin typeface="Arial" panose="020B0604020202020204" pitchFamily="34" charset="0"/>
                <a:ea typeface="Arial MT"/>
                <a:cs typeface="Arial MT"/>
              </a:rPr>
              <a:t> </a:t>
            </a:r>
            <a:r>
              <a:rPr lang="pt-BR" sz="1800" dirty="0">
                <a:solidFill>
                  <a:schemeClr val="bg1"/>
                </a:solidFill>
                <a:effectLst/>
                <a:latin typeface="Arial" panose="020B0604020202020204" pitchFamily="34" charset="0"/>
                <a:ea typeface="Arial MT"/>
                <a:cs typeface="Arial MT"/>
              </a:rPr>
              <a:t>1º Teste de </a:t>
            </a:r>
            <a:r>
              <a:rPr lang="pt-BR" sz="1800" dirty="0" err="1">
                <a:solidFill>
                  <a:schemeClr val="bg1"/>
                </a:solidFill>
                <a:effectLst/>
                <a:latin typeface="Arial" panose="020B0604020202020204" pitchFamily="34" charset="0"/>
                <a:ea typeface="Arial MT"/>
                <a:cs typeface="Arial MT"/>
              </a:rPr>
              <a:t>Dickey</a:t>
            </a:r>
            <a:r>
              <a:rPr lang="pt-BR" sz="1800" dirty="0">
                <a:solidFill>
                  <a:schemeClr val="bg1"/>
                </a:solidFill>
                <a:effectLst/>
                <a:latin typeface="Arial" panose="020B0604020202020204" pitchFamily="34" charset="0"/>
                <a:ea typeface="Arial MT"/>
                <a:cs typeface="Arial MT"/>
              </a:rPr>
              <a:t> Fuller, após treino dos dados, apontando não </a:t>
            </a:r>
            <a:r>
              <a:rPr lang="pt-BR" sz="1800" dirty="0" err="1">
                <a:solidFill>
                  <a:schemeClr val="bg1"/>
                </a:solidFill>
                <a:effectLst/>
                <a:latin typeface="Arial" panose="020B0604020202020204" pitchFamily="34" charset="0"/>
                <a:ea typeface="Arial MT"/>
                <a:cs typeface="Arial MT"/>
              </a:rPr>
              <a:t>estacionariedade</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pic>
        <p:nvPicPr>
          <p:cNvPr id="13" name="Espaço Reservado para Conteúdo 8">
            <a:extLst>
              <a:ext uri="{FF2B5EF4-FFF2-40B4-BE49-F238E27FC236}">
                <a16:creationId xmlns:a16="http://schemas.microsoft.com/office/drawing/2014/main" id="{AA0FAF1F-7C03-456B-9239-5B33645D16D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20278" y="1232452"/>
            <a:ext cx="5671931" cy="3816626"/>
          </a:xfrm>
          <a:prstGeom prst="rect">
            <a:avLst/>
          </a:prstGeom>
        </p:spPr>
      </p:pic>
    </p:spTree>
    <p:extLst>
      <p:ext uri="{BB962C8B-B14F-4D97-AF65-F5344CB8AC3E}">
        <p14:creationId xmlns:p14="http://schemas.microsoft.com/office/powerpoint/2010/main" val="88732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a</a:t>
            </a: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915974" y="5896250"/>
            <a:ext cx="6237026" cy="1200329"/>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6</a:t>
            </a:r>
            <a:r>
              <a:rPr lang="pt-PT" sz="1800" dirty="0">
                <a:solidFill>
                  <a:schemeClr val="bg1"/>
                </a:solidFill>
                <a:effectLst/>
                <a:latin typeface="Arial" panose="020B0604020202020204" pitchFamily="34" charset="0"/>
                <a:ea typeface="Arial MT"/>
                <a:cs typeface="Arial MT"/>
              </a:rPr>
              <a:t> –</a:t>
            </a:r>
            <a:r>
              <a:rPr lang="pt-PT" sz="1800" spc="-2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Decomposição</a:t>
            </a:r>
            <a:r>
              <a:rPr lang="pt-PT" sz="1800" spc="-5"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da</a:t>
            </a:r>
            <a:r>
              <a:rPr lang="pt-PT" sz="1800" spc="-1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série</a:t>
            </a:r>
            <a:r>
              <a:rPr lang="pt-PT" sz="1800" spc="-1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temporal</a:t>
            </a:r>
            <a:r>
              <a:rPr lang="pt-PT" sz="1800" spc="15" dirty="0">
                <a:solidFill>
                  <a:schemeClr val="bg1"/>
                </a:solidFill>
                <a:effectLst/>
                <a:latin typeface="Arial" panose="020B0604020202020204" pitchFamily="34" charset="0"/>
                <a:ea typeface="Arial MT"/>
                <a:cs typeface="Arial MT"/>
              </a:rPr>
              <a:t> sem normalização</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pic>
        <p:nvPicPr>
          <p:cNvPr id="11" name="Espaço Reservado para Conteúdo 10">
            <a:extLst>
              <a:ext uri="{FF2B5EF4-FFF2-40B4-BE49-F238E27FC236}">
                <a16:creationId xmlns:a16="http://schemas.microsoft.com/office/drawing/2014/main" id="{2BA8D017-56AE-4C96-827C-78269B5599A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04661" y="1108873"/>
            <a:ext cx="7116417" cy="4597632"/>
          </a:xfrm>
          <a:prstGeom prst="rect">
            <a:avLst/>
          </a:prstGeom>
        </p:spPr>
      </p:pic>
    </p:spTree>
    <p:extLst>
      <p:ext uri="{BB962C8B-B14F-4D97-AF65-F5344CB8AC3E}">
        <p14:creationId xmlns:p14="http://schemas.microsoft.com/office/powerpoint/2010/main" val="243707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a</a:t>
            </a: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915974" y="5896250"/>
            <a:ext cx="6237026" cy="1200329"/>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a:t>
            </a:r>
            <a:r>
              <a:rPr lang="pt-PT" b="1" spc="-5" dirty="0">
                <a:solidFill>
                  <a:schemeClr val="bg1"/>
                </a:solidFill>
                <a:latin typeface="Arial" panose="020B0604020202020204" pitchFamily="34" charset="0"/>
                <a:ea typeface="Arial MT"/>
                <a:cs typeface="Arial MT"/>
              </a:rPr>
              <a:t>7</a:t>
            </a:r>
            <a:r>
              <a:rPr lang="pt-PT" sz="1800" dirty="0">
                <a:solidFill>
                  <a:schemeClr val="bg1"/>
                </a:solidFill>
                <a:effectLst/>
                <a:latin typeface="Arial" panose="020B0604020202020204" pitchFamily="34" charset="0"/>
                <a:ea typeface="Arial MT"/>
                <a:cs typeface="Arial MT"/>
              </a:rPr>
              <a:t> –</a:t>
            </a:r>
            <a:r>
              <a:rPr lang="pt-PT" sz="1800" spc="-2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Decomposição</a:t>
            </a:r>
            <a:r>
              <a:rPr lang="pt-PT" sz="1800" spc="-5"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da</a:t>
            </a:r>
            <a:r>
              <a:rPr lang="pt-PT" sz="1800" spc="-1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série</a:t>
            </a:r>
            <a:r>
              <a:rPr lang="pt-PT" sz="1800" spc="-1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temporal</a:t>
            </a:r>
            <a:r>
              <a:rPr lang="pt-PT" sz="1800" spc="15" dirty="0">
                <a:solidFill>
                  <a:schemeClr val="bg1"/>
                </a:solidFill>
                <a:effectLst/>
                <a:latin typeface="Arial" panose="020B0604020202020204" pitchFamily="34" charset="0"/>
                <a:ea typeface="Arial MT"/>
                <a:cs typeface="Arial MT"/>
              </a:rPr>
              <a:t> após normalização dos dados</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pic>
        <p:nvPicPr>
          <p:cNvPr id="8" name="Espaço Reservado para Conteúdo 7">
            <a:extLst>
              <a:ext uri="{FF2B5EF4-FFF2-40B4-BE49-F238E27FC236}">
                <a16:creationId xmlns:a16="http://schemas.microsoft.com/office/drawing/2014/main" id="{10AA59F0-2C05-4D16-8F95-56EF1E1EE0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74504" y="1035311"/>
            <a:ext cx="7407966" cy="4787377"/>
          </a:xfrm>
          <a:prstGeom prst="rect">
            <a:avLst/>
          </a:prstGeom>
        </p:spPr>
      </p:pic>
    </p:spTree>
    <p:extLst>
      <p:ext uri="{BB962C8B-B14F-4D97-AF65-F5344CB8AC3E}">
        <p14:creationId xmlns:p14="http://schemas.microsoft.com/office/powerpoint/2010/main" val="102345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a</a:t>
            </a: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3156391" y="4094922"/>
            <a:ext cx="6237026" cy="456535"/>
          </a:xfrm>
          <a:prstGeom prst="rect">
            <a:avLst/>
          </a:prstGeom>
          <a:noFill/>
        </p:spPr>
        <p:txBody>
          <a:bodyPr wrap="square" rtlCol="0">
            <a:spAutoFit/>
          </a:bodyPr>
          <a:lstStyle/>
          <a:p>
            <a:pPr algn="ctr">
              <a:lnSpc>
                <a:spcPct val="150000"/>
              </a:lnSpc>
            </a:pPr>
            <a:r>
              <a:rPr lang="pt-PT" b="1" dirty="0">
                <a:solidFill>
                  <a:schemeClr val="bg1"/>
                </a:solidFill>
                <a:latin typeface="Arial" panose="020B0604020202020204" pitchFamily="34" charset="0"/>
              </a:rPr>
              <a:t>Figura 8- </a:t>
            </a:r>
            <a:r>
              <a:rPr lang="pt-PT" dirty="0">
                <a:solidFill>
                  <a:schemeClr val="bg1"/>
                </a:solidFill>
                <a:latin typeface="Arial" panose="020B0604020202020204" pitchFamily="34" charset="0"/>
              </a:rPr>
              <a:t>Residuais</a:t>
            </a:r>
            <a:endParaRPr lang="pt-BR" sz="1800" dirty="0">
              <a:effectLst/>
              <a:latin typeface="Arial MT"/>
              <a:ea typeface="Arial MT"/>
              <a:cs typeface="Arial MT"/>
            </a:endParaRPr>
          </a:p>
        </p:txBody>
      </p:sp>
      <p:pic>
        <p:nvPicPr>
          <p:cNvPr id="12" name="Imagem 11">
            <a:extLst>
              <a:ext uri="{FF2B5EF4-FFF2-40B4-BE49-F238E27FC236}">
                <a16:creationId xmlns:a16="http://schemas.microsoft.com/office/drawing/2014/main" id="{7CE52FA2-D117-4ADC-9F14-E4528906F9F8}"/>
              </a:ext>
            </a:extLst>
          </p:cNvPr>
          <p:cNvPicPr>
            <a:picLocks noChangeAspect="1"/>
          </p:cNvPicPr>
          <p:nvPr/>
        </p:nvPicPr>
        <p:blipFill>
          <a:blip r:embed="rId2"/>
          <a:stretch>
            <a:fillRect/>
          </a:stretch>
        </p:blipFill>
        <p:spPr>
          <a:xfrm>
            <a:off x="2087263" y="546058"/>
            <a:ext cx="8673545" cy="3229793"/>
          </a:xfrm>
          <a:prstGeom prst="rect">
            <a:avLst/>
          </a:prstGeom>
        </p:spPr>
      </p:pic>
      <p:pic>
        <p:nvPicPr>
          <p:cNvPr id="13" name="Imagem 12">
            <a:extLst>
              <a:ext uri="{FF2B5EF4-FFF2-40B4-BE49-F238E27FC236}">
                <a16:creationId xmlns:a16="http://schemas.microsoft.com/office/drawing/2014/main" id="{62E1AA71-A7FC-4E32-A3D2-10F3CF7B97A4}"/>
              </a:ext>
            </a:extLst>
          </p:cNvPr>
          <p:cNvPicPr>
            <a:picLocks noChangeAspect="1"/>
          </p:cNvPicPr>
          <p:nvPr/>
        </p:nvPicPr>
        <p:blipFill>
          <a:blip r:embed="rId3"/>
          <a:stretch>
            <a:fillRect/>
          </a:stretch>
        </p:blipFill>
        <p:spPr>
          <a:xfrm>
            <a:off x="3626434" y="4464620"/>
            <a:ext cx="5766983" cy="2066277"/>
          </a:xfrm>
          <a:prstGeom prst="rect">
            <a:avLst/>
          </a:prstGeom>
        </p:spPr>
      </p:pic>
      <p:sp>
        <p:nvSpPr>
          <p:cNvPr id="14" name="CaixaDeTexto 13">
            <a:extLst>
              <a:ext uri="{FF2B5EF4-FFF2-40B4-BE49-F238E27FC236}">
                <a16:creationId xmlns:a16="http://schemas.microsoft.com/office/drawing/2014/main" id="{B12DEE91-1FAC-4D1A-B059-A1ABF63754EE}"/>
              </a:ext>
            </a:extLst>
          </p:cNvPr>
          <p:cNvSpPr txBox="1"/>
          <p:nvPr/>
        </p:nvSpPr>
        <p:spPr>
          <a:xfrm>
            <a:off x="3305522" y="6396207"/>
            <a:ext cx="6237026" cy="461793"/>
          </a:xfrm>
          <a:prstGeom prst="rect">
            <a:avLst/>
          </a:prstGeom>
          <a:noFill/>
        </p:spPr>
        <p:txBody>
          <a:bodyPr wrap="square" rtlCol="0">
            <a:spAutoFit/>
          </a:bodyPr>
          <a:lstStyle/>
          <a:p>
            <a:pPr algn="ctr">
              <a:lnSpc>
                <a:spcPct val="150000"/>
              </a:lnSpc>
            </a:pPr>
            <a:r>
              <a:rPr lang="pt-PT" b="1" dirty="0">
                <a:solidFill>
                  <a:schemeClr val="bg1"/>
                </a:solidFill>
                <a:latin typeface="Arial" panose="020B0604020202020204" pitchFamily="34" charset="0"/>
              </a:rPr>
              <a:t>Figura </a:t>
            </a:r>
            <a:r>
              <a:rPr lang="pt-PT" b="1" dirty="0">
                <a:solidFill>
                  <a:schemeClr val="bg1"/>
                </a:solidFill>
              </a:rPr>
              <a:t>9 </a:t>
            </a:r>
            <a:r>
              <a:rPr lang="pt-PT" dirty="0">
                <a:solidFill>
                  <a:schemeClr val="bg1"/>
                </a:solidFill>
              </a:rPr>
              <a:t>– </a:t>
            </a:r>
            <a:r>
              <a:rPr lang="pt-PT" dirty="0">
                <a:solidFill>
                  <a:schemeClr val="bg1"/>
                </a:solidFill>
                <a:latin typeface="Arial" panose="020B0604020202020204" pitchFamily="34" charset="0"/>
                <a:cs typeface="Arial" panose="020B0604020202020204" pitchFamily="34" charset="0"/>
              </a:rPr>
              <a:t>Detalhamento dos dados  residuais</a:t>
            </a:r>
            <a:endParaRPr lang="pt-BR" sz="1800" dirty="0">
              <a:solidFill>
                <a:schemeClr val="bg1"/>
              </a:solidFill>
              <a:effectLst/>
              <a:latin typeface="Arial" panose="020B0604020202020204" pitchFamily="34" charset="0"/>
              <a:ea typeface="Arial MT"/>
              <a:cs typeface="Arial" panose="020B0604020202020204" pitchFamily="34" charset="0"/>
            </a:endParaRPr>
          </a:p>
        </p:txBody>
      </p:sp>
    </p:spTree>
    <p:extLst>
      <p:ext uri="{BB962C8B-B14F-4D97-AF65-F5344CB8AC3E}">
        <p14:creationId xmlns:p14="http://schemas.microsoft.com/office/powerpoint/2010/main" val="188282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a</a:t>
            </a: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3103383" y="4137287"/>
            <a:ext cx="6237026" cy="872034"/>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10</a:t>
            </a:r>
            <a:r>
              <a:rPr lang="pt-PT" sz="1800" dirty="0">
                <a:solidFill>
                  <a:schemeClr val="bg1"/>
                </a:solidFill>
                <a:effectLst/>
                <a:latin typeface="Arial" panose="020B0604020202020204" pitchFamily="34" charset="0"/>
                <a:ea typeface="Arial MT"/>
                <a:cs typeface="Arial MT"/>
              </a:rPr>
              <a:t> –</a:t>
            </a:r>
            <a:r>
              <a:rPr lang="pt-PT" sz="1800" spc="-2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Resultado do modelo gerado pelo ARIMA com parametros 1,1,0</a:t>
            </a:r>
            <a:endParaRPr lang="pt-BR" sz="1800" dirty="0">
              <a:solidFill>
                <a:schemeClr val="bg1"/>
              </a:solidFill>
              <a:effectLst/>
              <a:latin typeface="Arial MT"/>
              <a:ea typeface="Arial MT"/>
              <a:cs typeface="Arial MT"/>
            </a:endParaRPr>
          </a:p>
        </p:txBody>
      </p:sp>
      <p:pic>
        <p:nvPicPr>
          <p:cNvPr id="10" name="Imagem 9">
            <a:extLst>
              <a:ext uri="{FF2B5EF4-FFF2-40B4-BE49-F238E27FC236}">
                <a16:creationId xmlns:a16="http://schemas.microsoft.com/office/drawing/2014/main" id="{8C54835F-CE3C-45FF-8018-F2AD3D9E903C}"/>
              </a:ext>
            </a:extLst>
          </p:cNvPr>
          <p:cNvPicPr>
            <a:picLocks noChangeAspect="1"/>
          </p:cNvPicPr>
          <p:nvPr/>
        </p:nvPicPr>
        <p:blipFill>
          <a:blip r:embed="rId2"/>
          <a:stretch>
            <a:fillRect/>
          </a:stretch>
        </p:blipFill>
        <p:spPr>
          <a:xfrm>
            <a:off x="1698351" y="874643"/>
            <a:ext cx="9232620" cy="3260035"/>
          </a:xfrm>
          <a:prstGeom prst="rect">
            <a:avLst/>
          </a:prstGeom>
        </p:spPr>
      </p:pic>
      <p:sp>
        <p:nvSpPr>
          <p:cNvPr id="13" name="CaixaDeTexto 12">
            <a:extLst>
              <a:ext uri="{FF2B5EF4-FFF2-40B4-BE49-F238E27FC236}">
                <a16:creationId xmlns:a16="http://schemas.microsoft.com/office/drawing/2014/main" id="{E8FB9AB2-1DCB-4EE7-9263-E91CE4F46B21}"/>
              </a:ext>
            </a:extLst>
          </p:cNvPr>
          <p:cNvSpPr txBox="1"/>
          <p:nvPr/>
        </p:nvSpPr>
        <p:spPr>
          <a:xfrm>
            <a:off x="3103383" y="6189230"/>
            <a:ext cx="6237026" cy="872034"/>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11</a:t>
            </a:r>
            <a:r>
              <a:rPr lang="pt-PT" sz="1800" dirty="0">
                <a:solidFill>
                  <a:schemeClr val="bg1"/>
                </a:solidFill>
                <a:effectLst/>
                <a:latin typeface="Arial" panose="020B0604020202020204" pitchFamily="34" charset="0"/>
                <a:ea typeface="Arial MT"/>
                <a:cs typeface="Arial MT"/>
              </a:rPr>
              <a:t> –</a:t>
            </a:r>
            <a:r>
              <a:rPr lang="pt-PT" sz="1800" spc="-2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Utilização do RMSE para verificar a acurácia do modelo preditivo</a:t>
            </a:r>
            <a:endParaRPr lang="pt-BR" sz="1800" dirty="0">
              <a:solidFill>
                <a:schemeClr val="bg1"/>
              </a:solidFill>
              <a:effectLst/>
              <a:latin typeface="Arial MT"/>
              <a:ea typeface="Arial MT"/>
              <a:cs typeface="Arial MT"/>
            </a:endParaRPr>
          </a:p>
        </p:txBody>
      </p:sp>
      <p:pic>
        <p:nvPicPr>
          <p:cNvPr id="14" name="Imagem 13">
            <a:extLst>
              <a:ext uri="{FF2B5EF4-FFF2-40B4-BE49-F238E27FC236}">
                <a16:creationId xmlns:a16="http://schemas.microsoft.com/office/drawing/2014/main" id="{605B22EB-9395-4F4D-AC9C-7F461F5E325F}"/>
              </a:ext>
            </a:extLst>
          </p:cNvPr>
          <p:cNvPicPr>
            <a:picLocks noChangeAspect="1"/>
          </p:cNvPicPr>
          <p:nvPr/>
        </p:nvPicPr>
        <p:blipFill>
          <a:blip r:embed="rId3"/>
          <a:stretch>
            <a:fillRect/>
          </a:stretch>
        </p:blipFill>
        <p:spPr>
          <a:xfrm>
            <a:off x="1549744" y="4770213"/>
            <a:ext cx="9344304" cy="1260615"/>
          </a:xfrm>
          <a:prstGeom prst="rect">
            <a:avLst/>
          </a:prstGeom>
        </p:spPr>
      </p:pic>
    </p:spTree>
    <p:extLst>
      <p:ext uri="{BB962C8B-B14F-4D97-AF65-F5344CB8AC3E}">
        <p14:creationId xmlns:p14="http://schemas.microsoft.com/office/powerpoint/2010/main" val="123215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689296" y="3609833"/>
            <a:ext cx="6237026" cy="872034"/>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12</a:t>
            </a:r>
            <a:r>
              <a:rPr lang="pt-PT" sz="1800" dirty="0">
                <a:solidFill>
                  <a:schemeClr val="bg1"/>
                </a:solidFill>
                <a:effectLst/>
                <a:latin typeface="Arial" panose="020B0604020202020204" pitchFamily="34" charset="0"/>
                <a:ea typeface="Arial MT"/>
                <a:cs typeface="Arial MT"/>
              </a:rPr>
              <a:t> –</a:t>
            </a:r>
            <a:r>
              <a:rPr lang="pt-PT" sz="1800" spc="-2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Resultado do modelo gerado pelo ARIMA após novo treino com os parametros 2,1,0</a:t>
            </a:r>
            <a:endParaRPr lang="pt-BR" sz="1800" dirty="0">
              <a:solidFill>
                <a:schemeClr val="bg1"/>
              </a:solidFill>
              <a:effectLst/>
              <a:latin typeface="Arial MT"/>
              <a:ea typeface="Arial MT"/>
              <a:cs typeface="Arial MT"/>
            </a:endParaRPr>
          </a:p>
        </p:txBody>
      </p:sp>
      <p:pic>
        <p:nvPicPr>
          <p:cNvPr id="4" name="Imagem 3">
            <a:extLst>
              <a:ext uri="{FF2B5EF4-FFF2-40B4-BE49-F238E27FC236}">
                <a16:creationId xmlns:a16="http://schemas.microsoft.com/office/drawing/2014/main" id="{4993EC82-33A2-4DAE-9B50-A9989D0B91E1}"/>
              </a:ext>
            </a:extLst>
          </p:cNvPr>
          <p:cNvPicPr>
            <a:picLocks noChangeAspect="1"/>
          </p:cNvPicPr>
          <p:nvPr/>
        </p:nvPicPr>
        <p:blipFill>
          <a:blip r:embed="rId2"/>
          <a:stretch>
            <a:fillRect/>
          </a:stretch>
        </p:blipFill>
        <p:spPr>
          <a:xfrm>
            <a:off x="854810" y="666961"/>
            <a:ext cx="9495138" cy="2762040"/>
          </a:xfrm>
          <a:prstGeom prst="rect">
            <a:avLst/>
          </a:prstGeom>
        </p:spPr>
      </p:pic>
      <p:sp>
        <p:nvSpPr>
          <p:cNvPr id="8" name="CaixaDeTexto 7">
            <a:extLst>
              <a:ext uri="{FF2B5EF4-FFF2-40B4-BE49-F238E27FC236}">
                <a16:creationId xmlns:a16="http://schemas.microsoft.com/office/drawing/2014/main" id="{371A0EB1-CBA0-4243-BE93-4206252F4C56}"/>
              </a:ext>
            </a:extLst>
          </p:cNvPr>
          <p:cNvSpPr txBox="1"/>
          <p:nvPr/>
        </p:nvSpPr>
        <p:spPr>
          <a:xfrm>
            <a:off x="2483866" y="5607052"/>
            <a:ext cx="6237026" cy="1703030"/>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14</a:t>
            </a:r>
            <a:r>
              <a:rPr lang="pt-PT" sz="1800" dirty="0">
                <a:solidFill>
                  <a:schemeClr val="bg1"/>
                </a:solidFill>
                <a:effectLst/>
                <a:latin typeface="Arial" panose="020B0604020202020204" pitchFamily="34" charset="0"/>
                <a:ea typeface="Arial MT"/>
                <a:cs typeface="Arial MT"/>
              </a:rPr>
              <a:t> </a:t>
            </a:r>
            <a:r>
              <a:rPr lang="pt-PT" dirty="0">
                <a:solidFill>
                  <a:schemeClr val="bg1"/>
                </a:solidFill>
                <a:latin typeface="Arial" panose="020B0604020202020204" pitchFamily="34" charset="0"/>
                <a:ea typeface="Arial MT"/>
                <a:cs typeface="Arial MT"/>
              </a:rPr>
              <a:t>-</a:t>
            </a:r>
            <a:r>
              <a:rPr lang="pt-PT" dirty="0">
                <a:solidFill>
                  <a:schemeClr val="bg1"/>
                </a:solidFill>
              </a:rPr>
              <a:t> </a:t>
            </a:r>
            <a:r>
              <a:rPr lang="pt-PT" sz="1800" dirty="0">
                <a:solidFill>
                  <a:schemeClr val="bg1"/>
                </a:solidFill>
                <a:effectLst/>
                <a:latin typeface="Arial" panose="020B0604020202020204" pitchFamily="34" charset="0"/>
                <a:ea typeface="Arial MT"/>
                <a:cs typeface="Arial MT"/>
              </a:rPr>
              <a:t>Utilização do RMSE para verificar a acurácia do novo modelo preditivo, apresentando melhora no treinamento</a:t>
            </a:r>
            <a:endParaRPr lang="pt-BR" sz="1800" dirty="0">
              <a:solidFill>
                <a:schemeClr val="bg1"/>
              </a:solidFill>
              <a:effectLst/>
              <a:latin typeface="Arial MT"/>
              <a:ea typeface="Arial MT"/>
              <a:cs typeface="Arial MT"/>
            </a:endParaRPr>
          </a:p>
          <a:p>
            <a:pPr algn="ctr">
              <a:lnSpc>
                <a:spcPct val="150000"/>
              </a:lnSpc>
            </a:pPr>
            <a:endParaRPr lang="pt-BR" sz="1800" dirty="0">
              <a:solidFill>
                <a:schemeClr val="bg1"/>
              </a:solidFill>
              <a:effectLst/>
              <a:latin typeface="Arial MT"/>
              <a:ea typeface="Arial MT"/>
              <a:cs typeface="Arial MT"/>
            </a:endParaRPr>
          </a:p>
        </p:txBody>
      </p:sp>
      <p:pic>
        <p:nvPicPr>
          <p:cNvPr id="10" name="Imagem 9">
            <a:extLst>
              <a:ext uri="{FF2B5EF4-FFF2-40B4-BE49-F238E27FC236}">
                <a16:creationId xmlns:a16="http://schemas.microsoft.com/office/drawing/2014/main" id="{D1029DA0-F2AB-48A3-9604-7557A365A4E4}"/>
              </a:ext>
            </a:extLst>
          </p:cNvPr>
          <p:cNvPicPr>
            <a:picLocks noChangeAspect="1"/>
          </p:cNvPicPr>
          <p:nvPr/>
        </p:nvPicPr>
        <p:blipFill>
          <a:blip r:embed="rId3"/>
          <a:stretch>
            <a:fillRect/>
          </a:stretch>
        </p:blipFill>
        <p:spPr>
          <a:xfrm>
            <a:off x="881314" y="4373382"/>
            <a:ext cx="8288131" cy="1272044"/>
          </a:xfrm>
          <a:prstGeom prst="rect">
            <a:avLst/>
          </a:prstGeom>
        </p:spPr>
      </p:pic>
    </p:spTree>
    <p:extLst>
      <p:ext uri="{BB962C8B-B14F-4D97-AF65-F5344CB8AC3E}">
        <p14:creationId xmlns:p14="http://schemas.microsoft.com/office/powerpoint/2010/main" val="351468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3070251" y="5985966"/>
            <a:ext cx="6237026" cy="872034"/>
          </a:xfrm>
          <a:prstGeom prst="rect">
            <a:avLst/>
          </a:prstGeom>
          <a:noFill/>
        </p:spPr>
        <p:txBody>
          <a:bodyPr wrap="square" rtlCol="0">
            <a:spAutoFit/>
          </a:bodyPr>
          <a:lstStyle/>
          <a:p>
            <a:pPr algn="ctr">
              <a:lnSpc>
                <a:spcPct val="150000"/>
              </a:lnSpc>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13</a:t>
            </a:r>
            <a:r>
              <a:rPr lang="pt-PT" sz="1800" dirty="0">
                <a:solidFill>
                  <a:schemeClr val="bg1"/>
                </a:solidFill>
                <a:effectLst/>
                <a:latin typeface="Arial" panose="020B0604020202020204" pitchFamily="34" charset="0"/>
                <a:ea typeface="Arial MT"/>
                <a:cs typeface="Arial MT"/>
              </a:rPr>
              <a:t> </a:t>
            </a:r>
            <a:r>
              <a:rPr lang="pt-PT" dirty="0">
                <a:solidFill>
                  <a:schemeClr val="bg1"/>
                </a:solidFill>
                <a:latin typeface="Arial" panose="020B0604020202020204" pitchFamily="34" charset="0"/>
                <a:ea typeface="Arial MT"/>
                <a:cs typeface="Arial MT"/>
              </a:rPr>
              <a:t>-</a:t>
            </a:r>
            <a:r>
              <a:rPr lang="pt-PT" dirty="0">
                <a:solidFill>
                  <a:schemeClr val="bg1"/>
                </a:solidFill>
              </a:rPr>
              <a:t> Detalhamento dos dados  residuais do novo modelo</a:t>
            </a:r>
            <a:endParaRPr lang="pt-BR" sz="1800" dirty="0">
              <a:solidFill>
                <a:schemeClr val="bg1"/>
              </a:solidFill>
              <a:effectLst/>
              <a:latin typeface="Arial MT"/>
              <a:ea typeface="Arial MT"/>
              <a:cs typeface="Arial MT"/>
            </a:endParaRPr>
          </a:p>
          <a:p>
            <a:pPr algn="ctr">
              <a:lnSpc>
                <a:spcPct val="150000"/>
              </a:lnSpc>
            </a:pPr>
            <a:endParaRPr lang="pt-BR" sz="1800" dirty="0">
              <a:solidFill>
                <a:schemeClr val="bg1"/>
              </a:solidFill>
              <a:effectLst/>
              <a:latin typeface="Arial MT"/>
              <a:ea typeface="Arial MT"/>
              <a:cs typeface="Arial MT"/>
            </a:endParaRPr>
          </a:p>
        </p:txBody>
      </p:sp>
      <p:pic>
        <p:nvPicPr>
          <p:cNvPr id="5" name="Imagem 4">
            <a:extLst>
              <a:ext uri="{FF2B5EF4-FFF2-40B4-BE49-F238E27FC236}">
                <a16:creationId xmlns:a16="http://schemas.microsoft.com/office/drawing/2014/main" id="{28C5B414-0781-49E6-B94B-469442EBD789}"/>
              </a:ext>
            </a:extLst>
          </p:cNvPr>
          <p:cNvPicPr>
            <a:picLocks noChangeAspect="1"/>
          </p:cNvPicPr>
          <p:nvPr/>
        </p:nvPicPr>
        <p:blipFill>
          <a:blip r:embed="rId2"/>
          <a:stretch>
            <a:fillRect/>
          </a:stretch>
        </p:blipFill>
        <p:spPr>
          <a:xfrm>
            <a:off x="3286539" y="699171"/>
            <a:ext cx="6020738" cy="4925129"/>
          </a:xfrm>
          <a:prstGeom prst="rect">
            <a:avLst/>
          </a:prstGeom>
        </p:spPr>
      </p:pic>
    </p:spTree>
    <p:extLst>
      <p:ext uri="{BB962C8B-B14F-4D97-AF65-F5344CB8AC3E}">
        <p14:creationId xmlns:p14="http://schemas.microsoft.com/office/powerpoint/2010/main" val="323965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CD9F8-8F7C-4D1A-859E-85F0467E84B2}"/>
              </a:ext>
            </a:extLst>
          </p:cNvPr>
          <p:cNvSpPr>
            <a:spLocks noGrp="1"/>
          </p:cNvSpPr>
          <p:nvPr>
            <p:ph type="title"/>
          </p:nvPr>
        </p:nvSpPr>
        <p:spPr>
          <a:xfrm>
            <a:off x="1141412" y="-371061"/>
            <a:ext cx="9905998" cy="1478570"/>
          </a:xfrm>
        </p:spPr>
        <p:txBody>
          <a:bodyPr/>
          <a:lstStyle/>
          <a:p>
            <a:r>
              <a:rPr lang="pt-BR" dirty="0"/>
              <a:t>conclusão</a:t>
            </a:r>
          </a:p>
        </p:txBody>
      </p:sp>
      <p:sp>
        <p:nvSpPr>
          <p:cNvPr id="3" name="Espaço Reservado para Conteúdo 2">
            <a:extLst>
              <a:ext uri="{FF2B5EF4-FFF2-40B4-BE49-F238E27FC236}">
                <a16:creationId xmlns:a16="http://schemas.microsoft.com/office/drawing/2014/main" id="{1F3794CD-5310-4245-934D-38F2948CB085}"/>
              </a:ext>
            </a:extLst>
          </p:cNvPr>
          <p:cNvSpPr>
            <a:spLocks noGrp="1"/>
          </p:cNvSpPr>
          <p:nvPr>
            <p:ph idx="1"/>
          </p:nvPr>
        </p:nvSpPr>
        <p:spPr>
          <a:xfrm>
            <a:off x="1141412" y="1107509"/>
            <a:ext cx="9905999" cy="5234608"/>
          </a:xfrm>
        </p:spPr>
        <p:txBody>
          <a:bodyPr>
            <a:normAutofit fontScale="32500" lnSpcReduction="20000"/>
          </a:bodyPr>
          <a:lstStyle/>
          <a:p>
            <a:pPr>
              <a:lnSpc>
                <a:spcPct val="140000"/>
              </a:lnSpc>
            </a:pPr>
            <a:r>
              <a:rPr lang="pt-BR" sz="6400" dirty="0"/>
              <a:t>Através da técnica de </a:t>
            </a:r>
            <a:r>
              <a:rPr lang="pt-BR" sz="6400" dirty="0" err="1"/>
              <a:t>Scraping</a:t>
            </a:r>
            <a:r>
              <a:rPr lang="pt-BR" sz="6400" dirty="0"/>
              <a:t> foi obtida a série temporal para o emplacamento mensal dos últimos anos.</a:t>
            </a:r>
          </a:p>
          <a:p>
            <a:pPr>
              <a:lnSpc>
                <a:spcPct val="140000"/>
              </a:lnSpc>
            </a:pPr>
            <a:r>
              <a:rPr lang="pt-BR" sz="6400" dirty="0"/>
              <a:t>O emplacamento mensal reflete as vendas mensais de veículos novos no Brasil.</a:t>
            </a:r>
          </a:p>
          <a:p>
            <a:pPr>
              <a:lnSpc>
                <a:spcPct val="140000"/>
              </a:lnSpc>
            </a:pPr>
            <a:r>
              <a:rPr lang="pt-BR" sz="6400" dirty="0"/>
              <a:t>Após as análises realizadas conclui-se que o melhor ano para as vendas de veículos novos no Brasil foi o de 2012, enquanto que o ano de 2016 apresentou o menor índice de vendas. </a:t>
            </a:r>
          </a:p>
          <a:p>
            <a:pPr>
              <a:lnSpc>
                <a:spcPct val="140000"/>
              </a:lnSpc>
            </a:pPr>
            <a:r>
              <a:rPr lang="pt-BR" sz="6400" dirty="0"/>
              <a:t>Foi observado que a redução do Imposto sobre Produtos Industrializados no período de 2008 à 2010 e 2012 à 2013, possibilitou a formação de tendência de alta nas vendas nestes períodos e quando retomada o valor normal do imposto a partir de 2014, as vendas  começaram a diminuir até o ano de 2016. </a:t>
            </a:r>
          </a:p>
          <a:p>
            <a:endParaRPr lang="pt-BR" dirty="0"/>
          </a:p>
        </p:txBody>
      </p:sp>
    </p:spTree>
    <p:extLst>
      <p:ext uri="{BB962C8B-B14F-4D97-AF65-F5344CB8AC3E}">
        <p14:creationId xmlns:p14="http://schemas.microsoft.com/office/powerpoint/2010/main" val="171909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CD9F8-8F7C-4D1A-859E-85F0467E84B2}"/>
              </a:ext>
            </a:extLst>
          </p:cNvPr>
          <p:cNvSpPr>
            <a:spLocks noGrp="1"/>
          </p:cNvSpPr>
          <p:nvPr>
            <p:ph type="title"/>
          </p:nvPr>
        </p:nvSpPr>
        <p:spPr>
          <a:xfrm>
            <a:off x="1141412" y="-371061"/>
            <a:ext cx="9905998" cy="1478570"/>
          </a:xfrm>
        </p:spPr>
        <p:txBody>
          <a:bodyPr/>
          <a:lstStyle/>
          <a:p>
            <a:r>
              <a:rPr lang="pt-BR" dirty="0"/>
              <a:t>conclusão</a:t>
            </a:r>
          </a:p>
        </p:txBody>
      </p:sp>
      <p:sp>
        <p:nvSpPr>
          <p:cNvPr id="3" name="Espaço Reservado para Conteúdo 2">
            <a:extLst>
              <a:ext uri="{FF2B5EF4-FFF2-40B4-BE49-F238E27FC236}">
                <a16:creationId xmlns:a16="http://schemas.microsoft.com/office/drawing/2014/main" id="{1F3794CD-5310-4245-934D-38F2948CB085}"/>
              </a:ext>
            </a:extLst>
          </p:cNvPr>
          <p:cNvSpPr>
            <a:spLocks noGrp="1"/>
          </p:cNvSpPr>
          <p:nvPr>
            <p:ph idx="1"/>
          </p:nvPr>
        </p:nvSpPr>
        <p:spPr>
          <a:xfrm>
            <a:off x="1141411" y="1107509"/>
            <a:ext cx="9905999" cy="5234608"/>
          </a:xfrm>
        </p:spPr>
        <p:txBody>
          <a:bodyPr>
            <a:normAutofit fontScale="25000" lnSpcReduction="20000"/>
          </a:bodyPr>
          <a:lstStyle/>
          <a:p>
            <a:pPr>
              <a:lnSpc>
                <a:spcPct val="140000"/>
              </a:lnSpc>
            </a:pPr>
            <a:r>
              <a:rPr lang="pt-BR" sz="8400" dirty="0"/>
              <a:t>Observando o gráfico Trimestral, pode-se perceber que os melhores Trimestres para a venda de veículos são os 4º trimestres, sendo os 1º Trimestres os que apresentam menor índice de vendas. Foi observado também que em 2015 houve uma inversão de vendas ao longo dos trimestres. Ao iniciar a análise da série Temporal, constata-se que, para uma análise mais precisa, é necessário a utilização de </a:t>
            </a:r>
            <a:r>
              <a:rPr lang="pt-BR" sz="8400" dirty="0" err="1"/>
              <a:t>dataset</a:t>
            </a:r>
            <a:r>
              <a:rPr lang="pt-BR" sz="8400" dirty="0"/>
              <a:t> mais extenso tanto para o treinamento do modelo, decomposição sazonal quanto para a predição dos dados. A decomposição sazonal demonstrou que a partir de 2015 as vendas de veículos novos estão em uma tendência de alta e que, no período analisado, foi observado alta sazonalidade entre os anos. </a:t>
            </a:r>
          </a:p>
        </p:txBody>
      </p:sp>
    </p:spTree>
    <p:extLst>
      <p:ext uri="{BB962C8B-B14F-4D97-AF65-F5344CB8AC3E}">
        <p14:creationId xmlns:p14="http://schemas.microsoft.com/office/powerpoint/2010/main" val="338160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CD9F8-8F7C-4D1A-859E-85F0467E84B2}"/>
              </a:ext>
            </a:extLst>
          </p:cNvPr>
          <p:cNvSpPr>
            <a:spLocks noGrp="1"/>
          </p:cNvSpPr>
          <p:nvPr>
            <p:ph type="title"/>
          </p:nvPr>
        </p:nvSpPr>
        <p:spPr>
          <a:xfrm>
            <a:off x="1141412" y="-371061"/>
            <a:ext cx="9905998" cy="1478570"/>
          </a:xfrm>
        </p:spPr>
        <p:txBody>
          <a:bodyPr/>
          <a:lstStyle/>
          <a:p>
            <a:r>
              <a:rPr lang="pt-BR" dirty="0"/>
              <a:t>conclusão</a:t>
            </a:r>
          </a:p>
        </p:txBody>
      </p:sp>
      <p:sp>
        <p:nvSpPr>
          <p:cNvPr id="3" name="Espaço Reservado para Conteúdo 2">
            <a:extLst>
              <a:ext uri="{FF2B5EF4-FFF2-40B4-BE49-F238E27FC236}">
                <a16:creationId xmlns:a16="http://schemas.microsoft.com/office/drawing/2014/main" id="{1F3794CD-5310-4245-934D-38F2948CB085}"/>
              </a:ext>
            </a:extLst>
          </p:cNvPr>
          <p:cNvSpPr>
            <a:spLocks noGrp="1"/>
          </p:cNvSpPr>
          <p:nvPr>
            <p:ph idx="1"/>
          </p:nvPr>
        </p:nvSpPr>
        <p:spPr>
          <a:xfrm>
            <a:off x="1141411" y="1107509"/>
            <a:ext cx="9905999" cy="5234608"/>
          </a:xfrm>
        </p:spPr>
        <p:txBody>
          <a:bodyPr>
            <a:normAutofit fontScale="25000" lnSpcReduction="20000"/>
          </a:bodyPr>
          <a:lstStyle/>
          <a:p>
            <a:pPr>
              <a:lnSpc>
                <a:spcPct val="140000"/>
              </a:lnSpc>
            </a:pPr>
            <a:r>
              <a:rPr lang="pt-BR" sz="8400" dirty="0"/>
              <a:t>O mercado de vendas de veículos novos no Brasil já sofria com a queda no período de 2014 a 2016, a partir de 2017 o mercado se preparava para um período de alta nas vendas, porém foi interrompido com a crise gerada pela pandemia da covid-19, marcando assim um novo período de baixa a partir de 2020. Para a predição foi utilizado o modelo de auto regressão, integração e médias moveis (ARIMA). No primeiro teste de predição utilizando os parâmetros 1,1,0, obtivemos a acurácia através do RMSE de  183507.936097. Em um novo treino do modelo ARIMA com os parâmetros 2,1,0 tivemos o RMSE um pouco melhor com acurácia de 131783.244174.</a:t>
            </a:r>
          </a:p>
        </p:txBody>
      </p:sp>
    </p:spTree>
    <p:extLst>
      <p:ext uri="{BB962C8B-B14F-4D97-AF65-F5344CB8AC3E}">
        <p14:creationId xmlns:p14="http://schemas.microsoft.com/office/powerpoint/2010/main" val="385394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C021C-B24B-49A7-ACE9-EA8A907B5BB8}"/>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E0968E06-DF40-4543-9688-04C2FDDBE476}"/>
              </a:ext>
            </a:extLst>
          </p:cNvPr>
          <p:cNvSpPr>
            <a:spLocks noGrp="1"/>
          </p:cNvSpPr>
          <p:nvPr>
            <p:ph idx="1"/>
          </p:nvPr>
        </p:nvSpPr>
        <p:spPr/>
        <p:txBody>
          <a:bodyPr/>
          <a:lstStyle/>
          <a:p>
            <a:r>
              <a:rPr lang="pt-BR" dirty="0"/>
              <a:t>Impacto da crise de 2008 na venda de veículos novos no Brasil (IPEA, 2009)</a:t>
            </a:r>
          </a:p>
          <a:p>
            <a:r>
              <a:rPr lang="pt-BR" dirty="0"/>
              <a:t>Impacto da redução do imposto sobre produtos industrializados (IPI)  no período de 2008 à 2010 e 2012 à 2013. (IPEA, 2009)</a:t>
            </a:r>
          </a:p>
          <a:p>
            <a:r>
              <a:rPr lang="pt-BR" dirty="0"/>
              <a:t>Modelo </a:t>
            </a:r>
            <a:r>
              <a:rPr lang="pt-BR" dirty="0" err="1"/>
              <a:t>auto-regressivo</a:t>
            </a:r>
            <a:r>
              <a:rPr lang="pt-BR" dirty="0"/>
              <a:t> integrado de médias móveis (</a:t>
            </a:r>
            <a:r>
              <a:rPr lang="pt-BR" dirty="0" err="1"/>
              <a:t>autoregressive</a:t>
            </a:r>
            <a:r>
              <a:rPr lang="pt-BR" dirty="0"/>
              <a:t> </a:t>
            </a:r>
            <a:r>
              <a:rPr lang="pt-BR" dirty="0" err="1"/>
              <a:t>integrated</a:t>
            </a:r>
            <a:r>
              <a:rPr lang="pt-BR" dirty="0"/>
              <a:t> </a:t>
            </a:r>
            <a:r>
              <a:rPr lang="pt-BR" dirty="0" err="1"/>
              <a:t>moving</a:t>
            </a:r>
            <a:r>
              <a:rPr lang="pt-BR" dirty="0"/>
              <a:t> </a:t>
            </a:r>
            <a:r>
              <a:rPr lang="pt-BR" dirty="0" err="1"/>
              <a:t>average</a:t>
            </a:r>
            <a:r>
              <a:rPr lang="pt-BR" dirty="0"/>
              <a:t> ou ARIMA, na sigla em inglês). (Oracle)</a:t>
            </a:r>
          </a:p>
        </p:txBody>
      </p:sp>
    </p:spTree>
    <p:extLst>
      <p:ext uri="{BB962C8B-B14F-4D97-AF65-F5344CB8AC3E}">
        <p14:creationId xmlns:p14="http://schemas.microsoft.com/office/powerpoint/2010/main" val="231472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CD9F8-8F7C-4D1A-859E-85F0467E84B2}"/>
              </a:ext>
            </a:extLst>
          </p:cNvPr>
          <p:cNvSpPr>
            <a:spLocks noGrp="1"/>
          </p:cNvSpPr>
          <p:nvPr>
            <p:ph type="title"/>
          </p:nvPr>
        </p:nvSpPr>
        <p:spPr>
          <a:xfrm>
            <a:off x="1141412" y="-371061"/>
            <a:ext cx="9905998" cy="1478570"/>
          </a:xfrm>
        </p:spPr>
        <p:txBody>
          <a:bodyPr/>
          <a:lstStyle/>
          <a:p>
            <a:r>
              <a:rPr lang="pt-BR" dirty="0"/>
              <a:t>referências</a:t>
            </a:r>
          </a:p>
        </p:txBody>
      </p:sp>
      <p:sp>
        <p:nvSpPr>
          <p:cNvPr id="3" name="Espaço Reservado para Conteúdo 2">
            <a:extLst>
              <a:ext uri="{FF2B5EF4-FFF2-40B4-BE49-F238E27FC236}">
                <a16:creationId xmlns:a16="http://schemas.microsoft.com/office/drawing/2014/main" id="{1F3794CD-5310-4245-934D-38F2948CB085}"/>
              </a:ext>
            </a:extLst>
          </p:cNvPr>
          <p:cNvSpPr>
            <a:spLocks noGrp="1"/>
          </p:cNvSpPr>
          <p:nvPr>
            <p:ph idx="1"/>
          </p:nvPr>
        </p:nvSpPr>
        <p:spPr>
          <a:xfrm>
            <a:off x="1141411" y="1107509"/>
            <a:ext cx="9905999" cy="5234608"/>
          </a:xfrm>
        </p:spPr>
        <p:txBody>
          <a:bodyPr>
            <a:normAutofit/>
          </a:bodyPr>
          <a:lstStyle/>
          <a:p>
            <a:pPr>
              <a:lnSpc>
                <a:spcPct val="140000"/>
              </a:lnSpc>
            </a:pPr>
            <a:r>
              <a:rPr lang="pt-BR" sz="1600" dirty="0">
                <a:hlinkClick r:id="rId2"/>
              </a:rPr>
              <a:t>http://repositorio.ipea.gov.br/bitstream/11058/5800/1/NT_n15_Impactos-reducao-imposto_Dimac_2009-ago.pdf</a:t>
            </a:r>
            <a:endParaRPr lang="pt-BR" sz="1600" dirty="0"/>
          </a:p>
          <a:p>
            <a:pPr>
              <a:lnSpc>
                <a:spcPct val="140000"/>
              </a:lnSpc>
            </a:pPr>
            <a:r>
              <a:rPr lang="pt-BR" sz="1600" dirty="0">
                <a:hlinkClick r:id="rId3"/>
              </a:rPr>
              <a:t>https://docs.oracle.com/cloud/help/pt_BR/pbcs_common/CSPPU/prhist_arima_intro.htm#CSPPU-pp_user_book_217</a:t>
            </a:r>
            <a:endParaRPr lang="pt-BR" sz="1600" dirty="0"/>
          </a:p>
          <a:p>
            <a:pPr>
              <a:lnSpc>
                <a:spcPct val="140000"/>
              </a:lnSpc>
            </a:pPr>
            <a:r>
              <a:rPr lang="pt-BR" sz="1600" dirty="0">
                <a:hlinkClick r:id="rId4"/>
              </a:rPr>
              <a:t>https://medium.com/techbloghotmart/dicas-para-criar-um-modelo-de-previs%C3%A3o-de-s%C3%A9ries-temporais-d4bb2e32e148</a:t>
            </a:r>
            <a:endParaRPr lang="pt-BR" sz="1600" dirty="0"/>
          </a:p>
          <a:p>
            <a:pPr>
              <a:lnSpc>
                <a:spcPct val="140000"/>
              </a:lnSpc>
            </a:pPr>
            <a:r>
              <a:rPr lang="pt-BR" sz="1600" dirty="0">
                <a:hlinkClick r:id="rId5"/>
              </a:rPr>
              <a:t>https://www.crummy.com/software/BeautifulSoup/bs4/doc.ptbr/</a:t>
            </a:r>
            <a:endParaRPr lang="pt-BR" sz="1600" dirty="0"/>
          </a:p>
          <a:p>
            <a:pPr>
              <a:lnSpc>
                <a:spcPct val="140000"/>
              </a:lnSpc>
            </a:pPr>
            <a:r>
              <a:rPr lang="pt-BR" sz="1600" dirty="0">
                <a:hlinkClick r:id="rId6"/>
              </a:rPr>
              <a:t>http://www.autoo.com.br/emplacamentos</a:t>
            </a:r>
            <a:endParaRPr lang="pt-BR" sz="1600" dirty="0"/>
          </a:p>
          <a:p>
            <a:pPr>
              <a:lnSpc>
                <a:spcPct val="140000"/>
              </a:lnSpc>
            </a:pPr>
            <a:endParaRPr lang="pt-BR" sz="1600" dirty="0"/>
          </a:p>
          <a:p>
            <a:pPr>
              <a:lnSpc>
                <a:spcPct val="140000"/>
              </a:lnSpc>
            </a:pPr>
            <a:endParaRPr lang="pt-BR" sz="1600" dirty="0"/>
          </a:p>
        </p:txBody>
      </p:sp>
    </p:spTree>
    <p:extLst>
      <p:ext uri="{BB962C8B-B14F-4D97-AF65-F5344CB8AC3E}">
        <p14:creationId xmlns:p14="http://schemas.microsoft.com/office/powerpoint/2010/main" val="400170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1ECBB-C5EF-4A2B-A574-F8F71EB89D4E}"/>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F0E419EF-6B3D-4C55-95EE-D44618B9D750}"/>
              </a:ext>
            </a:extLst>
          </p:cNvPr>
          <p:cNvSpPr>
            <a:spLocks noGrp="1"/>
          </p:cNvSpPr>
          <p:nvPr>
            <p:ph idx="1"/>
          </p:nvPr>
        </p:nvSpPr>
        <p:spPr/>
        <p:txBody>
          <a:bodyPr/>
          <a:lstStyle/>
          <a:p>
            <a:r>
              <a:rPr lang="pt-BR" dirty="0"/>
              <a:t>Analisar se a redução do IPI gerou aumento nas vendas de veículos novos no Brasil</a:t>
            </a:r>
          </a:p>
          <a:p>
            <a:r>
              <a:rPr lang="pt-BR" dirty="0"/>
              <a:t>Utilizar um modelo o </a:t>
            </a:r>
            <a:r>
              <a:rPr lang="pt-BR" dirty="0" err="1"/>
              <a:t>machine</a:t>
            </a:r>
            <a:r>
              <a:rPr lang="pt-BR" dirty="0"/>
              <a:t> </a:t>
            </a:r>
            <a:r>
              <a:rPr lang="pt-BR" dirty="0" err="1"/>
              <a:t>learning</a:t>
            </a:r>
            <a:r>
              <a:rPr lang="pt-BR" dirty="0"/>
              <a:t> ARIMA para realizar a predição de vendas .  </a:t>
            </a:r>
          </a:p>
        </p:txBody>
      </p:sp>
    </p:spTree>
    <p:extLst>
      <p:ext uri="{BB962C8B-B14F-4D97-AF65-F5344CB8AC3E}">
        <p14:creationId xmlns:p14="http://schemas.microsoft.com/office/powerpoint/2010/main" val="367998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CD9F8-8F7C-4D1A-859E-85F0467E84B2}"/>
              </a:ext>
            </a:extLst>
          </p:cNvPr>
          <p:cNvSpPr>
            <a:spLocks noGrp="1"/>
          </p:cNvSpPr>
          <p:nvPr>
            <p:ph type="title"/>
          </p:nvPr>
        </p:nvSpPr>
        <p:spPr/>
        <p:txBody>
          <a:bodyPr/>
          <a:lstStyle/>
          <a:p>
            <a:r>
              <a:rPr lang="pt-BR" dirty="0"/>
              <a:t>metodologia</a:t>
            </a:r>
          </a:p>
        </p:txBody>
      </p:sp>
      <p:sp>
        <p:nvSpPr>
          <p:cNvPr id="3" name="Espaço Reservado para Conteúdo 2">
            <a:extLst>
              <a:ext uri="{FF2B5EF4-FFF2-40B4-BE49-F238E27FC236}">
                <a16:creationId xmlns:a16="http://schemas.microsoft.com/office/drawing/2014/main" id="{1F3794CD-5310-4245-934D-38F2948CB085}"/>
              </a:ext>
            </a:extLst>
          </p:cNvPr>
          <p:cNvSpPr>
            <a:spLocks noGrp="1"/>
          </p:cNvSpPr>
          <p:nvPr>
            <p:ph idx="1"/>
          </p:nvPr>
        </p:nvSpPr>
        <p:spPr/>
        <p:txBody>
          <a:bodyPr>
            <a:normAutofit/>
          </a:bodyPr>
          <a:lstStyle/>
          <a:p>
            <a:r>
              <a:rPr lang="pt-BR" dirty="0"/>
              <a:t>Bibliotecas Python e </a:t>
            </a:r>
            <a:r>
              <a:rPr lang="pt-BR" dirty="0" err="1"/>
              <a:t>Jupyter</a:t>
            </a:r>
            <a:r>
              <a:rPr lang="pt-BR" dirty="0"/>
              <a:t> Notebook: Linguagem e plataforma</a:t>
            </a:r>
          </a:p>
          <a:p>
            <a:r>
              <a:rPr lang="pt-BR" dirty="0" err="1"/>
              <a:t>Beautfulsoap</a:t>
            </a:r>
            <a:r>
              <a:rPr lang="pt-BR" dirty="0"/>
              <a:t>: Extração dos dados do site </a:t>
            </a:r>
            <a:r>
              <a:rPr lang="pt-BR" dirty="0">
                <a:hlinkClick r:id="rId2"/>
              </a:rPr>
              <a:t>www.autoo.com.br</a:t>
            </a:r>
            <a:endParaRPr lang="pt-BR" dirty="0"/>
          </a:p>
          <a:p>
            <a:r>
              <a:rPr lang="pt-BR" dirty="0"/>
              <a:t>Pandas: Criação do </a:t>
            </a:r>
            <a:r>
              <a:rPr lang="pt-BR" dirty="0" err="1"/>
              <a:t>dataframe</a:t>
            </a:r>
            <a:r>
              <a:rPr lang="pt-BR" dirty="0"/>
              <a:t>, limpeza e tratamento dos dados</a:t>
            </a:r>
          </a:p>
          <a:p>
            <a:r>
              <a:rPr lang="pt-BR" dirty="0" err="1"/>
              <a:t>Matplotlib</a:t>
            </a:r>
            <a:r>
              <a:rPr lang="pt-BR" dirty="0"/>
              <a:t>, </a:t>
            </a:r>
            <a:r>
              <a:rPr lang="pt-BR" dirty="0" err="1"/>
              <a:t>Seaboarn</a:t>
            </a:r>
            <a:r>
              <a:rPr lang="pt-BR" dirty="0"/>
              <a:t> e </a:t>
            </a:r>
            <a:r>
              <a:rPr lang="pt-BR" dirty="0" err="1"/>
              <a:t>Numpy</a:t>
            </a:r>
            <a:r>
              <a:rPr lang="pt-BR" dirty="0"/>
              <a:t>: Análise exploratória dos dados</a:t>
            </a:r>
          </a:p>
          <a:p>
            <a:r>
              <a:rPr lang="pt-BR" dirty="0" err="1"/>
              <a:t>Statsmodels</a:t>
            </a:r>
            <a:r>
              <a:rPr lang="pt-BR" dirty="0"/>
              <a:t> : Treinamento do Modelo ARIMA, teste </a:t>
            </a:r>
            <a:r>
              <a:rPr lang="pt-BR" dirty="0" err="1"/>
              <a:t>Dickey</a:t>
            </a:r>
            <a:r>
              <a:rPr lang="pt-BR" dirty="0"/>
              <a:t> Fuller e calculo RMSE</a:t>
            </a:r>
          </a:p>
          <a:p>
            <a:endParaRPr lang="pt-BR" dirty="0"/>
          </a:p>
          <a:p>
            <a:endParaRPr lang="pt-BR" dirty="0"/>
          </a:p>
        </p:txBody>
      </p:sp>
    </p:spTree>
    <p:extLst>
      <p:ext uri="{BB962C8B-B14F-4D97-AF65-F5344CB8AC3E}">
        <p14:creationId xmlns:p14="http://schemas.microsoft.com/office/powerpoint/2010/main" val="24778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870597" y="6644527"/>
            <a:ext cx="6237026" cy="923330"/>
          </a:xfrm>
          <a:prstGeom prst="rect">
            <a:avLst/>
          </a:prstGeom>
          <a:noFill/>
        </p:spPr>
        <p:txBody>
          <a:bodyPr wrap="square" rtlCol="0">
            <a:spAutoFit/>
          </a:bodyPr>
          <a:lstStyle/>
          <a:p>
            <a:pPr algn="ct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1</a:t>
            </a:r>
            <a:r>
              <a:rPr lang="pt-PT" sz="1800" dirty="0">
                <a:solidFill>
                  <a:schemeClr val="bg1"/>
                </a:solidFill>
                <a:effectLst/>
                <a:latin typeface="Arial" panose="020B0604020202020204" pitchFamily="34" charset="0"/>
                <a:ea typeface="Arial MT"/>
                <a:cs typeface="Arial MT"/>
              </a:rPr>
              <a:t> –</a:t>
            </a:r>
            <a:r>
              <a:rPr lang="pt-PT" sz="1800" spc="-10" dirty="0">
                <a:solidFill>
                  <a:schemeClr val="bg1"/>
                </a:solidFill>
                <a:effectLst/>
                <a:latin typeface="Arial" panose="020B0604020202020204" pitchFamily="34" charset="0"/>
                <a:ea typeface="Arial MT"/>
                <a:cs typeface="Arial MT"/>
              </a:rPr>
              <a:t> </a:t>
            </a:r>
            <a:r>
              <a:rPr lang="pt-PT" sz="1800" dirty="0">
                <a:solidFill>
                  <a:schemeClr val="bg1"/>
                </a:solidFill>
                <a:effectLst/>
                <a:latin typeface="Arial" panose="020B0604020202020204" pitchFamily="34" charset="0"/>
                <a:ea typeface="Arial MT"/>
                <a:cs typeface="Arial MT"/>
              </a:rPr>
              <a:t>Gráfico em barras representando as vendas anuais.</a:t>
            </a:r>
            <a:endParaRPr lang="pt-BR" sz="1800" dirty="0">
              <a:solidFill>
                <a:schemeClr val="bg1"/>
              </a:solidFill>
              <a:effectLst/>
              <a:latin typeface="Arial MT"/>
              <a:ea typeface="Arial MT"/>
              <a:cs typeface="Arial MT"/>
            </a:endParaRPr>
          </a:p>
          <a:p>
            <a:pPr algn="ctr"/>
            <a:endParaRPr lang="pt-BR" dirty="0"/>
          </a:p>
        </p:txBody>
      </p:sp>
      <p:pic>
        <p:nvPicPr>
          <p:cNvPr id="11" name="Espaço Reservado para Conteúdo 10">
            <a:extLst>
              <a:ext uri="{FF2B5EF4-FFF2-40B4-BE49-F238E27FC236}">
                <a16:creationId xmlns:a16="http://schemas.microsoft.com/office/drawing/2014/main" id="{47AF0496-B3A9-4E1A-8966-3A41F2FB5947}"/>
              </a:ext>
            </a:extLst>
          </p:cNvPr>
          <p:cNvPicPr>
            <a:picLocks noGrp="1" noChangeAspect="1"/>
          </p:cNvPicPr>
          <p:nvPr>
            <p:ph idx="1"/>
          </p:nvPr>
        </p:nvPicPr>
        <p:blipFill>
          <a:blip r:embed="rId2"/>
          <a:stretch>
            <a:fillRect/>
          </a:stretch>
        </p:blipFill>
        <p:spPr>
          <a:xfrm>
            <a:off x="93123" y="636104"/>
            <a:ext cx="11885098" cy="5857461"/>
          </a:xfrm>
        </p:spPr>
      </p:pic>
    </p:spTree>
    <p:extLst>
      <p:ext uri="{BB962C8B-B14F-4D97-AF65-F5344CB8AC3E}">
        <p14:creationId xmlns:p14="http://schemas.microsoft.com/office/powerpoint/2010/main" val="71806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870597" y="6644527"/>
            <a:ext cx="6237026" cy="784830"/>
          </a:xfrm>
          <a:prstGeom prst="rect">
            <a:avLst/>
          </a:prstGeom>
          <a:noFill/>
        </p:spPr>
        <p:txBody>
          <a:bodyPr wrap="square" rtlCol="0">
            <a:spAutoFit/>
          </a:bodyPr>
          <a:lstStyle/>
          <a:p>
            <a:pPr algn="ctr">
              <a:lnSpc>
                <a:spcPct val="150000"/>
              </a:lnSpc>
              <a:spcBef>
                <a:spcPts val="475"/>
              </a:spcBef>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a:t>
            </a:r>
            <a:r>
              <a:rPr lang="pt-PT" sz="1800" b="1" dirty="0">
                <a:solidFill>
                  <a:schemeClr val="bg1"/>
                </a:solidFill>
                <a:effectLst/>
                <a:latin typeface="Arial" panose="020B0604020202020204" pitchFamily="34" charset="0"/>
                <a:ea typeface="Arial MT"/>
                <a:cs typeface="Arial MT"/>
              </a:rPr>
              <a:t>2</a:t>
            </a:r>
            <a:r>
              <a:rPr lang="pt-PT" sz="1800" dirty="0">
                <a:solidFill>
                  <a:schemeClr val="bg1"/>
                </a:solidFill>
                <a:effectLst/>
                <a:latin typeface="Arial" panose="020B0604020202020204" pitchFamily="34" charset="0"/>
                <a:ea typeface="Arial MT"/>
                <a:cs typeface="Arial MT"/>
              </a:rPr>
              <a:t> – Bloxplot representando as vendas mensais.</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pic>
        <p:nvPicPr>
          <p:cNvPr id="10" name="Espaço Reservado para Conteúdo 9">
            <a:extLst>
              <a:ext uri="{FF2B5EF4-FFF2-40B4-BE49-F238E27FC236}">
                <a16:creationId xmlns:a16="http://schemas.microsoft.com/office/drawing/2014/main" id="{01F29EB4-F952-4C36-A626-E19E3162FDD8}"/>
              </a:ext>
            </a:extLst>
          </p:cNvPr>
          <p:cNvPicPr>
            <a:picLocks noGrp="1" noChangeAspect="1"/>
          </p:cNvPicPr>
          <p:nvPr>
            <p:ph idx="1"/>
          </p:nvPr>
        </p:nvPicPr>
        <p:blipFill>
          <a:blip r:embed="rId2"/>
          <a:stretch>
            <a:fillRect/>
          </a:stretch>
        </p:blipFill>
        <p:spPr>
          <a:xfrm>
            <a:off x="164987" y="1208147"/>
            <a:ext cx="12027014" cy="5226689"/>
          </a:xfrm>
        </p:spPr>
      </p:pic>
    </p:spTree>
    <p:extLst>
      <p:ext uri="{BB962C8B-B14F-4D97-AF65-F5344CB8AC3E}">
        <p14:creationId xmlns:p14="http://schemas.microsoft.com/office/powerpoint/2010/main" val="290193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915974" y="5896250"/>
            <a:ext cx="6237026" cy="1200329"/>
          </a:xfrm>
          <a:prstGeom prst="rect">
            <a:avLst/>
          </a:prstGeom>
          <a:noFill/>
        </p:spPr>
        <p:txBody>
          <a:bodyPr wrap="square" rtlCol="0">
            <a:spAutoFit/>
          </a:bodyPr>
          <a:lstStyle/>
          <a:p>
            <a:pPr algn="ctr">
              <a:lnSpc>
                <a:spcPct val="150000"/>
              </a:lnSpc>
              <a:spcBef>
                <a:spcPts val="475"/>
              </a:spcBef>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3</a:t>
            </a:r>
            <a:r>
              <a:rPr lang="pt-PT" sz="1800" dirty="0">
                <a:solidFill>
                  <a:schemeClr val="bg1"/>
                </a:solidFill>
                <a:effectLst/>
                <a:latin typeface="Arial" panose="020B0604020202020204" pitchFamily="34" charset="0"/>
                <a:ea typeface="Arial MT"/>
                <a:cs typeface="Arial MT"/>
              </a:rPr>
              <a:t> – Gráfico de linhas representando as vendas por trimestre.</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pic>
        <p:nvPicPr>
          <p:cNvPr id="11" name="Espaço Reservado para Conteúdo 10">
            <a:extLst>
              <a:ext uri="{FF2B5EF4-FFF2-40B4-BE49-F238E27FC236}">
                <a16:creationId xmlns:a16="http://schemas.microsoft.com/office/drawing/2014/main" id="{EB7362E0-84ED-4CE6-B12A-613C91377BD8}"/>
              </a:ext>
            </a:extLst>
          </p:cNvPr>
          <p:cNvPicPr>
            <a:picLocks noGrp="1" noChangeAspect="1"/>
          </p:cNvPicPr>
          <p:nvPr>
            <p:ph idx="1"/>
          </p:nvPr>
        </p:nvPicPr>
        <p:blipFill>
          <a:blip r:embed="rId2"/>
          <a:stretch>
            <a:fillRect/>
          </a:stretch>
        </p:blipFill>
        <p:spPr>
          <a:xfrm>
            <a:off x="0" y="477078"/>
            <a:ext cx="12032974" cy="5542259"/>
          </a:xfrm>
        </p:spPr>
      </p:pic>
    </p:spTree>
    <p:extLst>
      <p:ext uri="{BB962C8B-B14F-4D97-AF65-F5344CB8AC3E}">
        <p14:creationId xmlns:p14="http://schemas.microsoft.com/office/powerpoint/2010/main" val="403841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915974" y="5896250"/>
            <a:ext cx="6237026" cy="1200329"/>
          </a:xfrm>
          <a:prstGeom prst="rect">
            <a:avLst/>
          </a:prstGeom>
          <a:noFill/>
        </p:spPr>
        <p:txBody>
          <a:bodyPr wrap="square" rtlCol="0">
            <a:spAutoFit/>
          </a:bodyPr>
          <a:lstStyle/>
          <a:p>
            <a:pPr algn="ctr">
              <a:lnSpc>
                <a:spcPct val="150000"/>
              </a:lnSpc>
              <a:spcBef>
                <a:spcPts val="475"/>
              </a:spcBef>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4</a:t>
            </a:r>
            <a:r>
              <a:rPr lang="pt-PT" sz="1800" dirty="0">
                <a:solidFill>
                  <a:schemeClr val="bg1"/>
                </a:solidFill>
                <a:effectLst/>
                <a:latin typeface="Arial" panose="020B0604020202020204" pitchFamily="34" charset="0"/>
                <a:ea typeface="Arial MT"/>
                <a:cs typeface="Arial MT"/>
              </a:rPr>
              <a:t> – Gráfico de Boxplot para análise das vendas por trimestre.</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sp>
        <p:nvSpPr>
          <p:cNvPr id="4" name="Espaço Reservado para Conteúdo 3">
            <a:extLst>
              <a:ext uri="{FF2B5EF4-FFF2-40B4-BE49-F238E27FC236}">
                <a16:creationId xmlns:a16="http://schemas.microsoft.com/office/drawing/2014/main" id="{842E2A80-0FC9-4720-8D34-D3A0BB011524}"/>
              </a:ext>
            </a:extLst>
          </p:cNvPr>
          <p:cNvSpPr>
            <a:spLocks noGrp="1"/>
          </p:cNvSpPr>
          <p:nvPr>
            <p:ph idx="1"/>
          </p:nvPr>
        </p:nvSpPr>
        <p:spPr/>
        <p:txBody>
          <a:bodyPr/>
          <a:lstStyle/>
          <a:p>
            <a:endParaRPr lang="pt-BR"/>
          </a:p>
        </p:txBody>
      </p:sp>
      <p:pic>
        <p:nvPicPr>
          <p:cNvPr id="8" name="Imagem 7">
            <a:extLst>
              <a:ext uri="{FF2B5EF4-FFF2-40B4-BE49-F238E27FC236}">
                <a16:creationId xmlns:a16="http://schemas.microsoft.com/office/drawing/2014/main" id="{06B2232C-F117-4258-8A6E-913DDB31EE0A}"/>
              </a:ext>
            </a:extLst>
          </p:cNvPr>
          <p:cNvPicPr>
            <a:picLocks noChangeAspect="1"/>
          </p:cNvPicPr>
          <p:nvPr/>
        </p:nvPicPr>
        <p:blipFill>
          <a:blip r:embed="rId2"/>
          <a:stretch>
            <a:fillRect/>
          </a:stretch>
        </p:blipFill>
        <p:spPr>
          <a:xfrm>
            <a:off x="1071700" y="985785"/>
            <a:ext cx="10543919" cy="4787378"/>
          </a:xfrm>
          <a:prstGeom prst="rect">
            <a:avLst/>
          </a:prstGeom>
        </p:spPr>
      </p:pic>
    </p:spTree>
    <p:extLst>
      <p:ext uri="{BB962C8B-B14F-4D97-AF65-F5344CB8AC3E}">
        <p14:creationId xmlns:p14="http://schemas.microsoft.com/office/powerpoint/2010/main" val="117323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541A6FDB-8F5A-4B23-9997-8C2F9DA055F7}"/>
              </a:ext>
            </a:extLst>
          </p:cNvPr>
          <p:cNvSpPr/>
          <p:nvPr/>
        </p:nvSpPr>
        <p:spPr>
          <a:xfrm>
            <a:off x="-1" y="0"/>
            <a:ext cx="12192001" cy="7219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FC7CA380-A427-4B6D-A3D4-F39BB0FDA1D6}"/>
              </a:ext>
            </a:extLst>
          </p:cNvPr>
          <p:cNvSpPr>
            <a:spLocks noGrp="1"/>
          </p:cNvSpPr>
          <p:nvPr>
            <p:ph type="title"/>
          </p:nvPr>
        </p:nvSpPr>
        <p:spPr>
          <a:xfrm>
            <a:off x="854810" y="-369698"/>
            <a:ext cx="9905998" cy="1478570"/>
          </a:xfrm>
        </p:spPr>
        <p:txBody>
          <a:bodyPr/>
          <a:lstStyle/>
          <a:p>
            <a:r>
              <a:rPr lang="pt-BR" dirty="0" err="1">
                <a:solidFill>
                  <a:schemeClr val="bg1"/>
                </a:solidFill>
              </a:rPr>
              <a:t>ResultadOS</a:t>
            </a:r>
            <a:endParaRPr lang="pt-BR" dirty="0"/>
          </a:p>
        </p:txBody>
      </p:sp>
      <p:sp>
        <p:nvSpPr>
          <p:cNvPr id="7" name="CaixaDeTexto 6">
            <a:extLst>
              <a:ext uri="{FF2B5EF4-FFF2-40B4-BE49-F238E27FC236}">
                <a16:creationId xmlns:a16="http://schemas.microsoft.com/office/drawing/2014/main" id="{68F4D162-9A74-4CD2-87AA-1026CA4D07E7}"/>
              </a:ext>
            </a:extLst>
          </p:cNvPr>
          <p:cNvSpPr txBox="1"/>
          <p:nvPr/>
        </p:nvSpPr>
        <p:spPr>
          <a:xfrm>
            <a:off x="2915974" y="5896250"/>
            <a:ext cx="6237026" cy="1200329"/>
          </a:xfrm>
          <a:prstGeom prst="rect">
            <a:avLst/>
          </a:prstGeom>
          <a:noFill/>
        </p:spPr>
        <p:txBody>
          <a:bodyPr wrap="square" rtlCol="0">
            <a:spAutoFit/>
          </a:bodyPr>
          <a:lstStyle/>
          <a:p>
            <a:pPr algn="ctr">
              <a:lnSpc>
                <a:spcPct val="150000"/>
              </a:lnSpc>
              <a:spcBef>
                <a:spcPts val="475"/>
              </a:spcBef>
            </a:pPr>
            <a:r>
              <a:rPr lang="pt-PT" sz="1800" b="1" dirty="0">
                <a:solidFill>
                  <a:schemeClr val="bg1"/>
                </a:solidFill>
                <a:effectLst/>
                <a:latin typeface="Arial" panose="020B0604020202020204" pitchFamily="34" charset="0"/>
                <a:ea typeface="Arial MT"/>
                <a:cs typeface="Arial MT"/>
              </a:rPr>
              <a:t>Figura</a:t>
            </a:r>
            <a:r>
              <a:rPr lang="pt-PT" sz="1800" b="1" spc="5" dirty="0">
                <a:solidFill>
                  <a:schemeClr val="bg1"/>
                </a:solidFill>
                <a:effectLst/>
                <a:latin typeface="Arial" panose="020B0604020202020204" pitchFamily="34" charset="0"/>
                <a:ea typeface="Arial MT"/>
                <a:cs typeface="Arial MT"/>
              </a:rPr>
              <a:t> </a:t>
            </a:r>
            <a:r>
              <a:rPr lang="pt-PT" b="1" spc="5" dirty="0">
                <a:solidFill>
                  <a:schemeClr val="bg1"/>
                </a:solidFill>
                <a:latin typeface="Arial" panose="020B0604020202020204" pitchFamily="34" charset="0"/>
                <a:ea typeface="Arial MT"/>
                <a:cs typeface="Arial MT"/>
              </a:rPr>
              <a:t>5</a:t>
            </a:r>
            <a:r>
              <a:rPr lang="pt-PT" sz="1800" dirty="0">
                <a:solidFill>
                  <a:schemeClr val="bg1"/>
                </a:solidFill>
                <a:effectLst/>
                <a:latin typeface="Arial" panose="020B0604020202020204" pitchFamily="34" charset="0"/>
                <a:ea typeface="Arial MT"/>
                <a:cs typeface="Arial MT"/>
              </a:rPr>
              <a:t> – Gráfico </a:t>
            </a:r>
            <a:r>
              <a:rPr lang="pt-PT" dirty="0">
                <a:solidFill>
                  <a:schemeClr val="bg1"/>
                </a:solidFill>
                <a:latin typeface="Arial" panose="020B0604020202020204" pitchFamily="34" charset="0"/>
                <a:ea typeface="Arial MT"/>
                <a:cs typeface="Arial MT"/>
              </a:rPr>
              <a:t>pairplot análise de  </a:t>
            </a:r>
            <a:r>
              <a:rPr lang="pt-PT" sz="1800" dirty="0">
                <a:solidFill>
                  <a:schemeClr val="bg1"/>
                </a:solidFill>
                <a:effectLst/>
                <a:latin typeface="Arial" panose="020B0604020202020204" pitchFamily="34" charset="0"/>
                <a:ea typeface="Arial MT"/>
              </a:rPr>
              <a:t>correlação entre os trimestres</a:t>
            </a:r>
            <a:r>
              <a:rPr lang="pt-PT" sz="1800" dirty="0">
                <a:solidFill>
                  <a:schemeClr val="bg1"/>
                </a:solidFill>
                <a:effectLst/>
                <a:latin typeface="Arial" panose="020B0604020202020204" pitchFamily="34" charset="0"/>
                <a:ea typeface="Arial MT"/>
                <a:cs typeface="Arial MT"/>
              </a:rPr>
              <a:t>.</a:t>
            </a:r>
            <a:endParaRPr lang="pt-BR" sz="1800" dirty="0">
              <a:solidFill>
                <a:schemeClr val="bg1"/>
              </a:solidFill>
              <a:effectLst/>
              <a:latin typeface="Arial MT"/>
              <a:ea typeface="Arial MT"/>
              <a:cs typeface="Arial MT"/>
            </a:endParaRPr>
          </a:p>
          <a:p>
            <a:pPr algn="ctr"/>
            <a:endParaRPr lang="pt-BR" dirty="0">
              <a:solidFill>
                <a:schemeClr val="bg1"/>
              </a:solidFill>
            </a:endParaRPr>
          </a:p>
        </p:txBody>
      </p:sp>
      <p:pic>
        <p:nvPicPr>
          <p:cNvPr id="9" name="Espaço Reservado para Conteúdo 8">
            <a:extLst>
              <a:ext uri="{FF2B5EF4-FFF2-40B4-BE49-F238E27FC236}">
                <a16:creationId xmlns:a16="http://schemas.microsoft.com/office/drawing/2014/main" id="{A015E9BD-2894-4FC5-B2B5-B79682EA7E7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9687" y="728870"/>
            <a:ext cx="8428383" cy="5167380"/>
          </a:xfrm>
          <a:prstGeom prst="rect">
            <a:avLst/>
          </a:prstGeom>
          <a:noFill/>
          <a:ln>
            <a:noFill/>
          </a:ln>
        </p:spPr>
      </p:pic>
    </p:spTree>
    <p:extLst>
      <p:ext uri="{BB962C8B-B14F-4D97-AF65-F5344CB8AC3E}">
        <p14:creationId xmlns:p14="http://schemas.microsoft.com/office/powerpoint/2010/main" val="2142158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486</TotalTime>
  <Words>866</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Arial MT</vt:lpstr>
      <vt:lpstr>Tw Cen MT</vt:lpstr>
      <vt:lpstr>Circuito</vt:lpstr>
      <vt:lpstr>Análise de series temporais e predição de vendas de veículos novos no Brasil utilizando técnica de Web Scraping e ARIMA</vt:lpstr>
      <vt:lpstr>introdução</vt:lpstr>
      <vt:lpstr>Objetivos</vt:lpstr>
      <vt:lpstr>metodologia</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conclusão</vt:lpstr>
      <vt:lpstr>conclusão</vt:lpstr>
      <vt:lpstr>conclusão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series temporais e predição de vendas de veículos novos no Brasil utilizando técnica de Web Scrapping e ARIMA, período utilizado de 2008 a 2020. </dc:title>
  <dc:creator>ivanilton ferreira bastos Ferreira bastos</dc:creator>
  <cp:lastModifiedBy>ivanilton ferreira bastos Ferreira bastos</cp:lastModifiedBy>
  <cp:revision>22</cp:revision>
  <dcterms:created xsi:type="dcterms:W3CDTF">2021-07-02T20:50:30Z</dcterms:created>
  <dcterms:modified xsi:type="dcterms:W3CDTF">2021-07-03T04:56:52Z</dcterms:modified>
</cp:coreProperties>
</file>