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Roboto Mono" panose="00000009000000000000" pitchFamily="49" charset="0"/>
      <p:regular r:id="rId21"/>
      <p:bold r:id="rId22"/>
      <p:italic r:id="rId23"/>
      <p:boldItalic r:id="rId24"/>
    </p:embeddedFont>
    <p:embeddedFont>
      <p:font typeface="Source Sans Pro" panose="020B0503030403020204" pitchFamily="3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2ea628e49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82ea628e49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82ea628e49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82ea628e49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2ea628e49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82ea628e49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82ea628e49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82ea628e49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82ea628e49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82ea628e49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82ea628e49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82ea628e49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82ea628e49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82ea628e49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82ea628e49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82ea628e49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82ea628e49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82ea628e49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2ea628e49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82ea628e49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2ea628e49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82ea628e49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2ea628d5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82ea628d5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2ea628d58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2ea628d58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82ea628d58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82ea628d58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2ea628e4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82ea628e4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2ea628e49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82ea628e49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2ea628e49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82ea628e49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519362" y="292380"/>
            <a:ext cx="6211500" cy="22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519362" y="2652713"/>
            <a:ext cx="6211500" cy="19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7461647" y="4880409"/>
            <a:ext cx="12693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7" name="Google Shape;17;p2"/>
          <p:cNvSpPr/>
          <p:nvPr/>
        </p:nvSpPr>
        <p:spPr>
          <a:xfrm rot="2700000">
            <a:off x="459616" y="361324"/>
            <a:ext cx="809496" cy="946621"/>
          </a:xfrm>
          <a:custGeom>
            <a:avLst/>
            <a:gdLst/>
            <a:ahLst/>
            <a:cxnLst/>
            <a:rect l="l" t="t" r="r" b="b"/>
            <a:pathLst>
              <a:path w="1080000" h="1262947" extrusionOk="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Google Shape;18;p2"/>
          <p:cNvSpPr/>
          <p:nvPr/>
        </p:nvSpPr>
        <p:spPr>
          <a:xfrm rot="8100000">
            <a:off x="470015" y="621851"/>
            <a:ext cx="405172" cy="80992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0" name="Google Shape;20;p2"/>
          <p:cNvGrpSpPr/>
          <p:nvPr/>
        </p:nvGrpSpPr>
        <p:grpSpPr>
          <a:xfrm>
            <a:off x="968298" y="3224925"/>
            <a:ext cx="1562844" cy="1562844"/>
            <a:chOff x="4840714" y="3556951"/>
            <a:chExt cx="2083792" cy="2083792"/>
          </a:xfrm>
        </p:grpSpPr>
        <p:sp>
          <p:nvSpPr>
            <p:cNvPr id="21" name="Google Shape;21;p2"/>
            <p:cNvSpPr/>
            <p:nvPr/>
          </p:nvSpPr>
          <p:spPr>
            <a:xfrm rot="8100000" flipH="1">
              <a:off x="5006330" y="4192886"/>
              <a:ext cx="1851817" cy="925909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8100000" flipH="1">
              <a:off x="4956702" y="4051292"/>
              <a:ext cx="1851817" cy="1095110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 rot="2700000" flipH="1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rot="2700000" flipH="1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>
            <a:spLocks noGrp="1"/>
          </p:cNvSpPr>
          <p:nvPr>
            <p:ph type="title"/>
          </p:nvPr>
        </p:nvSpPr>
        <p:spPr>
          <a:xfrm>
            <a:off x="413146" y="377930"/>
            <a:ext cx="83178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body" idx="1"/>
          </p:nvPr>
        </p:nvSpPr>
        <p:spPr>
          <a:xfrm rot="5400000">
            <a:off x="3080447" y="-1081903"/>
            <a:ext cx="2984100" cy="83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dt" idx="10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ftr" idx="11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1"/>
          <p:cNvSpPr txBox="1">
            <a:spLocks noGrp="1"/>
          </p:cNvSpPr>
          <p:nvPr>
            <p:ph type="sldNum" idx="12"/>
          </p:nvPr>
        </p:nvSpPr>
        <p:spPr>
          <a:xfrm>
            <a:off x="7461647" y="4880409"/>
            <a:ext cx="12693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dt" idx="10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ftr" idx="11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sldNum" idx="12"/>
          </p:nvPr>
        </p:nvSpPr>
        <p:spPr>
          <a:xfrm>
            <a:off x="7461647" y="4880409"/>
            <a:ext cx="12693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270994" y="3989458"/>
            <a:ext cx="775191" cy="775191"/>
            <a:chOff x="10238297" y="1433356"/>
            <a:chExt cx="1033588" cy="1033588"/>
          </a:xfrm>
        </p:grpSpPr>
        <p:sp>
          <p:nvSpPr>
            <p:cNvPr id="27" name="Google Shape;27;p3"/>
            <p:cNvSpPr/>
            <p:nvPr/>
          </p:nvSpPr>
          <p:spPr>
            <a:xfrm rot="-8100000">
              <a:off x="10266523" y="1740761"/>
              <a:ext cx="930609" cy="465304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 rot="-2700000">
              <a:off x="11115586" y="1939365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 rot="-2700000">
              <a:off x="10625073" y="1448852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 rot="-8100000">
              <a:off x="10289786" y="1684597"/>
              <a:ext cx="930609" cy="531105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1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dt" idx="10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ftr" idx="11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ldNum" idx="12"/>
          </p:nvPr>
        </p:nvSpPr>
        <p:spPr>
          <a:xfrm>
            <a:off x="7461647" y="4880409"/>
            <a:ext cx="12693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4"/>
          <p:cNvGrpSpPr/>
          <p:nvPr/>
        </p:nvGrpSpPr>
        <p:grpSpPr>
          <a:xfrm>
            <a:off x="181805" y="561119"/>
            <a:ext cx="673408" cy="700561"/>
            <a:chOff x="5129685" y="1232940"/>
            <a:chExt cx="897877" cy="934082"/>
          </a:xfrm>
        </p:grpSpPr>
        <p:sp>
          <p:nvSpPr>
            <p:cNvPr id="38" name="Google Shape;38;p4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avLst/>
              <a:gdLst/>
              <a:ahLst/>
              <a:cxnLst/>
              <a:rect l="l" t="t" r="r" b="b"/>
              <a:pathLst>
                <a:path w="540" h="317" extrusionOk="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1800004">
              <a:off x="5243759" y="1430747"/>
              <a:ext cx="305942" cy="538275"/>
            </a:xfrm>
            <a:custGeom>
              <a:avLst/>
              <a:gdLst/>
              <a:ahLst/>
              <a:cxnLst/>
              <a:rect l="l" t="t" r="r" b="b"/>
              <a:pathLst>
                <a:path w="266" h="468" extrusionOk="0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avLst/>
              <a:gdLst/>
              <a:ahLst/>
              <a:cxnLst/>
              <a:rect l="l" t="t" r="r" b="b"/>
              <a:pathLst>
                <a:path w="274" h="468" extrusionOk="0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422672" y="355759"/>
            <a:ext cx="8308200" cy="22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dt" idx="10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ftr" idx="11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7461647" y="4880409"/>
            <a:ext cx="12693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1"/>
          </p:nvPr>
        </p:nvSpPr>
        <p:spPr>
          <a:xfrm>
            <a:off x="424703" y="2722329"/>
            <a:ext cx="8306100" cy="20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4"/>
          <p:cNvSpPr/>
          <p:nvPr/>
        </p:nvSpPr>
        <p:spPr>
          <a:xfrm rot="-2700000">
            <a:off x="8406709" y="3336393"/>
            <a:ext cx="748934" cy="946621"/>
          </a:xfrm>
          <a:custGeom>
            <a:avLst/>
            <a:gdLst/>
            <a:ahLst/>
            <a:cxnLst/>
            <a:rect l="l" t="t" r="r" b="b"/>
            <a:pathLst>
              <a:path w="999200" h="1262947" extrusionOk="0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102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" name="Google Shape;47;p4"/>
          <p:cNvSpPr/>
          <p:nvPr/>
        </p:nvSpPr>
        <p:spPr>
          <a:xfrm rot="2700000">
            <a:off x="8765401" y="3640115"/>
            <a:ext cx="404748" cy="733256"/>
          </a:xfrm>
          <a:custGeom>
            <a:avLst/>
            <a:gdLst/>
            <a:ahLst/>
            <a:cxnLst/>
            <a:rect l="l" t="t" r="r" b="b"/>
            <a:pathLst>
              <a:path w="540000" h="978284" extrusionOk="0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rgbClr val="2B27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/>
          <p:nvPr/>
        </p:nvSpPr>
        <p:spPr>
          <a:xfrm>
            <a:off x="8302398" y="25003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50" name="Google Shape;50;p5"/>
          <p:cNvGrpSpPr/>
          <p:nvPr/>
        </p:nvGrpSpPr>
        <p:grpSpPr>
          <a:xfrm>
            <a:off x="175051" y="4038015"/>
            <a:ext cx="620372" cy="621179"/>
            <a:chOff x="2895768" y="1234487"/>
            <a:chExt cx="827163" cy="828238"/>
          </a:xfrm>
        </p:grpSpPr>
        <p:sp>
          <p:nvSpPr>
            <p:cNvPr id="51" name="Google Shape;51;p5"/>
            <p:cNvSpPr/>
            <p:nvPr/>
          </p:nvSpPr>
          <p:spPr>
            <a:xfrm rot="2700000">
              <a:off x="3040791" y="1332636"/>
              <a:ext cx="538391" cy="629592"/>
            </a:xfrm>
            <a:custGeom>
              <a:avLst/>
              <a:gdLst/>
              <a:ahLst/>
              <a:cxnLst/>
              <a:rect l="l" t="t" r="r" b="b"/>
              <a:pathLst>
                <a:path w="1080000" h="1262947" extrusionOk="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 rot="8100000">
              <a:off x="3047202" y="1506331"/>
              <a:ext cx="269832" cy="540088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13147" y="411956"/>
            <a:ext cx="8317800" cy="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413147" y="1572881"/>
            <a:ext cx="4076700" cy="29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2"/>
          </p:nvPr>
        </p:nvSpPr>
        <p:spPr>
          <a:xfrm>
            <a:off x="4654154" y="1572881"/>
            <a:ext cx="4076700" cy="29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dt" idx="10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ftr" idx="11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ldNum" idx="12"/>
          </p:nvPr>
        </p:nvSpPr>
        <p:spPr>
          <a:xfrm>
            <a:off x="7461647" y="4880409"/>
            <a:ext cx="12693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/>
          <p:nvPr/>
        </p:nvSpPr>
        <p:spPr>
          <a:xfrm>
            <a:off x="8318709" y="4420100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8588709" y="4370909"/>
            <a:ext cx="284400" cy="27000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413146" y="411956"/>
            <a:ext cx="8323200" cy="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413148" y="1410956"/>
            <a:ext cx="40779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b="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2"/>
          </p:nvPr>
        </p:nvSpPr>
        <p:spPr>
          <a:xfrm>
            <a:off x="413147" y="1932953"/>
            <a:ext cx="4071900" cy="26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3"/>
          </p:nvPr>
        </p:nvSpPr>
        <p:spPr>
          <a:xfrm>
            <a:off x="4659018" y="1410956"/>
            <a:ext cx="40773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9845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 b="0" cap="none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4"/>
          </p:nvPr>
        </p:nvSpPr>
        <p:spPr>
          <a:xfrm>
            <a:off x="4659017" y="1932953"/>
            <a:ext cx="4077300" cy="26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dt" idx="10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ftr" idx="11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7461647" y="4880409"/>
            <a:ext cx="12693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2519362" y="413099"/>
            <a:ext cx="6212400" cy="41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dt" idx="10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ftr" idx="11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sldNum" idx="12"/>
          </p:nvPr>
        </p:nvSpPr>
        <p:spPr>
          <a:xfrm>
            <a:off x="7461647" y="4880409"/>
            <a:ext cx="12693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75" name="Google Shape;75;p7"/>
          <p:cNvSpPr/>
          <p:nvPr/>
        </p:nvSpPr>
        <p:spPr>
          <a:xfrm rot="8100000" flipH="1">
            <a:off x="-307498" y="2970134"/>
            <a:ext cx="2650597" cy="1389611"/>
          </a:xfrm>
          <a:custGeom>
            <a:avLst/>
            <a:gdLst/>
            <a:ahLst/>
            <a:cxnLst/>
            <a:rect l="l" t="t" r="r" b="b"/>
            <a:pathLst>
              <a:path w="3536330" h="1853969" extrusionOk="0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>
            <a:gsLst>
              <a:gs pos="0">
                <a:srgbClr val="2B274A"/>
              </a:gs>
              <a:gs pos="31000">
                <a:srgbClr val="2B274A"/>
              </a:gs>
              <a:gs pos="97000">
                <a:schemeClr val="dk2"/>
              </a:gs>
              <a:gs pos="100000">
                <a:schemeClr val="dk2"/>
              </a:gs>
            </a:gsLst>
            <a:lin ang="150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" name="Google Shape;76;p7"/>
          <p:cNvSpPr/>
          <p:nvPr/>
        </p:nvSpPr>
        <p:spPr>
          <a:xfrm rot="8100000" flipH="1">
            <a:off x="-360268" y="2738718"/>
            <a:ext cx="2607402" cy="1622622"/>
          </a:xfrm>
          <a:custGeom>
            <a:avLst/>
            <a:gdLst/>
            <a:ahLst/>
            <a:cxnLst/>
            <a:rect l="l" t="t" r="r" b="b"/>
            <a:pathLst>
              <a:path w="3478701" h="2164843" extrusionOk="0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rgbClr val="746EB3">
              <a:alpha val="4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7"/>
          <p:cNvSpPr/>
          <p:nvPr/>
        </p:nvSpPr>
        <p:spPr>
          <a:xfrm rot="2700000" flipH="1">
            <a:off x="1134027" y="2129957"/>
            <a:ext cx="160796" cy="700036"/>
          </a:xfrm>
          <a:prstGeom prst="ellipse">
            <a:avLst/>
          </a:prstGeom>
          <a:solidFill>
            <a:srgbClr val="2B27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1335496" y="288927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79" name="Google Shape;79;p7"/>
          <p:cNvGrpSpPr/>
          <p:nvPr/>
        </p:nvGrpSpPr>
        <p:grpSpPr>
          <a:xfrm>
            <a:off x="381830" y="1037369"/>
            <a:ext cx="673408" cy="700561"/>
            <a:chOff x="5129685" y="1232940"/>
            <a:chExt cx="897877" cy="934082"/>
          </a:xfrm>
        </p:grpSpPr>
        <p:sp>
          <p:nvSpPr>
            <p:cNvPr id="80" name="Google Shape;80;p7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avLst/>
              <a:gdLst/>
              <a:ahLst/>
              <a:cxnLst/>
              <a:rect l="l" t="t" r="r" b="b"/>
              <a:pathLst>
                <a:path w="540" h="317" extrusionOk="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1" name="Google Shape;81;p7"/>
            <p:cNvSpPr/>
            <p:nvPr/>
          </p:nvSpPr>
          <p:spPr>
            <a:xfrm rot="1800004">
              <a:off x="5243759" y="1430747"/>
              <a:ext cx="305942" cy="538275"/>
            </a:xfrm>
            <a:custGeom>
              <a:avLst/>
              <a:gdLst/>
              <a:ahLst/>
              <a:cxnLst/>
              <a:rect l="l" t="t" r="r" b="b"/>
              <a:pathLst>
                <a:path w="266" h="468" extrusionOk="0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2" name="Google Shape;82;p7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avLst/>
              <a:gdLst/>
              <a:ahLst/>
              <a:cxnLst/>
              <a:rect l="l" t="t" r="r" b="b"/>
              <a:pathLst>
                <a:path w="274" h="468" extrusionOk="0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>
            <a:spLocks noGrp="1"/>
          </p:cNvSpPr>
          <p:nvPr>
            <p:ph type="dt" idx="10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ftr" idx="11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sldNum" idx="12"/>
          </p:nvPr>
        </p:nvSpPr>
        <p:spPr>
          <a:xfrm>
            <a:off x="7461647" y="4880409"/>
            <a:ext cx="12693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9"/>
          <p:cNvGrpSpPr/>
          <p:nvPr/>
        </p:nvGrpSpPr>
        <p:grpSpPr>
          <a:xfrm>
            <a:off x="3564189" y="3617628"/>
            <a:ext cx="1243226" cy="1243226"/>
            <a:chOff x="2481038" y="2139594"/>
            <a:chExt cx="1657635" cy="1657635"/>
          </a:xfrm>
        </p:grpSpPr>
        <p:sp>
          <p:nvSpPr>
            <p:cNvPr id="89" name="Google Shape;89;p9"/>
            <p:cNvSpPr/>
            <p:nvPr/>
          </p:nvSpPr>
          <p:spPr>
            <a:xfrm rot="2700000">
              <a:off x="2769555" y="2336586"/>
              <a:ext cx="1080601" cy="1263649"/>
            </a:xfrm>
            <a:custGeom>
              <a:avLst/>
              <a:gdLst/>
              <a:ahLst/>
              <a:cxnLst/>
              <a:rect l="l" t="t" r="r" b="b"/>
              <a:pathLst>
                <a:path w="1080000" h="1262947" extrusionOk="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 rot="8100000">
              <a:off x="2784153" y="2683432"/>
              <a:ext cx="540088" cy="1080176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91" name="Google Shape;91;p9"/>
          <p:cNvSpPr txBox="1">
            <a:spLocks noGrp="1"/>
          </p:cNvSpPr>
          <p:nvPr>
            <p:ph type="title"/>
          </p:nvPr>
        </p:nvSpPr>
        <p:spPr>
          <a:xfrm>
            <a:off x="413147" y="411956"/>
            <a:ext cx="83178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1"/>
          </p:nvPr>
        </p:nvSpPr>
        <p:spPr>
          <a:xfrm>
            <a:off x="3221831" y="1312545"/>
            <a:ext cx="5508900" cy="3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1pPr>
            <a:lvl2pPr marL="914400" lvl="1" indent="-30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marL="2743200" lvl="5" indent="-3238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body" idx="2"/>
          </p:nvPr>
        </p:nvSpPr>
        <p:spPr>
          <a:xfrm>
            <a:off x="413147" y="1312545"/>
            <a:ext cx="2674200" cy="3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dt" idx="10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ftr" idx="11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ldNum" idx="12"/>
          </p:nvPr>
        </p:nvSpPr>
        <p:spPr>
          <a:xfrm>
            <a:off x="7461647" y="4880409"/>
            <a:ext cx="12693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0"/>
          <p:cNvGrpSpPr/>
          <p:nvPr/>
        </p:nvGrpSpPr>
        <p:grpSpPr>
          <a:xfrm>
            <a:off x="165667" y="3738503"/>
            <a:ext cx="673408" cy="700561"/>
            <a:chOff x="5129685" y="1232940"/>
            <a:chExt cx="897877" cy="934082"/>
          </a:xfrm>
        </p:grpSpPr>
        <p:sp>
          <p:nvSpPr>
            <p:cNvPr id="99" name="Google Shape;99;p10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avLst/>
              <a:gdLst/>
              <a:ahLst/>
              <a:cxnLst/>
              <a:rect l="l" t="t" r="r" b="b"/>
              <a:pathLst>
                <a:path w="540" h="317" extrusionOk="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0" name="Google Shape;100;p10"/>
            <p:cNvSpPr/>
            <p:nvPr/>
          </p:nvSpPr>
          <p:spPr>
            <a:xfrm rot="1800004">
              <a:off x="5243759" y="1430747"/>
              <a:ext cx="305942" cy="538275"/>
            </a:xfrm>
            <a:custGeom>
              <a:avLst/>
              <a:gdLst/>
              <a:ahLst/>
              <a:cxnLst/>
              <a:rect l="l" t="t" r="r" b="b"/>
              <a:pathLst>
                <a:path w="266" h="468" extrusionOk="0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avLst/>
              <a:gdLst/>
              <a:ahLst/>
              <a:cxnLst/>
              <a:rect l="l" t="t" r="r" b="b"/>
              <a:pathLst>
                <a:path w="274" h="468" extrusionOk="0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02" name="Google Shape;102;p10"/>
          <p:cNvSpPr txBox="1">
            <a:spLocks noGrp="1"/>
          </p:cNvSpPr>
          <p:nvPr>
            <p:ph type="title"/>
          </p:nvPr>
        </p:nvSpPr>
        <p:spPr>
          <a:xfrm>
            <a:off x="413147" y="431557"/>
            <a:ext cx="33753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0"/>
          <p:cNvSpPr>
            <a:spLocks noGrp="1"/>
          </p:cNvSpPr>
          <p:nvPr>
            <p:ph type="pic" idx="2"/>
          </p:nvPr>
        </p:nvSpPr>
        <p:spPr>
          <a:xfrm>
            <a:off x="3950493" y="431557"/>
            <a:ext cx="4780500" cy="42999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0"/>
          <p:cNvSpPr txBox="1">
            <a:spLocks noGrp="1"/>
          </p:cNvSpPr>
          <p:nvPr>
            <p:ph type="body" idx="1"/>
          </p:nvPr>
        </p:nvSpPr>
        <p:spPr>
          <a:xfrm>
            <a:off x="413147" y="1332146"/>
            <a:ext cx="3375300" cy="3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dt" idx="10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ftr" idx="11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ldNum" idx="12"/>
          </p:nvPr>
        </p:nvSpPr>
        <p:spPr>
          <a:xfrm>
            <a:off x="7461647" y="4880409"/>
            <a:ext cx="12693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3147" y="413100"/>
            <a:ext cx="83178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3147" y="1585397"/>
            <a:ext cx="8318700" cy="29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238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984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984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984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984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461647" y="4880409"/>
            <a:ext cx="12693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J4Xs-eB4yO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>
            <a:spLocks noGrp="1"/>
          </p:cNvSpPr>
          <p:nvPr>
            <p:ph type="ctrTitle"/>
          </p:nvPr>
        </p:nvSpPr>
        <p:spPr>
          <a:xfrm>
            <a:off x="2519362" y="292380"/>
            <a:ext cx="6211500" cy="221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720">
                <a:solidFill>
                  <a:schemeClr val="dk1"/>
                </a:solidFill>
              </a:rPr>
              <a:t>Атака «ручкой» или как KNOB-атака способна взломать Bluetooth и украсть ваши данные.</a:t>
            </a:r>
            <a:endParaRPr sz="3720">
              <a:solidFill>
                <a:schemeClr val="dk1"/>
              </a:solidFill>
            </a:endParaRPr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1"/>
          </p:nvPr>
        </p:nvSpPr>
        <p:spPr>
          <a:xfrm>
            <a:off x="2519362" y="2652713"/>
            <a:ext cx="6211500" cy="191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Соболев Иван 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60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P33312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6A0427-600A-4FD2-3551-5EA5174D88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>
                <a:solidFill>
                  <a:schemeClr val="tx1"/>
                </a:solidFill>
              </a:rPr>
              <a:t>1</a:t>
            </a:fld>
            <a:endParaRPr lang="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>
            <a:spLocks noGrp="1"/>
          </p:cNvSpPr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Что такое энтропия?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6" name="Google Shape;186;p22"/>
          <p:cNvSpPr txBox="1">
            <a:spLocks noGrp="1"/>
          </p:cNvSpPr>
          <p:nvPr>
            <p:ph type="body" idx="1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Информационная энтропия – это мера неопределённости или непредсказуемости информации, неопределённость появления какого- либо символа алфавита.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Иными словами, сколько вариаций ключа может быть. Чем больше бит ключ занимает, тем больше его вариаций может быть -&gt; тем больше энтропия ключа.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нашем случае энтропия – количество байт в ключе.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A7711B-3FB1-9236-94BF-1ECF8267A9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>
                <a:solidFill>
                  <a:schemeClr val="tx1"/>
                </a:solidFill>
              </a:rPr>
              <a:t>10</a:t>
            </a:fld>
            <a:endParaRPr lang="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>
            <a:spLocks noGrp="1"/>
          </p:cNvSpPr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Этап аутентификации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2" name="Google Shape;192;p23"/>
          <p:cNvSpPr txBox="1">
            <a:spLocks noGrp="1"/>
          </p:cNvSpPr>
          <p:nvPr>
            <p:ph type="body" idx="1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600"/>
              </a:spcAft>
              <a:buNone/>
            </a:pPr>
            <a:endParaRPr/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575" y="2703650"/>
            <a:ext cx="655320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 txBox="1"/>
          <p:nvPr/>
        </p:nvSpPr>
        <p:spPr>
          <a:xfrm>
            <a:off x="5730950" y="37700"/>
            <a:ext cx="3000000" cy="25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В Bluetooth шифрование устроено так, что первое устройство передаёт второму свой адрес (BD_ADDR), а второе передает первому случайно сгенерированное число. Используя сгенерированный ранее link key, происходит проверка.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2D9813-851C-F132-60FE-EAFA65C0B0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>
                <a:solidFill>
                  <a:schemeClr val="tx1"/>
                </a:solidFill>
              </a:rPr>
              <a:t>11</a:t>
            </a:fld>
            <a:endParaRPr lang="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body" idx="1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00" name="Google Shape;200;p24"/>
          <p:cNvSpPr txBox="1"/>
          <p:nvPr/>
        </p:nvSpPr>
        <p:spPr>
          <a:xfrm>
            <a:off x="0" y="0"/>
            <a:ext cx="80001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900">
                <a:solidFill>
                  <a:schemeClr val="dk1"/>
                </a:solidFill>
                <a:highlight>
                  <a:schemeClr val="lt1"/>
                </a:highlight>
              </a:rPr>
              <a:t> Создание ключа шифрования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2197"/>
            <a:ext cx="9144001" cy="426840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C54D84-C850-056A-6587-5A4ACB82FD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>
                <a:solidFill>
                  <a:schemeClr val="tx1"/>
                </a:solidFill>
              </a:rPr>
              <a:t>12</a:t>
            </a:fld>
            <a:endParaRPr lang="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>
            <a:spLocks noGrp="1"/>
          </p:cNvSpPr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1"/>
                </a:solidFill>
              </a:rPr>
              <a:t>Уязвимость </a:t>
            </a:r>
            <a:r>
              <a:rPr lang="ru" sz="2800">
                <a:solidFill>
                  <a:schemeClr val="dk1"/>
                </a:solidFill>
                <a:highlight>
                  <a:srgbClr val="FFFFFF"/>
                </a:highlight>
              </a:rPr>
              <a:t>CVE-2019-9506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07" name="Google Shape;207;p25"/>
          <p:cNvSpPr txBox="1">
            <a:spLocks noGrp="1"/>
          </p:cNvSpPr>
          <p:nvPr>
            <p:ph type="body" idx="1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600"/>
              </a:spcAft>
              <a:buNone/>
            </a:pPr>
            <a:endParaRPr/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099" y="789284"/>
            <a:ext cx="8317801" cy="430508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E2052E-C287-BF77-FBBD-05635125E44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607119" y="4839227"/>
            <a:ext cx="1269300" cy="107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>
                <a:solidFill>
                  <a:schemeClr val="tx1"/>
                </a:solidFill>
              </a:rPr>
              <a:t>13</a:t>
            </a:fld>
            <a:endParaRPr lang="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Как происходит атака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4" name="Google Shape;214;p26"/>
          <p:cNvSpPr txBox="1">
            <a:spLocks noGrp="1"/>
          </p:cNvSpPr>
          <p:nvPr>
            <p:ph type="body" idx="1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600"/>
              </a:spcAft>
              <a:buNone/>
            </a:pPr>
            <a:endParaRPr/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885" y="936900"/>
            <a:ext cx="7050226" cy="39529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37AB00-D392-6AA2-FCAE-D04C2D49D4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>
                <a:solidFill>
                  <a:schemeClr val="tx1"/>
                </a:solidFill>
              </a:rPr>
              <a:t>14</a:t>
            </a:fld>
            <a:endParaRPr lang="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>
            <a:spLocks noGrp="1"/>
          </p:cNvSpPr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body" idx="1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600"/>
              </a:spcAft>
              <a:buNone/>
            </a:pPr>
            <a:endParaRPr/>
          </a:p>
        </p:txBody>
      </p:sp>
      <p:pic>
        <p:nvPicPr>
          <p:cNvPr id="222" name="Google Shape;222;p27" descr="https://www.comparitech.com #research2" title="KNOB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9950"/>
            <a:ext cx="8966325" cy="50435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AC0680-C215-122E-DCD2-7EBCE24547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15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>
            <a:spLocks noGrp="1"/>
          </p:cNvSpPr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Причины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8" name="Google Shape;228;p28"/>
          <p:cNvSpPr txBox="1">
            <a:spLocks noGrp="1"/>
          </p:cNvSpPr>
          <p:nvPr>
            <p:ph type="body" idx="1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Ошибки спецификации: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Возможность задать энтропию в 1 байт.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Отсутствие защиты в момент согласования параметров соединения.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Непрозрачность процесса соединения для пользователя.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BC2674-263F-95F2-772E-DA79801587A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461647" y="4866554"/>
            <a:ext cx="1269300" cy="107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>
                <a:solidFill>
                  <a:schemeClr val="tx1"/>
                </a:solidFill>
              </a:rPr>
              <a:t>16</a:t>
            </a:fld>
            <a:endParaRPr lang="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>
            <a:spLocks noGrp="1"/>
          </p:cNvSpPr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Как исправить?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4" name="Google Shape;234;p29"/>
          <p:cNvSpPr txBox="1">
            <a:spLocks noGrp="1"/>
          </p:cNvSpPr>
          <p:nvPr>
            <p:ph type="body" idx="1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Установить 16 байт энтропии в прошивке Bluetooth.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соединении проверять N в хосте.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Шифроваться с помощью KL.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C1F5F6-43C2-FA3A-9EC0-15F7624FE3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>
                <a:solidFill>
                  <a:schemeClr val="tx1"/>
                </a:solidFill>
              </a:rPr>
              <a:t>17</a:t>
            </a:fld>
            <a:endParaRPr lang="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Мораль и выводы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0" name="Google Shape;240;p30"/>
          <p:cNvSpPr txBox="1">
            <a:spLocks noGrp="1"/>
          </p:cNvSpPr>
          <p:nvPr>
            <p:ph type="body" idx="1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600"/>
              </a:spcAft>
              <a:buNone/>
            </a:pPr>
            <a:endParaRPr dirty="0"/>
          </a:p>
        </p:txBody>
      </p:sp>
      <p:sp>
        <p:nvSpPr>
          <p:cNvPr id="241" name="Google Shape;241;p30"/>
          <p:cNvSpPr txBox="1"/>
          <p:nvPr/>
        </p:nvSpPr>
        <p:spPr>
          <a:xfrm>
            <a:off x="58500" y="1330550"/>
            <a:ext cx="90270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Составление продуманных спецификаций и стандартов.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Безопасность должна быть приоритетом: Уязвимости, даже на первый взгляд незначительные, могут стать серьезным источником угрозы.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Ограничение длины ключа: Необходимо ввести ограничение на длину ключа энтропии, чтобы устранить возможность брутфорса.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Обучение и осведомленность: Инженеры и пользователи должны быть осведомлены о существующих угрозах и правильных методах защиты, чтобы соблюдать лучшие практики безопасности.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Прозрачность процесса соединения: Можно уведомлять пользователя о размере энтропии и рисках.</a:t>
            </a:r>
            <a:endParaRPr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EDD005-72E5-92AB-B933-AAAE925B5F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>
                <a:solidFill>
                  <a:schemeClr val="tx1"/>
                </a:solidFill>
              </a:rPr>
              <a:t>18</a:t>
            </a:fld>
            <a:endParaRPr lang="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>
            <a:spLocks noGrp="1"/>
          </p:cNvSpPr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Об атаке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1" name="Google Shape;131;p14"/>
          <p:cNvSpPr txBox="1">
            <a:spLocks noGrp="1"/>
          </p:cNvSpPr>
          <p:nvPr>
            <p:ph type="body" idx="1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241300" marR="12700" lvl="0" indent="0" algn="l" rtl="0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KNOB attack (key negotiation of Bluetooth attack) – атака на процесс согласования длины ключа при установке соединения между Bluetooth устройствами.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0"/>
              </a:spcBef>
              <a:spcAft>
                <a:spcPts val="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4"/>
          <p:cNvPicPr preferRelativeResize="0"/>
          <p:nvPr/>
        </p:nvPicPr>
        <p:blipFill rotWithShape="1">
          <a:blip r:embed="rId3">
            <a:alphaModFix/>
          </a:blip>
          <a:srcRect l="18740" r="21076"/>
          <a:stretch/>
        </p:blipFill>
        <p:spPr>
          <a:xfrm>
            <a:off x="2913075" y="2228073"/>
            <a:ext cx="3193500" cy="29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0BCC3B-5D2B-4F84-C63B-B5AED02FB0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>
                <a:solidFill>
                  <a:schemeClr val="tx1"/>
                </a:solidFill>
              </a:rPr>
              <a:t>2</a:t>
            </a:fld>
            <a:endParaRPr lang="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>
            <a:spLocks noGrp="1"/>
          </p:cNvSpPr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Брутфорс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" name="Google Shape;138;p15"/>
          <p:cNvSpPr txBox="1">
            <a:spLocks noGrp="1"/>
          </p:cNvSpPr>
          <p:nvPr>
            <p:ph type="body" idx="1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600"/>
              </a:spcAft>
              <a:buNone/>
            </a:pPr>
            <a:endParaRPr/>
          </a:p>
        </p:txBody>
      </p:sp>
      <p:pic>
        <p:nvPicPr>
          <p:cNvPr id="139" name="Google Shape;13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1100"/>
            <a:ext cx="9144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D75C42-2540-22D7-53EB-3FB5D79EDE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</a:t>
            </a:fld>
            <a:endParaRPr lang="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413146" y="295406"/>
            <a:ext cx="8318700" cy="9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>
                <a:solidFill>
                  <a:schemeClr val="dk1"/>
                </a:solidFill>
              </a:rPr>
              <a:t>Немного истории</a:t>
            </a:r>
            <a:endParaRPr sz="3400">
              <a:solidFill>
                <a:schemeClr val="dk1"/>
              </a:solidFill>
            </a:endParaRPr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1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600"/>
              </a:spcAft>
              <a:buNone/>
            </a:pPr>
            <a:endParaRPr/>
          </a:p>
        </p:txBody>
      </p:sp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925" y="966450"/>
            <a:ext cx="6522150" cy="34437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119D11-AA87-A8BB-3017-3FEFF69302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>
                <a:solidFill>
                  <a:schemeClr val="tx1"/>
                </a:solidFill>
              </a:rPr>
              <a:t>4</a:t>
            </a:fld>
            <a:endParaRPr lang="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body" idx="1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460246" y="270631"/>
            <a:ext cx="8318700" cy="9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Bluetooth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413150" y="1031100"/>
            <a:ext cx="3715200" cy="353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Bluetooth – это современная технология беспроводной передачи данных, позволяющая соединять друг с другом практически любые устройства. Соединить можно все, что соединяется, то есть имеет встроенный микрочип Bluetooth.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3425" y="1269613"/>
            <a:ext cx="4305300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4F283D-971A-0378-BD91-473A880E18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>
                <a:solidFill>
                  <a:schemeClr val="tx1"/>
                </a:solidFill>
              </a:rPr>
              <a:t>5</a:t>
            </a:fld>
            <a:endParaRPr lang="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Процесс соединения Bluetooth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p18"/>
          <p:cNvSpPr txBox="1">
            <a:spLocks noGrp="1"/>
          </p:cNvSpPr>
          <p:nvPr>
            <p:ph type="body" idx="1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Этапы установки безопасного соединения: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Генерация ключа безопасности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Аутентификация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Безопасный обмен данными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9DC64A-A0EA-8278-DC5E-B2795513FF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>
                <a:solidFill>
                  <a:schemeClr val="tx1"/>
                </a:solidFill>
              </a:rPr>
              <a:t>6</a:t>
            </a:fld>
            <a:endParaRPr lang="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413146" y="346031"/>
            <a:ext cx="8318700" cy="9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Генерация ключа безопасности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13097" y="1198674"/>
            <a:ext cx="8317800" cy="298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600"/>
              </a:spcAft>
              <a:buNone/>
            </a:pPr>
            <a:r>
              <a:rPr lang="ru" sz="1800" dirty="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Связь нескольких устройств начинается с генерации секретного ключа, который включает: 48-битный MAC-адрес, PIN-код и случайную величину. Устройства обмениваются сгенерированными значениями и вычисляют link key(ключ безопасности). Эту процедуру сопряжения называют парингом.</a:t>
            </a:r>
            <a:endParaRPr sz="1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2571738"/>
            <a:ext cx="6553200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342E16-6DC3-F57D-1AAD-525DCAB278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>
                <a:solidFill>
                  <a:schemeClr val="tx1"/>
                </a:solidFill>
              </a:rPr>
              <a:t>7</a:t>
            </a:fld>
            <a:endParaRPr lang="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412696" y="6"/>
            <a:ext cx="8318700" cy="9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Алгоритм Диффи-Хеллмана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1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600"/>
              </a:spcAft>
              <a:buNone/>
            </a:pP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938" y="582399"/>
            <a:ext cx="7934124" cy="43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17FBE0-8518-1088-2575-9CEC9DD4A7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>
                <a:solidFill>
                  <a:schemeClr val="tx1"/>
                </a:solidFill>
              </a:rPr>
              <a:t>8</a:t>
            </a:fld>
            <a:endParaRPr lang="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>
            <a:spLocks noGrp="1"/>
          </p:cNvSpPr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Пример работы алгоритма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1"/>
          </p:nvPr>
        </p:nvSpPr>
        <p:spPr>
          <a:xfrm>
            <a:off x="413597" y="1368224"/>
            <a:ext cx="8317800" cy="298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Алиса и Боб выбирают общие параметры: </a:t>
            </a:r>
            <a:r>
              <a:rPr lang="ru" sz="1100" i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основание</a:t>
            </a: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100" b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(допустим, 5) и </a:t>
            </a:r>
            <a:r>
              <a:rPr lang="ru" sz="1100" i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большое простое число</a:t>
            </a: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100" b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(допустим, 23).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Алиса генерирует свой секретный ключ </a:t>
            </a:r>
            <a:r>
              <a:rPr lang="ru" sz="1100" b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(допустим, 6) и вычисляет свой публичный ключ A: 	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A = g^a mod p = 5^6 mod 23 = 15625 mod 23 = 8.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33333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Боб генерирует свой секретный ключ </a:t>
            </a:r>
            <a:r>
              <a:rPr lang="ru" sz="1100" b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(допустим, 9) и вычисляет свой публичный ключ B: 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B = g^b mod p = 5^9 mod 23 = 1953125 mod 23 = 11.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33333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Алиса и Боб обмениваются публичными ключами: Алиса отправляет свой ключ A (8) Бобу, а Боб отправляет свой ключ B (11) Алисе.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Алиса вычисляет общий секретный ключ s: 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K = B^a mod p = 11^6 mod 23 = 1771561 mod 23 = 9.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33333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6.</a:t>
            </a:r>
            <a:r>
              <a:rPr lang="ru" sz="7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Боб вычисляет общий секретный ключ s: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K = A^b mod p = 8^9 mod 23 = 134217728 mod 23 = 9.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4DDCE2-EFC2-2200-13C8-6EFE58042D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>
                <a:solidFill>
                  <a:schemeClr val="tx1"/>
                </a:solidFill>
              </a:rPr>
              <a:t>9</a:t>
            </a:fld>
            <a:endParaRPr lang="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580</Words>
  <Application>Microsoft Office PowerPoint</Application>
  <PresentationFormat>Экран (16:9)</PresentationFormat>
  <Paragraphs>78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Times New Roman</vt:lpstr>
      <vt:lpstr>Source Sans Pro</vt:lpstr>
      <vt:lpstr>Roboto Mono</vt:lpstr>
      <vt:lpstr>Arial</vt:lpstr>
      <vt:lpstr>3DFloatVTI</vt:lpstr>
      <vt:lpstr>Атака «ручкой» или как KNOB-атака способна взломать Bluetooth и украсть ваши данные.</vt:lpstr>
      <vt:lpstr>Об атаке</vt:lpstr>
      <vt:lpstr>Брутфорс</vt:lpstr>
      <vt:lpstr>Немного истории</vt:lpstr>
      <vt:lpstr>Bluetooth</vt:lpstr>
      <vt:lpstr>Процесс соединения Bluetooth </vt:lpstr>
      <vt:lpstr>Генерация ключа безопасности </vt:lpstr>
      <vt:lpstr>Алгоритм Диффи-Хеллмана</vt:lpstr>
      <vt:lpstr>Пример работы алгоритма</vt:lpstr>
      <vt:lpstr>Что такое энтропия?</vt:lpstr>
      <vt:lpstr>Этап аутентификации</vt:lpstr>
      <vt:lpstr>Презентация PowerPoint</vt:lpstr>
      <vt:lpstr>Уязвимость CVE-2019-9506</vt:lpstr>
      <vt:lpstr>Как происходит атака</vt:lpstr>
      <vt:lpstr>Презентация PowerPoint</vt:lpstr>
      <vt:lpstr>Причины </vt:lpstr>
      <vt:lpstr>Как исправить?</vt:lpstr>
      <vt:lpstr>Мораль и 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Атака «ручкой» или как KNOB-атака способна взломать Bluetooth и украсть ваши данные.</dc:title>
  <cp:lastModifiedBy>Соболев Иван Александрович</cp:lastModifiedBy>
  <cp:revision>2</cp:revision>
  <dcterms:modified xsi:type="dcterms:W3CDTF">2023-10-03T13:44:46Z</dcterms:modified>
</cp:coreProperties>
</file>