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2ea628e4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2ea628e4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ea628e4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ea628e4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2ea628e4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2ea628e4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ea628e49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2ea628e49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2ea628e4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2ea628e4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2ea628e49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2ea628e49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2ea628e49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2ea628e49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2ea628e4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2ea628e4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ea628e4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ea628e4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2ea628e49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2ea628e49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2ea628d5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2ea628d5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ea628d5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ea628d5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ea628e4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ea628e4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2ea628e4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2ea628e4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2ea628e4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2ea628e4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ea628e49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ea628e49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2700000">
            <a:off x="459616" y="361324"/>
            <a:ext cx="809496" cy="946621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2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21" name="Google Shape;21;p2"/>
            <p:cNvSpPr/>
            <p:nvPr/>
          </p:nvSpPr>
          <p:spPr>
            <a:xfrm rot="8100000" flipH="1">
              <a:off x="5006330" y="4192886"/>
              <a:ext cx="1851817" cy="925909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8100000" flipH="1">
              <a:off x="4956702" y="4051292"/>
              <a:ext cx="1851817" cy="109511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2700000" flipH="1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2700000" flipH="1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413146" y="37793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 rot="5400000">
            <a:off x="3080447" y="-1081903"/>
            <a:ext cx="2984100" cy="83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" name="Google Shape;27;p3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181805" y="561119"/>
            <a:ext cx="673408" cy="700561"/>
            <a:chOff x="5129685" y="1232940"/>
            <a:chExt cx="897877" cy="934082"/>
          </a:xfrm>
        </p:grpSpPr>
        <p:sp>
          <p:nvSpPr>
            <p:cNvPr id="38" name="Google Shape;38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22672" y="355759"/>
            <a:ext cx="83082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424703" y="2722329"/>
            <a:ext cx="83061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 rot="-2700000">
            <a:off x="8406709" y="3336393"/>
            <a:ext cx="748934" cy="946621"/>
          </a:xfrm>
          <a:custGeom>
            <a:avLst/>
            <a:gdLst/>
            <a:ahLst/>
            <a:cxnLst/>
            <a:rect l="l" t="t" r="r" b="b"/>
            <a:pathLst>
              <a:path w="999200" h="1262947" extrusionOk="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4"/>
          <p:cNvSpPr/>
          <p:nvPr/>
        </p:nvSpPr>
        <p:spPr>
          <a:xfrm rot="2700000">
            <a:off x="8765401" y="3640115"/>
            <a:ext cx="404748" cy="733256"/>
          </a:xfrm>
          <a:custGeom>
            <a:avLst/>
            <a:gdLst/>
            <a:ahLst/>
            <a:cxnLst/>
            <a:rect l="l" t="t" r="r" b="b"/>
            <a:pathLst>
              <a:path w="540000" h="978284" extrusionOk="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0" name="Google Shape;50;p5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51" name="Google Shape;51;p5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13148" y="1410956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13147" y="1932953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3"/>
          </p:nvPr>
        </p:nvSpPr>
        <p:spPr>
          <a:xfrm>
            <a:off x="4659018" y="1410956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984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 b="0" cap="none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4659017" y="1932953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2519362" y="413099"/>
            <a:ext cx="6212400" cy="4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 rot="8100000" flipH="1">
            <a:off x="-307498" y="2970134"/>
            <a:ext cx="2650597" cy="1389611"/>
          </a:xfrm>
          <a:custGeom>
            <a:avLst/>
            <a:gdLst/>
            <a:ahLst/>
            <a:cxnLst/>
            <a:rect l="l" t="t" r="r" b="b"/>
            <a:pathLst>
              <a:path w="3536330" h="1853969" extrusionOk="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/>
          <p:nvPr/>
        </p:nvSpPr>
        <p:spPr>
          <a:xfrm rot="8100000" flipH="1">
            <a:off x="-360268" y="2738718"/>
            <a:ext cx="2607402" cy="1622622"/>
          </a:xfrm>
          <a:custGeom>
            <a:avLst/>
            <a:gdLst/>
            <a:ahLst/>
            <a:cxnLst/>
            <a:rect l="l" t="t" r="r" b="b"/>
            <a:pathLst>
              <a:path w="3478701" h="2164843" extrusionOk="0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/>
          <p:nvPr/>
        </p:nvSpPr>
        <p:spPr>
          <a:xfrm rot="2700000" flipH="1">
            <a:off x="1134027" y="2129957"/>
            <a:ext cx="160796" cy="700036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1335496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381830" y="1037369"/>
            <a:ext cx="673408" cy="700561"/>
            <a:chOff x="5129685" y="1232940"/>
            <a:chExt cx="897877" cy="934082"/>
          </a:xfrm>
        </p:grpSpPr>
        <p:sp>
          <p:nvSpPr>
            <p:cNvPr id="80" name="Google Shape;80;p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3564189" y="3617628"/>
            <a:ext cx="1243226" cy="1243226"/>
            <a:chOff x="2481038" y="2139594"/>
            <a:chExt cx="1657635" cy="1657635"/>
          </a:xfrm>
        </p:grpSpPr>
        <p:sp>
          <p:nvSpPr>
            <p:cNvPr id="89" name="Google Shape;89;p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marL="914400" lvl="1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2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165667" y="3738503"/>
            <a:ext cx="673408" cy="700561"/>
            <a:chOff x="5129685" y="1232940"/>
            <a:chExt cx="897877" cy="934082"/>
          </a:xfrm>
        </p:grpSpPr>
        <p:sp>
          <p:nvSpPr>
            <p:cNvPr id="99" name="Google Shape;99;p1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413147" y="431557"/>
            <a:ext cx="3375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>
            <a:spLocks noGrp="1"/>
          </p:cNvSpPr>
          <p:nvPr>
            <p:ph type="pic" idx="2"/>
          </p:nvPr>
        </p:nvSpPr>
        <p:spPr>
          <a:xfrm>
            <a:off x="3950493" y="431557"/>
            <a:ext cx="4780500" cy="429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413147" y="1332146"/>
            <a:ext cx="3375300" cy="3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4Xs-eB4yO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20">
                <a:solidFill>
                  <a:schemeClr val="dk1"/>
                </a:solidFill>
              </a:rPr>
              <a:t>Атака «ручкой» или как KNOB-атака способна взломать Bluetooth и украсть ваши данные.</a:t>
            </a:r>
            <a:endParaRPr sz="3720">
              <a:solidFill>
                <a:schemeClr val="dk1"/>
              </a:solidFill>
            </a:endParaRP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Соболев Иван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P33312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A0427-600A-4FD2-3551-5EA5174D8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Этап аутентификации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5" y="2703650"/>
            <a:ext cx="65532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5730950" y="37700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В Bluetooth шифрование устроено так, что первое устройство передаёт второму свой адрес (BD_ADDR), а второе передает первому случайно сгенерированное число. Используя сгенерированный ранее link key, происходит проверка.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D9813-851C-F132-60FE-EAFA65C0B0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10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0" y="0"/>
            <a:ext cx="8000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900">
                <a:solidFill>
                  <a:schemeClr val="dk1"/>
                </a:solidFill>
                <a:highlight>
                  <a:schemeClr val="lt1"/>
                </a:highlight>
              </a:rPr>
              <a:t> Создание ключа шифрования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197"/>
            <a:ext cx="9144001" cy="42684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54D84-C850-056A-6587-5A4ACB82FD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11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Уязвимость </a:t>
            </a:r>
            <a:r>
              <a:rPr lang="ru" sz="2800">
                <a:solidFill>
                  <a:schemeClr val="dk1"/>
                </a:solidFill>
                <a:highlight>
                  <a:srgbClr val="FFFFFF"/>
                </a:highlight>
              </a:rPr>
              <a:t>CVE-2019-9506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99" y="789284"/>
            <a:ext cx="8317801" cy="43050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2052E-C287-BF77-FBBD-05635125E4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07119" y="4839227"/>
            <a:ext cx="1269300" cy="107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12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 происходит атака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85" y="936900"/>
            <a:ext cx="7050226" cy="39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7AB00-D392-6AA2-FCAE-D04C2D49D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13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22" name="Google Shape;222;p27" descr="https://www.comparitech.com #research2" title="KNOB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950"/>
            <a:ext cx="8966325" cy="5043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C0680-C215-122E-DCD2-7EBCE2454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Причины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Ошибки спецификации: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Возможность задать энтропию в 1 байт.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Отсутствие защиты в момент согласования параметров соединения.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Непрозрачность процесса соединения для пользователя.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C2674-263F-95F2-772E-DA79801587A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461647" y="4866554"/>
            <a:ext cx="1269300" cy="107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15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Как исправить?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Установить 16 байт энтропии в прошивке Bluetooth.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соединении проверять N в хосте.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Шифроваться с помощью KL.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1F5F6-43C2-FA3A-9EC0-15F7624FE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16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Мораль и выводы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1" name="Google Shape;241;p30"/>
          <p:cNvSpPr txBox="1"/>
          <p:nvPr/>
        </p:nvSpPr>
        <p:spPr>
          <a:xfrm>
            <a:off x="58500" y="1330550"/>
            <a:ext cx="9027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Составление продуманных спецификаций и стандартов.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Безопасность должна быть приоритетом: Уязвимости, даже на первый взгляд незначительные, могут стать серьезным источником угрозы.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Ограничение длины ключа: Необходимо ввести ограничение на длину ключа энтропии, чтобы устранить возможность брутфорса.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Обучение и осведомленность: Инженеры и пользователи должны быть осведомлены о существующих угрозах и правильных методах защиты, чтобы соблюдать лучшие практики безопасности.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Прозрачность процесса соединения: Можно уведомлять пользователя о размере энтропии и рисках.</a:t>
            </a:r>
            <a:endParaRPr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DD005-72E5-92AB-B933-AAAE925B5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17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 атаке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241300" marR="1270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KNOB attack (key negotiation of Bluetooth attack) – атака на процесс согласования длины ключа при установке соединения между Bluetooth устройствами.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l="18740" r="21076"/>
          <a:stretch/>
        </p:blipFill>
        <p:spPr>
          <a:xfrm>
            <a:off x="2913075" y="2228073"/>
            <a:ext cx="3193500" cy="29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BCC3B-5D2B-4F84-C63B-B5AED02FB0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2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Брутфорс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1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75C42-2540-22D7-53EB-3FB5D79ED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60246" y="270631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Bluetooth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13150" y="1031100"/>
            <a:ext cx="3715200" cy="35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Bluetooth – это современная технология беспроводной передачи данных, позволяющая соединять друг с другом практически любые устройства. Соединить можно все, что соединяется, то есть имеет встроенный микрочип Bluetooth.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425" y="1269613"/>
            <a:ext cx="43053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F283D-971A-0378-BD91-473A880E1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4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Процесс соединения Bluetooth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установки безопасного соединения: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ключа безопасности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Аутентификация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Безопасный обмен данными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DC64A-A0EA-8278-DC5E-B2795513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5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13146" y="346031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Генерация ключа безопасности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13097" y="1198674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r>
              <a:rPr lang="ru" sz="1800" dirty="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Связь нескольких устройств начинается с генерации секретного ключа, который включает: 48-битный MAC-адрес, PIN-код и случайную величину. Устройства обмениваются сгенерированными значениями и вычисляют link key(ключ безопасности). Эту процедуру сопряжения называют парингом.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571738"/>
            <a:ext cx="6553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42E16-6DC3-F57D-1AAD-525DCAB27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6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12696" y="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 Диффи-Хеллмана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38" y="582399"/>
            <a:ext cx="7934124" cy="4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7FBE0-8518-1088-2575-9CEC9DD4A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7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 работы алгоритма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413597" y="1368224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и Боб выбирают общие параметры: </a:t>
            </a:r>
            <a:r>
              <a:rPr lang="ru" sz="1100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основание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5) и </a:t>
            </a:r>
            <a:r>
              <a:rPr lang="ru" sz="1100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большое простое число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23).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генерирует свой секретный ключ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6) и вычисляет свой публичный ключ A: 	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 = g^a mod p = 5^6 mod 23 = 15625 mod 23 = 8.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Боб генерирует свой секретный ключ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9) и вычисляет свой публичный ключ B: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B = g^b mod p = 5^9 mod 23 = 1953125 mod 23 = 11.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и Боб обмениваются публичными ключами: Алиса отправляет свой ключ A (8) Бобу, а Боб отправляет свой ключ B (11) Алисе.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вычисляет общий секретный ключ s: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 = B^a mod p = 11^6 mod 23 = 1771561 mod 23 = 9.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Боб вычисляет общий секретный ключ s: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 = A^b mod p = 8^9 mod 23 = 134217728 mod 23 = 9.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DDCE2-EFC2-2200-13C8-6EFE58042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8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энтропия?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Информационная энтропия – это мера неопределённости или непредсказуемости информации, неопределённость появления какого- либо символа алфавита.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Иными словами, сколько вариаций ключа может быть. Чем больше бит ключ занимает, тем больше его вариаций может быть -&gt; тем больше энтропия ключа.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случае энтропия – количество байт в ключе.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7711B-3FB1-9236-94BF-1ECF8267A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9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Экран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Source Sans Pro</vt:lpstr>
      <vt:lpstr>Roboto Mono</vt:lpstr>
      <vt:lpstr>Times New Roman</vt:lpstr>
      <vt:lpstr>3DFloatVTI</vt:lpstr>
      <vt:lpstr>Атака «ручкой» или как KNOB-атака способна взломать Bluetooth и украсть ваши данные.</vt:lpstr>
      <vt:lpstr>Об атаке</vt:lpstr>
      <vt:lpstr>Брутфорс</vt:lpstr>
      <vt:lpstr>Bluetooth</vt:lpstr>
      <vt:lpstr>Процесс соединения Bluetooth </vt:lpstr>
      <vt:lpstr>Генерация ключа безопасности </vt:lpstr>
      <vt:lpstr>Алгоритм Диффи-Хеллмана</vt:lpstr>
      <vt:lpstr>Пример работы алгоритма</vt:lpstr>
      <vt:lpstr>Что такое энтропия?</vt:lpstr>
      <vt:lpstr>Этап аутентификации</vt:lpstr>
      <vt:lpstr>Презентация PowerPoint</vt:lpstr>
      <vt:lpstr>Уязвимость CVE-2019-9506</vt:lpstr>
      <vt:lpstr>Как происходит атака</vt:lpstr>
      <vt:lpstr>Презентация PowerPoint</vt:lpstr>
      <vt:lpstr>Причины </vt:lpstr>
      <vt:lpstr>Как исправить?</vt:lpstr>
      <vt:lpstr>Мораль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Атака «ручкой» или как KNOB-атака способна взломать Bluetooth и украсть ваши данные.</dc:title>
  <cp:lastModifiedBy>Соболев Иван Александрович</cp:lastModifiedBy>
  <cp:revision>3</cp:revision>
  <dcterms:modified xsi:type="dcterms:W3CDTF">2023-10-30T10:08:05Z</dcterms:modified>
</cp:coreProperties>
</file>