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jTKpNXA6CeXUf7S+7HFQmo/gep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2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8F0ei4Pzt7Cekg807vX5CCkcH6TtusZf/view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460950" y="802763"/>
            <a:ext cx="82221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 sz="2400"/>
              <a:t>РОЗРОБКА ТЕЛЕГРАМ-БОТА ДЛЯ ПОШУКУ  ОПТИМАЛЬНИХ ПРОПОЗИЦІЙ АВТО З ВИКОРИСТАННЯМ ТЕХНОЛОГІЇ ВЕБСКРАПІНГУ</a:t>
            </a:r>
            <a:endParaRPr sz="2400"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0" y="2460675"/>
            <a:ext cx="36192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Виконав: студент 4 курсу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групи ІПС-42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Іван ІЛЬЇН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984750" y="111400"/>
            <a:ext cx="71745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750"/>
              <a:buNone/>
            </a:pPr>
            <a:r>
              <a:rPr lang="ru" sz="4800"/>
              <a:t>Київський національний університет імені Тараса Шевченка</a:t>
            </a:r>
            <a:endParaRPr/>
          </a:p>
        </p:txBody>
      </p:sp>
      <p:sp>
        <p:nvSpPr>
          <p:cNvPr id="70" name="Google Shape;70;p1"/>
          <p:cNvSpPr txBox="1"/>
          <p:nvPr>
            <p:ph idx="1" type="subTitle"/>
          </p:nvPr>
        </p:nvSpPr>
        <p:spPr>
          <a:xfrm>
            <a:off x="3954150" y="4456350"/>
            <a:ext cx="1235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Київ-2024</a:t>
            </a:r>
            <a:endParaRPr/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0" y="3493275"/>
            <a:ext cx="36192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Науковий керівник: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доцент, кандидат фіз.-мат. наук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Оксана ШКІЛЬНЯК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Подальші плани</a:t>
            </a:r>
            <a:endParaRPr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460950" y="1754675"/>
            <a:ext cx="82221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Оптимізувати процес вебскрапінгу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Збільшити кількість веб-сайтів для пошуку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Оптимізувати телеграм-бот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подальшому, використовуючи схожий принцип роботи, можна створити подібні телеграм-боти для пошуку необхідної інформації з певної теми.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460950" y="21879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 sz="4200">
                <a:solidFill>
                  <a:srgbClr val="0D0D0D"/>
                </a:solidFill>
              </a:rPr>
              <a:t>Дякую за увагу </a:t>
            </a:r>
            <a:endParaRPr sz="4200">
              <a:solidFill>
                <a:srgbClr val="0D0D0D"/>
              </a:solidFill>
            </a:endParaRPr>
          </a:p>
        </p:txBody>
      </p:sp>
      <p:sp>
        <p:nvSpPr>
          <p:cNvPr id="169" name="Google Shape;169;p11"/>
          <p:cNvSpPr txBox="1"/>
          <p:nvPr>
            <p:ph type="title"/>
          </p:nvPr>
        </p:nvSpPr>
        <p:spPr>
          <a:xfrm>
            <a:off x="460950" y="35381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 sz="2500">
                <a:solidFill>
                  <a:srgbClr val="0D0D0D"/>
                </a:solidFill>
              </a:rPr>
              <a:t>Питання та відповіді</a:t>
            </a:r>
            <a:endParaRPr sz="26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Мета роботи та актуальність </a:t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96900" y="17546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1F1F1F"/>
                </a:solidFill>
              </a:rPr>
              <a:t>Мета роботи</a:t>
            </a:r>
            <a:r>
              <a:rPr lang="ru">
                <a:solidFill>
                  <a:srgbClr val="1F1F1F"/>
                </a:solidFill>
              </a:rPr>
              <a:t>: створення телеграм-бота для пошуку вживаних авто, використовуючи процес вебскрапінгу.</a:t>
            </a:r>
            <a:endParaRPr b="1">
              <a:solidFill>
                <a:srgbClr val="1F1F1F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1F1F1F"/>
                </a:solidFill>
              </a:rPr>
              <a:t>Актуальність</a:t>
            </a:r>
            <a:r>
              <a:rPr lang="ru">
                <a:solidFill>
                  <a:srgbClr val="1F1F1F"/>
                </a:solidFill>
              </a:rPr>
              <a:t>: необхідність в автоматизації пошуку інформації на великих обсягах веб-даних, у контексті швидкого розвитку ринку вживаних автомобілів. </a:t>
            </a:r>
            <a:endParaRPr>
              <a:solidFill>
                <a:srgbClr val="1F1F1F"/>
              </a:solidFill>
            </a:endParaRPr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7972" y="3503900"/>
            <a:ext cx="2452175" cy="14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 txBox="1"/>
          <p:nvPr>
            <p:ph idx="12" type="sldNum"/>
          </p:nvPr>
        </p:nvSpPr>
        <p:spPr>
          <a:xfrm>
            <a:off x="8523541" y="4695623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Завдання </a:t>
            </a:r>
            <a:endParaRPr/>
          </a:p>
        </p:txBody>
      </p: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460950" y="1754675"/>
            <a:ext cx="82221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Дослідити сутність та методи вебскрапінгу.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Проаналізувати та обрати інструменти програмної реалізації процесу вебскрапінгу.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Проаналізувати та обрати інструменти для створення телеграм-бота.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Реалізувати парсер для отримання даних з тематичних веб-ресурсів.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Створити телеграм-бот та вбудувати в нього парсер.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Вимоги</a:t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471900" y="2482750"/>
            <a:ext cx="30645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Швидкодія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Масштабованість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Зручність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Коректний результат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4550" y="1717325"/>
            <a:ext cx="3409449" cy="340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Використані технології</a:t>
            </a:r>
            <a:endParaRPr/>
          </a:p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3782925" y="1697850"/>
            <a:ext cx="19371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Вебскрапінг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6795750" y="1697850"/>
            <a:ext cx="19371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Телеграм-бот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3900" y="2340300"/>
            <a:ext cx="892101" cy="87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8113" y="4211251"/>
            <a:ext cx="2168705" cy="9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5800" y="3358737"/>
            <a:ext cx="2320935" cy="93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4588" y="2458375"/>
            <a:ext cx="2320925" cy="23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>
            <p:ph idx="1" type="body"/>
          </p:nvPr>
        </p:nvSpPr>
        <p:spPr>
          <a:xfrm>
            <a:off x="167100" y="1697850"/>
            <a:ext cx="29478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Мова програмування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00" y="2343150"/>
            <a:ext cx="26479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Алгоритм процесу вебскрапінга</a:t>
            </a:r>
            <a:endParaRPr/>
          </a:p>
        </p:txBody>
      </p: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460950" y="2059475"/>
            <a:ext cx="8222100" cy="26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Фільтрація пропозицій за допомогою фільтра веб-сайта (Selenium)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Вебкраулінг, отримання посилань на веб-сторінки пропозицій (Scrapy)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2.1 Екстрагування даних з веб-сторінки пропозиції (BeautifulSoup)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2.2 Співставлення даних (Користувацькі та поточні)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Сортування за схожістю описів (Користувацький та поточний)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Основна логіка телеграм-бота</a:t>
            </a:r>
            <a:endParaRPr/>
          </a:p>
        </p:txBody>
      </p:sp>
      <p:grpSp>
        <p:nvGrpSpPr>
          <p:cNvPr id="117" name="Google Shape;117;p7"/>
          <p:cNvGrpSpPr/>
          <p:nvPr/>
        </p:nvGrpSpPr>
        <p:grpSpPr>
          <a:xfrm>
            <a:off x="81300" y="1851250"/>
            <a:ext cx="2019900" cy="433950"/>
            <a:chOff x="3562050" y="1721450"/>
            <a:chExt cx="2019900" cy="433950"/>
          </a:xfrm>
        </p:grpSpPr>
        <p:sp>
          <p:nvSpPr>
            <p:cNvPr id="118" name="Google Shape;118;p7"/>
            <p:cNvSpPr/>
            <p:nvPr/>
          </p:nvSpPr>
          <p:spPr>
            <a:xfrm>
              <a:off x="3562050" y="1749200"/>
              <a:ext cx="2019900" cy="406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7"/>
            <p:cNvSpPr txBox="1"/>
            <p:nvPr/>
          </p:nvSpPr>
          <p:spPr>
            <a:xfrm>
              <a:off x="4013400" y="1721450"/>
              <a:ext cx="1139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ru" sz="1600" u="none" cap="none" strike="noStrike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початок</a:t>
              </a:r>
              <a:endParaRPr b="0" i="0" sz="16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7"/>
          <p:cNvGrpSpPr/>
          <p:nvPr/>
        </p:nvGrpSpPr>
        <p:grpSpPr>
          <a:xfrm>
            <a:off x="2737872" y="1851250"/>
            <a:ext cx="1802559" cy="433950"/>
            <a:chOff x="3562200" y="2510250"/>
            <a:chExt cx="2019900" cy="433950"/>
          </a:xfrm>
        </p:grpSpPr>
        <p:sp>
          <p:nvSpPr>
            <p:cNvPr id="121" name="Google Shape;121;p7"/>
            <p:cNvSpPr/>
            <p:nvPr/>
          </p:nvSpPr>
          <p:spPr>
            <a:xfrm>
              <a:off x="3562200" y="2538000"/>
              <a:ext cx="2019900" cy="40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1F1F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7"/>
            <p:cNvSpPr txBox="1"/>
            <p:nvPr/>
          </p:nvSpPr>
          <p:spPr>
            <a:xfrm>
              <a:off x="3900000" y="2510250"/>
              <a:ext cx="1344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ru" sz="1600" u="none" cap="none" strike="noStrike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збір даних</a:t>
              </a:r>
              <a:endParaRPr b="0" i="0" sz="16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3" name="Google Shape;123;p7"/>
          <p:cNvCxnSpPr>
            <a:stCxn id="118" idx="3"/>
            <a:endCxn id="121" idx="1"/>
          </p:cNvCxnSpPr>
          <p:nvPr/>
        </p:nvCxnSpPr>
        <p:spPr>
          <a:xfrm>
            <a:off x="2101200" y="2082100"/>
            <a:ext cx="63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" name="Google Shape;124;p7"/>
          <p:cNvSpPr/>
          <p:nvPr/>
        </p:nvSpPr>
        <p:spPr>
          <a:xfrm>
            <a:off x="2680466" y="2632638"/>
            <a:ext cx="1917350" cy="989675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p7"/>
          <p:cNvCxnSpPr>
            <a:stCxn id="124" idx="1"/>
          </p:cNvCxnSpPr>
          <p:nvPr/>
        </p:nvCxnSpPr>
        <p:spPr>
          <a:xfrm rot="10800000">
            <a:off x="2293166" y="3119376"/>
            <a:ext cx="387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7"/>
          <p:cNvCxnSpPr/>
          <p:nvPr/>
        </p:nvCxnSpPr>
        <p:spPr>
          <a:xfrm flipH="1" rot="10800000">
            <a:off x="2293150" y="2086125"/>
            <a:ext cx="3000" cy="10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" name="Google Shape;127;p7"/>
          <p:cNvSpPr txBox="1"/>
          <p:nvPr/>
        </p:nvSpPr>
        <p:spPr>
          <a:xfrm>
            <a:off x="2296700" y="2696363"/>
            <a:ext cx="44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ні</a:t>
            </a:r>
            <a:endParaRPr b="0" i="0" sz="16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8" name="Google Shape;128;p7"/>
          <p:cNvGrpSpPr/>
          <p:nvPr/>
        </p:nvGrpSpPr>
        <p:grpSpPr>
          <a:xfrm>
            <a:off x="5143172" y="4249038"/>
            <a:ext cx="1802559" cy="431150"/>
            <a:chOff x="3562200" y="2513050"/>
            <a:chExt cx="2019900" cy="431150"/>
          </a:xfrm>
        </p:grpSpPr>
        <p:sp>
          <p:nvSpPr>
            <p:cNvPr id="129" name="Google Shape;129;p7"/>
            <p:cNvSpPr/>
            <p:nvPr/>
          </p:nvSpPr>
          <p:spPr>
            <a:xfrm>
              <a:off x="3562200" y="2538000"/>
              <a:ext cx="2019900" cy="40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1F1F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7"/>
            <p:cNvSpPr txBox="1"/>
            <p:nvPr/>
          </p:nvSpPr>
          <p:spPr>
            <a:xfrm>
              <a:off x="4107503" y="2513050"/>
              <a:ext cx="940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ru" sz="1600" u="none" cap="none" strike="noStrike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пошук</a:t>
              </a:r>
              <a:endParaRPr b="0" i="0" sz="16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31" name="Google Shape;131;p7"/>
          <p:cNvCxnSpPr>
            <a:stCxn id="132" idx="3"/>
            <a:endCxn id="129" idx="1"/>
          </p:cNvCxnSpPr>
          <p:nvPr/>
        </p:nvCxnSpPr>
        <p:spPr>
          <a:xfrm>
            <a:off x="4597816" y="4464601"/>
            <a:ext cx="545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3" name="Google Shape;133;p7"/>
          <p:cNvSpPr txBox="1"/>
          <p:nvPr/>
        </p:nvSpPr>
        <p:spPr>
          <a:xfrm>
            <a:off x="4540413" y="4033488"/>
            <a:ext cx="54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так</a:t>
            </a:r>
            <a:endParaRPr b="0" i="0" sz="16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" name="Google Shape;134;p7"/>
          <p:cNvCxnSpPr>
            <a:stCxn id="122" idx="2"/>
            <a:endCxn id="124" idx="0"/>
          </p:cNvCxnSpPr>
          <p:nvPr/>
        </p:nvCxnSpPr>
        <p:spPr>
          <a:xfrm>
            <a:off x="3639018" y="2282350"/>
            <a:ext cx="0" cy="3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35" name="Google Shape;135;p7"/>
          <p:cNvGrpSpPr/>
          <p:nvPr/>
        </p:nvGrpSpPr>
        <p:grpSpPr>
          <a:xfrm>
            <a:off x="7286122" y="4249063"/>
            <a:ext cx="1802559" cy="431100"/>
            <a:chOff x="3562200" y="2525550"/>
            <a:chExt cx="2019900" cy="431100"/>
          </a:xfrm>
        </p:grpSpPr>
        <p:sp>
          <p:nvSpPr>
            <p:cNvPr id="136" name="Google Shape;136;p7"/>
            <p:cNvSpPr/>
            <p:nvPr/>
          </p:nvSpPr>
          <p:spPr>
            <a:xfrm>
              <a:off x="3562200" y="2538000"/>
              <a:ext cx="2019900" cy="40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1F1F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7"/>
            <p:cNvSpPr txBox="1"/>
            <p:nvPr/>
          </p:nvSpPr>
          <p:spPr>
            <a:xfrm>
              <a:off x="4175256" y="2525550"/>
              <a:ext cx="793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ru" sz="1600" u="none" cap="none" strike="noStrike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вивід</a:t>
              </a:r>
              <a:endParaRPr b="0" i="0" sz="16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7"/>
          <p:cNvSpPr/>
          <p:nvPr/>
        </p:nvSpPr>
        <p:spPr>
          <a:xfrm>
            <a:off x="2680466" y="3969763"/>
            <a:ext cx="1917350" cy="989675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2910000" y="2747163"/>
            <a:ext cx="145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даних достатньо</a:t>
            </a:r>
            <a:endParaRPr b="0" i="0" sz="16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p7"/>
          <p:cNvCxnSpPr>
            <a:stCxn id="124" idx="2"/>
            <a:endCxn id="132" idx="0"/>
          </p:cNvCxnSpPr>
          <p:nvPr/>
        </p:nvCxnSpPr>
        <p:spPr>
          <a:xfrm>
            <a:off x="3639141" y="3622313"/>
            <a:ext cx="0" cy="3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p7"/>
          <p:cNvSpPr txBox="1"/>
          <p:nvPr/>
        </p:nvSpPr>
        <p:spPr>
          <a:xfrm>
            <a:off x="3680788" y="3538663"/>
            <a:ext cx="54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так</a:t>
            </a:r>
            <a:endParaRPr b="0" i="0" sz="16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p7"/>
          <p:cNvCxnSpPr>
            <a:stCxn id="132" idx="1"/>
          </p:cNvCxnSpPr>
          <p:nvPr/>
        </p:nvCxnSpPr>
        <p:spPr>
          <a:xfrm flipH="1">
            <a:off x="2292866" y="4464601"/>
            <a:ext cx="387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7"/>
          <p:cNvSpPr txBox="1"/>
          <p:nvPr/>
        </p:nvSpPr>
        <p:spPr>
          <a:xfrm>
            <a:off x="2364000" y="4068725"/>
            <a:ext cx="44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ні</a:t>
            </a:r>
            <a:endParaRPr b="0" i="0" sz="16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" name="Google Shape;143;p7"/>
          <p:cNvCxnSpPr/>
          <p:nvPr/>
        </p:nvCxnSpPr>
        <p:spPr>
          <a:xfrm rot="10800000">
            <a:off x="2296425" y="3096275"/>
            <a:ext cx="0" cy="13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7"/>
          <p:cNvCxnSpPr>
            <a:stCxn id="129" idx="3"/>
            <a:endCxn id="136" idx="1"/>
          </p:cNvCxnSpPr>
          <p:nvPr/>
        </p:nvCxnSpPr>
        <p:spPr>
          <a:xfrm flipH="1" rot="10800000">
            <a:off x="6945731" y="4464488"/>
            <a:ext cx="3405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" name="Google Shape;145;p7"/>
          <p:cNvSpPr txBox="1"/>
          <p:nvPr/>
        </p:nvSpPr>
        <p:spPr>
          <a:xfrm>
            <a:off x="2881288" y="4167763"/>
            <a:ext cx="145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дані коректні</a:t>
            </a:r>
            <a:endParaRPr b="0" i="0" sz="16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 title="telegramBot_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" y="0"/>
            <a:ext cx="91439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 txBox="1"/>
          <p:nvPr>
            <p:ph type="title"/>
          </p:nvPr>
        </p:nvSpPr>
        <p:spPr>
          <a:xfrm>
            <a:off x="0" y="649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Відео демонстрація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Висновки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460950" y="1754675"/>
            <a:ext cx="82221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Досліджено процес вебскрапінгу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Обрано інструменти для програмної реалізації процесу вебскрапінгу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Обрано інструменти для створення телеграм-бота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Створено телеграм-бот для пошуку пропозицій вживаних авто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Розроблений телеграм-бот може бути корисним для осіб, які планують купувати вживане авто.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