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14"/>
          <a:stretch/>
        </p:blipFill>
        <p:spPr>
          <a:xfrm>
            <a:off x="360" y="360"/>
            <a:ext cx="10058040" cy="7543440"/>
          </a:xfrm>
          <a:prstGeom prst="rect">
            <a:avLst/>
          </a:prstGeom>
          <a:ln w="2160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77600" y="2482200"/>
            <a:ext cx="5643000" cy="135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/>
            <a:r>
              <a:rPr lang="en-US" sz="4400" b="0" strike="noStrike" spc="-1">
                <a:solidFill>
                  <a:srgbClr val="FFFFFF"/>
                </a:solidFill>
                <a:latin typeface="Source Sans Pro"/>
              </a:rPr>
              <a:t>Pulse para editar el formato del texto de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288720" y="6995160"/>
            <a:ext cx="16776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entury Gothic"/>
              </a:rPr>
              <a:t>&lt;fecha/hora&gt;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48120" y="6995160"/>
            <a:ext cx="20232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Century Gothic"/>
              </a:rPr>
              <a:t>&lt;pie de página&gt;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524AFC45-2B14-4663-A8A2-F2E3505206B8}" type="slidenum">
              <a:rPr lang="en-US" sz="1400" b="0" strike="noStrike" spc="-1">
                <a:latin typeface="Century Gothic"/>
              </a:rPr>
              <a:t>‹Nº›</a:t>
            </a:fld>
            <a:endParaRPr lang="en-US" sz="1400" b="0" strike="noStrike" spc="-1"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/>
          <p:nvPr/>
        </p:nvPicPr>
        <p:blipFill>
          <a:blip r:embed="rId14"/>
          <a:stretch/>
        </p:blipFill>
        <p:spPr>
          <a:xfrm>
            <a:off x="0" y="360"/>
            <a:ext cx="10073160" cy="7543440"/>
          </a:xfrm>
          <a:prstGeom prst="rect">
            <a:avLst/>
          </a:prstGeom>
          <a:ln w="21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solidFill>
                  <a:srgbClr val="3399FF"/>
                </a:solidFill>
                <a:latin typeface="Source Sans Pro"/>
              </a:rPr>
              <a:t>Pulse para editar el formato del texto de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Source Sans Pro"/>
              </a:rPr>
              <a:t>Pulse para editar el formato de esquema del texto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Segundo nivel del esquema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Tercer nivel del esquema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Cuarto nivel del esquema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Quinto nivel del esquema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Sexto nivel del esquema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111111"/>
                </a:solidFill>
                <a:latin typeface="Corbel"/>
              </a:rPr>
              <a:t>Séptimo nivel del esquema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288360" y="6995160"/>
            <a:ext cx="16776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entury Gothic"/>
              </a:rPr>
              <a:t>&lt;fecha/hora&gt;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947760" y="6995160"/>
            <a:ext cx="20232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Century Gothic"/>
              </a:rPr>
              <a:t>&lt;pie de página&gt;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DA04AFC-5484-4DF3-A44F-2EE97C79D9B0}" type="slidenum">
              <a:rPr lang="en-US" sz="1400" b="0" strike="noStrike" spc="-1">
                <a:latin typeface="Century Gothic"/>
              </a:rPr>
              <a:t>‹Nº›</a:t>
            </a:fld>
            <a:endParaRPr lang="en-US" sz="1400" b="0" strike="noStrike" spc="-1">
              <a:latin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dianbero/CompadreERP/1.0.0#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83"/>
          <p:cNvPicPr/>
          <p:nvPr/>
        </p:nvPicPr>
        <p:blipFill>
          <a:blip r:embed="rId2"/>
          <a:stretch/>
        </p:blipFill>
        <p:spPr>
          <a:xfrm>
            <a:off x="3200400" y="2772000"/>
            <a:ext cx="6629400" cy="248580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n 108"/>
          <p:cNvPicPr/>
          <p:nvPr/>
        </p:nvPicPr>
        <p:blipFill>
          <a:blip r:embed="rId2"/>
          <a:stretch/>
        </p:blipFill>
        <p:spPr>
          <a:xfrm>
            <a:off x="3732660" y="3043800"/>
            <a:ext cx="2614320" cy="2843280"/>
          </a:xfrm>
          <a:prstGeom prst="rect">
            <a:avLst/>
          </a:prstGeom>
          <a:ln w="21600"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D9BCAC-9CAB-4C07-950C-FAE38146408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hlinkClick r:id="rId3"/>
              </a:rPr>
              <a:t>Link a la documentación de la API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5400" b="0" strike="noStrike" spc="-1" dirty="0">
                <a:solidFill>
                  <a:srgbClr val="3399FF"/>
                </a:solidFill>
                <a:latin typeface="Source Sans Pro"/>
              </a:rPr>
              <a:t>Índice</a:t>
            </a:r>
            <a:endParaRPr lang="en-US" sz="3200" b="0" strike="noStrike" spc="-1" dirty="0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2273040"/>
            <a:ext cx="9071640" cy="362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¿Qué es un ERP?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Requisitos del proyecto / ¿Qué hemos hecho?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Organización y jerarquía de departamentos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Tecnologías utilizadas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Dificultades encontradas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600" b="0" strike="noStrike" spc="-1" dirty="0">
                <a:solidFill>
                  <a:srgbClr val="000000"/>
                </a:solidFill>
                <a:latin typeface="Source Sans Pro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 dirty="0">
                <a:solidFill>
                  <a:srgbClr val="3399FF"/>
                </a:solidFill>
                <a:latin typeface="Source Sans Pro"/>
              </a:rPr>
              <a:t>¿Qué es un ERP?</a:t>
            </a:r>
            <a:endParaRPr lang="en-US" sz="3200" b="0" strike="noStrike" spc="-1" dirty="0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 Sistemas de planificación de recursos empresariales (Enterprise Resource Planning) 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Sistemas de información que integran y manejan muchos de los negocios asociados con las operaciones de producción y de los aspectos de distribución de una compañía en la producción de bienes o servicios.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89" name="Imagen 88"/>
          <p:cNvPicPr/>
          <p:nvPr/>
        </p:nvPicPr>
        <p:blipFill>
          <a:blip r:embed="rId2"/>
          <a:stretch/>
        </p:blipFill>
        <p:spPr>
          <a:xfrm>
            <a:off x="5932800" y="1620720"/>
            <a:ext cx="2754000" cy="2951280"/>
          </a:xfrm>
          <a:prstGeom prst="rect">
            <a:avLst/>
          </a:prstGeom>
          <a:ln w="21600"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5152680" y="4563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Algunos de los más conocidos: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SAP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Navision / Microsoft Dynamics ERP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Odoo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91" name="Imagen 90"/>
          <p:cNvPicPr/>
          <p:nvPr/>
        </p:nvPicPr>
        <p:blipFill>
          <a:blip r:embed="rId3"/>
          <a:stretch/>
        </p:blipFill>
        <p:spPr>
          <a:xfrm>
            <a:off x="2872080" y="5257800"/>
            <a:ext cx="1471320" cy="160020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Requisitos del proyecto / ¿Qué hemos hecho?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Entre toda la clase hemos realizado el módulo de compras de un ERP, cuyos principales requisitos eran: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Poder realizar un pedido a un proveedor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Seleccionar, modificar, añadir y eliminar productos de un pedido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Seleccionar, modificar, añadir y eliminar líneas de pedido de un pedido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Modificar el estado de los pedidos (Preparando, en reparto, cancelado, recibido)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Ver los pedidos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Poder iniciar sesión en la aplicación web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Fecha de inicio: 21 enero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Fecha de entrega:  6 marzo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Organización y jerarquía de departamentos I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Front-end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Departamento encargado del cliente web y de realizar las correspondientes llamadas a la API y mostrar los datos al usuario de forma amigable.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Back-end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Departamento encargado de implementar la API.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API: Interfaz que comunica la base de datos con el cliente.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Base de datos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Departamento encargado de hacer la base de datos del sistema.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96" name="Imagen 95"/>
          <p:cNvPicPr/>
          <p:nvPr/>
        </p:nvPicPr>
        <p:blipFill>
          <a:blip r:embed="rId2"/>
          <a:stretch/>
        </p:blipFill>
        <p:spPr>
          <a:xfrm>
            <a:off x="4114800" y="5643720"/>
            <a:ext cx="5936400" cy="191628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n 96"/>
          <p:cNvPicPr/>
          <p:nvPr/>
        </p:nvPicPr>
        <p:blipFill>
          <a:blip r:embed="rId2"/>
          <a:stretch/>
        </p:blipFill>
        <p:spPr>
          <a:xfrm>
            <a:off x="0" y="1230840"/>
            <a:ext cx="10080000" cy="632916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Organización y jerarquía de departamentos II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pic>
        <p:nvPicPr>
          <p:cNvPr id="99" name="Imagen 98"/>
          <p:cNvPicPr/>
          <p:nvPr/>
        </p:nvPicPr>
        <p:blipFill>
          <a:blip r:embed="rId2"/>
          <a:srcRect l="207" t="16122" r="6807" b="12605"/>
          <a:stretch/>
        </p:blipFill>
        <p:spPr>
          <a:xfrm>
            <a:off x="0" y="2743200"/>
            <a:ext cx="10058400" cy="3200400"/>
          </a:xfrm>
          <a:prstGeom prst="rect">
            <a:avLst/>
          </a:prstGeom>
          <a:ln w="216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Tecnologías utilizadas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>
                <a:solidFill>
                  <a:srgbClr val="000000"/>
                </a:solidFill>
                <a:latin typeface="Source Sans Pro"/>
              </a:rPr>
              <a:t>Para la organización del equipo:</a:t>
            </a:r>
            <a:endParaRPr lang="en-US" sz="2200" b="0" strike="noStrike" spc="-1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Git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Trello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Google drive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>
                <a:solidFill>
                  <a:srgbClr val="111111"/>
                </a:solidFill>
                <a:latin typeface="Corbel"/>
              </a:rPr>
              <a:t>La democracia</a:t>
            </a:r>
            <a:endParaRPr lang="en-US" sz="1800" b="0" strike="noStrike" spc="-1">
              <a:solidFill>
                <a:srgbClr val="111111"/>
              </a:solidFill>
              <a:latin typeface="Corbe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515268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Front-end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Vue.js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Back-end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C# .NET / ASP.NET MVC</a:t>
            </a:r>
            <a:endParaRPr lang="es-E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pc="-1" dirty="0" err="1">
                <a:solidFill>
                  <a:srgbClr val="111111"/>
                </a:solidFill>
                <a:latin typeface="Corbel"/>
              </a:rPr>
              <a:t>Swagger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Azure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200" b="0" strike="noStrike" spc="-1" dirty="0">
                <a:solidFill>
                  <a:srgbClr val="000000"/>
                </a:solidFill>
                <a:latin typeface="Source Sans Pro"/>
              </a:rPr>
              <a:t>BBDD</a:t>
            </a:r>
            <a:endParaRPr lang="en-US" sz="2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SQL Server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1800" b="0" strike="noStrike" spc="-1" dirty="0">
                <a:solidFill>
                  <a:srgbClr val="111111"/>
                </a:solidFill>
                <a:latin typeface="Corbel"/>
              </a:rPr>
              <a:t>Azure</a:t>
            </a:r>
            <a:endParaRPr lang="en-US" sz="1800" b="0" strike="noStrike" spc="-1" dirty="0">
              <a:solidFill>
                <a:srgbClr val="111111"/>
              </a:solidFill>
              <a:latin typeface="Corbel"/>
            </a:endParaRPr>
          </a:p>
        </p:txBody>
      </p:sp>
      <p:pic>
        <p:nvPicPr>
          <p:cNvPr id="103" name="Imagen 102"/>
          <p:cNvPicPr/>
          <p:nvPr/>
        </p:nvPicPr>
        <p:blipFill>
          <a:blip r:embed="rId2"/>
          <a:stretch/>
        </p:blipFill>
        <p:spPr>
          <a:xfrm>
            <a:off x="1020050" y="6050242"/>
            <a:ext cx="1291496" cy="1215196"/>
          </a:xfrm>
          <a:prstGeom prst="rect">
            <a:avLst/>
          </a:prstGeom>
          <a:ln w="21600">
            <a:noFill/>
          </a:ln>
        </p:spPr>
      </p:pic>
      <p:pic>
        <p:nvPicPr>
          <p:cNvPr id="104" name="Imagen 103"/>
          <p:cNvPicPr/>
          <p:nvPr/>
        </p:nvPicPr>
        <p:blipFill>
          <a:blip r:embed="rId3"/>
          <a:stretch/>
        </p:blipFill>
        <p:spPr>
          <a:xfrm>
            <a:off x="2623500" y="5894200"/>
            <a:ext cx="1904760" cy="1409385"/>
          </a:xfrm>
          <a:prstGeom prst="rect">
            <a:avLst/>
          </a:prstGeom>
          <a:ln w="21600">
            <a:noFill/>
          </a:ln>
        </p:spPr>
      </p:pic>
      <p:pic>
        <p:nvPicPr>
          <p:cNvPr id="105" name="Imagen 104"/>
          <p:cNvPicPr/>
          <p:nvPr/>
        </p:nvPicPr>
        <p:blipFill>
          <a:blip r:embed="rId4"/>
          <a:stretch/>
        </p:blipFill>
        <p:spPr>
          <a:xfrm>
            <a:off x="4839158" y="5792427"/>
            <a:ext cx="1651841" cy="1612930"/>
          </a:xfrm>
          <a:prstGeom prst="rect">
            <a:avLst/>
          </a:prstGeom>
          <a:ln w="21600">
            <a:noFill/>
          </a:ln>
        </p:spPr>
      </p:pic>
      <p:pic>
        <p:nvPicPr>
          <p:cNvPr id="1026" name="Picture 2" descr="Resultado de imagen de azure">
            <a:extLst>
              <a:ext uri="{FF2B5EF4-FFF2-40B4-BE49-F238E27FC236}">
                <a16:creationId xmlns:a16="http://schemas.microsoft.com/office/drawing/2014/main" id="{E186C2F7-323A-413D-A54A-3CC5D6D7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97" y="5851375"/>
            <a:ext cx="1612930" cy="16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xx" sz="3200" b="0" strike="noStrike" spc="-1">
                <a:solidFill>
                  <a:srgbClr val="3399FF"/>
                </a:solidFill>
                <a:latin typeface="Source Sans Pro"/>
              </a:rPr>
              <a:t>Dificultades encontradas</a:t>
            </a:r>
            <a:endParaRPr lang="en-US" sz="3200" b="0" strike="noStrike" spc="-1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200" b="0" strike="noStrike" spc="-1" dirty="0">
                <a:solidFill>
                  <a:srgbClr val="000000"/>
                </a:solidFill>
                <a:latin typeface="Source Sans Pro"/>
              </a:rPr>
              <a:t>Referidas a la organización</a:t>
            </a:r>
            <a:endParaRPr lang="en-US" sz="3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Git en grupo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Comunicación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152680" y="2273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3200" b="0" strike="noStrike" spc="-1" dirty="0">
                <a:solidFill>
                  <a:srgbClr val="000000"/>
                </a:solidFill>
                <a:latin typeface="Source Sans Pro"/>
              </a:rPr>
              <a:t>Referidas a la implementación</a:t>
            </a:r>
            <a:endParaRPr lang="en-US" sz="32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Errores de diseño 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Vue.js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 dirty="0">
                <a:solidFill>
                  <a:srgbClr val="111111"/>
                </a:solidFill>
                <a:latin typeface="Corbel"/>
              </a:rPr>
              <a:t>Depurar javascript</a:t>
            </a:r>
            <a:endParaRPr lang="en-US" sz="2800" b="0" strike="noStrike" spc="-1" dirty="0">
              <a:solidFill>
                <a:srgbClr val="111111"/>
              </a:solidFill>
              <a:latin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323</Words>
  <Application>Microsoft Office PowerPoint</Application>
  <PresentationFormat>Personalizado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Corbel</vt:lpstr>
      <vt:lpstr>Source Sans Pro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xinxinli-blue-squares</dc:title>
  <dc:subject>Presentation Template Design-9</dc:subject>
  <dc:creator>Ángela Vázquez Domínguez</dc:creator>
  <cp:keywords>Apache OpenOffice business</cp:keywords>
  <dc:description>Background design by Yun Chao Xu. Template implementation by Xin Li. 
2013/1/9</dc:description>
  <cp:lastModifiedBy>Ángela Vázquez Domínguez</cp:lastModifiedBy>
  <cp:revision>15</cp:revision>
  <dcterms:created xsi:type="dcterms:W3CDTF">2020-03-03T18:04:52Z</dcterms:created>
  <dcterms:modified xsi:type="dcterms:W3CDTF">2020-03-04T16:25:54Z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