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Montserrat" panose="00000500000000000000" pitchFamily="2" charset="-52"/>
      <p:regular r:id="rId23"/>
      <p:bold r:id="rId24"/>
      <p:italic r:id="rId25"/>
      <p:boldItalic r:id="rId26"/>
    </p:embeddedFont>
    <p:embeddedFont>
      <p:font typeface="Montserrat Semi-Bold" panose="020B0604020202020204" charset="-52"/>
      <p:regular r:id="rId27"/>
    </p:embeddedFont>
    <p:embeddedFont>
      <p:font typeface="Montserrat Semi-Bold Bold" panose="020B0604020202020204" charset="-52"/>
      <p:regular r:id="rId28"/>
    </p:embeddedFont>
    <p:embeddedFont>
      <p:font typeface="Montserrat Extra-Bold" panose="020B0604020202020204" charset="-5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6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320B-BB4B-4190-B88D-B3C43AA9167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4A51-489C-4FFF-96C6-7B06DA0804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860-2F97-4AAE-8A68-4EBAA7511DD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F398-167B-4D43-BA82-47D07583BC66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063-5D09-4C9A-A47A-13A4FB6376AF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79B-CBDD-4F65-A95F-C89D09B8B5A2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601C-E591-424F-9BDA-82EFC5E3C47B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7D64-9F50-4EB2-91C0-BC74DE8CC97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499A-57B1-421A-9494-A6F3DBB87338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9066-5412-4EDD-8635-740379A5723F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6DAD-84B0-4F7A-BCF3-92BD8F1C0484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2CDB-206F-4F01-ABBD-AFCF7F592E5E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C008-793B-49A6-B823-31CD33A7B2D8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997B-AF36-4C7B-AC95-95A314BDE27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88051" y="1319595"/>
            <a:ext cx="12439485" cy="388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8400" spc="-268" dirty="0" smtClean="0">
                <a:solidFill>
                  <a:srgbClr val="FFFFFF"/>
                </a:solidFill>
                <a:latin typeface="Montserrat Extra-Bold"/>
              </a:rPr>
              <a:t>Свободная интернет энциклопедия </a:t>
            </a:r>
            <a:r>
              <a:rPr lang="en-US" sz="8400" spc="-268" dirty="0">
                <a:solidFill>
                  <a:srgbClr val="FFFFFF"/>
                </a:solidFill>
                <a:latin typeface="Montserrat Extra-Bold"/>
              </a:rPr>
              <a:t>«WikiWorld»</a:t>
            </a:r>
            <a:endParaRPr lang="en-US" sz="84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914311" y="6553669"/>
            <a:ext cx="4230689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ru-RU" sz="3600" spc="-115" dirty="0" smtClean="0">
                <a:solidFill>
                  <a:srgbClr val="FFFFFF"/>
                </a:solidFill>
                <a:latin typeface="Montserrat Semi-Bold"/>
              </a:rPr>
              <a:t>Команда ТП-5.1-1</a:t>
            </a:r>
            <a:r>
              <a:rPr lang="en-US" sz="3600" spc="-115" dirty="0" smtClean="0">
                <a:solidFill>
                  <a:srgbClr val="FFFFFF"/>
                </a:solidFill>
                <a:latin typeface="Montserrat Semi-Bold"/>
              </a:rPr>
              <a:t>:</a:t>
            </a:r>
            <a:endParaRPr lang="en-US" sz="3600" spc="-115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5015" y="6553669"/>
            <a:ext cx="3896185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ru-RU" sz="3600" spc="-115" dirty="0" smtClean="0">
                <a:solidFill>
                  <a:srgbClr val="FFFFFF"/>
                </a:solidFill>
                <a:latin typeface="Montserrat Semi-Bold"/>
              </a:rPr>
              <a:t>Преподаватель</a:t>
            </a:r>
            <a:r>
              <a:rPr lang="en-US" sz="3600" spc="-115" dirty="0" smtClean="0">
                <a:solidFill>
                  <a:srgbClr val="FFFFFF"/>
                </a:solidFill>
                <a:latin typeface="Montserrat Semi-Bold"/>
              </a:rPr>
              <a:t>:</a:t>
            </a:r>
            <a:endParaRPr lang="en-US" sz="3600" spc="-115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14311" y="728174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Иванников Сергей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5015" y="728174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 dirty="0" err="1">
                <a:solidFill>
                  <a:srgbClr val="FFFFFF"/>
                </a:solidFill>
                <a:latin typeface="Montserrat"/>
              </a:rPr>
              <a:t>Тарасов</a:t>
            </a:r>
            <a:r>
              <a:rPr lang="en-US" sz="3600" spc="-115" dirty="0">
                <a:solidFill>
                  <a:srgbClr val="FFFFFF"/>
                </a:solidFill>
                <a:latin typeface="Montserrat"/>
              </a:rPr>
              <a:t> В.С.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14311" y="7981569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Сильнов Сергей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14311" y="8710422"/>
            <a:ext cx="4344989" cy="54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6"/>
              </a:lnSpc>
            </a:pPr>
            <a:r>
              <a:rPr lang="en-US" sz="3600" spc="-115">
                <a:solidFill>
                  <a:srgbClr val="FFFFFF"/>
                </a:solidFill>
                <a:latin typeface="Montserrat"/>
              </a:rPr>
              <a:t>Саратов Иван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10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2954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FFFFFF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2743200" y="1712652"/>
            <a:ext cx="12452381" cy="729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000" spc="-159" dirty="0" smtClean="0">
                <a:solidFill>
                  <a:srgbClr val="FFFFFF"/>
                </a:solidFill>
                <a:latin typeface="Montserrat Semi-Bold Bold"/>
              </a:rPr>
              <a:t>Страница со статьями конкретной тематики</a:t>
            </a:r>
            <a:endParaRPr lang="ru-RU" sz="4000" spc="-159" dirty="0">
              <a:solidFill>
                <a:srgbClr val="FFFFFF"/>
              </a:solidFill>
              <a:latin typeface="Montserrat Semi-Bold 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38500"/>
            <a:ext cx="1170097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11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192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216AD9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3952228" y="1757362"/>
            <a:ext cx="1002038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999" spc="-159" dirty="0" smtClean="0">
                <a:solidFill>
                  <a:srgbClr val="216AD9"/>
                </a:solidFill>
                <a:latin typeface="Montserrat Semi-Bold Bold"/>
              </a:rPr>
              <a:t>Страница со статьей</a:t>
            </a:r>
            <a:endParaRPr lang="ru-RU" sz="4999" spc="-159" dirty="0">
              <a:solidFill>
                <a:srgbClr val="216AD9"/>
              </a:solidFill>
              <a:latin typeface="Montserrat Semi-Bold 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66" y="3086100"/>
            <a:ext cx="11726505" cy="57701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12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719" y="3292972"/>
            <a:ext cx="10439400" cy="54117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2"/>
          <p:cNvSpPr txBox="1"/>
          <p:nvPr/>
        </p:nvSpPr>
        <p:spPr>
          <a:xfrm>
            <a:off x="12192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216AD9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3952228" y="1757362"/>
            <a:ext cx="1002038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999" spc="-159" dirty="0" smtClean="0">
                <a:solidFill>
                  <a:srgbClr val="216AD9"/>
                </a:solidFill>
                <a:latin typeface="Montserrat Semi-Bold Bold"/>
              </a:rPr>
              <a:t>Страница профиля</a:t>
            </a:r>
            <a:endParaRPr lang="ru-RU" sz="4999" spc="-159" dirty="0">
              <a:solidFill>
                <a:srgbClr val="216AD9"/>
              </a:solidFill>
              <a:latin typeface="Montserrat Semi-Bold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19" y="3162300"/>
            <a:ext cx="10668000" cy="6043031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2954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FFFFFF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2743200" y="1712652"/>
            <a:ext cx="12452381" cy="729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000" spc="-159" dirty="0" smtClean="0">
                <a:solidFill>
                  <a:srgbClr val="FFFFFF"/>
                </a:solidFill>
                <a:latin typeface="Montserrat Semi-Bold Bold"/>
              </a:rPr>
              <a:t>Страница с добавлением статьи</a:t>
            </a:r>
            <a:endParaRPr lang="ru-RU" sz="4000" spc="-159" dirty="0">
              <a:solidFill>
                <a:srgbClr val="FFFFFF"/>
              </a:solidFill>
              <a:latin typeface="Montserrat Semi-Bold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13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14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192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216AD9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616339" y="1790700"/>
            <a:ext cx="12900611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999" spc="-159" dirty="0" smtClean="0">
                <a:solidFill>
                  <a:srgbClr val="216AD9"/>
                </a:solidFill>
                <a:latin typeface="Montserrat Semi-Bold Bold"/>
              </a:rPr>
              <a:t>Страница с редактированием статьи</a:t>
            </a:r>
            <a:endParaRPr lang="ru-RU" sz="4999" spc="-159" dirty="0">
              <a:solidFill>
                <a:srgbClr val="216AD9"/>
              </a:solidFill>
              <a:latin typeface="Montserrat Semi-Bold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73" y="3252988"/>
            <a:ext cx="10402892" cy="54329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964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15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192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216AD9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616339" y="1790700"/>
            <a:ext cx="12900611" cy="73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999" spc="-159" dirty="0" smtClean="0">
                <a:solidFill>
                  <a:srgbClr val="216AD9"/>
                </a:solidFill>
                <a:latin typeface="Montserrat Semi-Bold Bold"/>
              </a:rPr>
              <a:t>Главная страница администратора</a:t>
            </a:r>
            <a:endParaRPr lang="ru-RU" sz="4999" spc="-159" dirty="0">
              <a:solidFill>
                <a:srgbClr val="216AD9"/>
              </a:solidFill>
              <a:latin typeface="Montserrat Semi-Bold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130649"/>
            <a:ext cx="11201557" cy="56007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10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2954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FFFFFF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911319" y="1685925"/>
            <a:ext cx="144018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000" spc="-159" dirty="0" smtClean="0">
                <a:solidFill>
                  <a:srgbClr val="FFFFFF"/>
                </a:solidFill>
                <a:latin typeface="Montserrat Semi-Bold Bold"/>
              </a:rPr>
              <a:t>Страница со всеми тематиками для администратора</a:t>
            </a:r>
            <a:endParaRPr lang="ru-RU" sz="4000" spc="-159" dirty="0">
              <a:solidFill>
                <a:srgbClr val="FFFFFF"/>
              </a:solidFill>
              <a:latin typeface="Montserrat Semi-Bold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16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19" y="3368611"/>
            <a:ext cx="10820400" cy="56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5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2954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FFFFFF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911318" y="1685925"/>
            <a:ext cx="14852681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000" spc="-159" dirty="0" smtClean="0">
                <a:solidFill>
                  <a:srgbClr val="FFFFFF"/>
                </a:solidFill>
                <a:latin typeface="Montserrat Semi-Bold Bold"/>
              </a:rPr>
              <a:t>Страница с добавлением тематики для администратора</a:t>
            </a:r>
            <a:endParaRPr lang="ru-RU" sz="4000" spc="-159" dirty="0">
              <a:solidFill>
                <a:srgbClr val="FFFFFF"/>
              </a:solidFill>
              <a:latin typeface="Montserrat Semi-Bold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1</a:t>
            </a:r>
            <a:r>
              <a:rPr lang="en-US" sz="9000" spc="-127" dirty="0" smtClean="0">
                <a:solidFill>
                  <a:schemeClr val="bg1"/>
                </a:solidFill>
                <a:latin typeface="Montserrat Semi-Bold"/>
              </a:rPr>
              <a:t>7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57" y="3274785"/>
            <a:ext cx="10864123" cy="58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18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192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216AD9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28600" y="1685925"/>
            <a:ext cx="17119461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000" spc="-159" dirty="0" smtClean="0">
                <a:solidFill>
                  <a:srgbClr val="216AD9"/>
                </a:solidFill>
                <a:latin typeface="Montserrat Semi-Bold Bold"/>
              </a:rPr>
              <a:t>Страница со всеми статьями для администратора</a:t>
            </a:r>
            <a:endParaRPr lang="ru-RU" sz="4000" spc="-159" dirty="0">
              <a:solidFill>
                <a:srgbClr val="216AD9"/>
              </a:solidFill>
              <a:latin typeface="Montserrat Semi-Bold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314700"/>
            <a:ext cx="10791937" cy="5758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818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12954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 smtClean="0">
                <a:solidFill>
                  <a:srgbClr val="FFFFFF"/>
                </a:solidFill>
                <a:latin typeface="Montserrat Extra-Bold"/>
              </a:rPr>
              <a:t>Заключение</a:t>
            </a:r>
            <a:endParaRPr lang="ru-RU" sz="78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685878" y="2324100"/>
            <a:ext cx="14852681" cy="703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99"/>
              </a:lnSpc>
            </a:pPr>
            <a:r>
              <a:rPr lang="ru-RU" sz="4000" spc="-159" dirty="0">
                <a:solidFill>
                  <a:srgbClr val="FFFFFF"/>
                </a:solidFill>
                <a:latin typeface="Montserrat Semi-Bold Bold"/>
              </a:rPr>
              <a:t>В разработанном веб-приложении реализованы:</a:t>
            </a:r>
            <a:endParaRPr lang="ru-RU" sz="4000" spc="-159" dirty="0">
              <a:solidFill>
                <a:srgbClr val="FFFFFF"/>
              </a:solidFill>
              <a:latin typeface="Montserrat Semi-Bold 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1</a:t>
            </a: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9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295400" y="3848100"/>
            <a:ext cx="9382585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Предоставление </a:t>
            </a:r>
            <a:r>
              <a:rPr lang="en-US" sz="3999" spc="-127" dirty="0" err="1" smtClean="0">
                <a:solidFill>
                  <a:srgbClr val="FFFFFF"/>
                </a:solidFill>
                <a:latin typeface="Montserrat Semi-Bold"/>
              </a:rPr>
              <a:t>информации</a:t>
            </a:r>
            <a:r>
              <a:rPr lang="en-US" sz="3999" spc="-127" dirty="0" smtClean="0">
                <a:solidFill>
                  <a:srgbClr val="FFFFFF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95400" y="6438900"/>
            <a:ext cx="8940007" cy="5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999" spc="-127" dirty="0" smtClean="0">
                <a:solidFill>
                  <a:srgbClr val="FFFFFF"/>
                </a:solidFill>
                <a:latin typeface="Montserrat Semi-Bold"/>
              </a:rPr>
              <a:t> Э</a:t>
            </a:r>
            <a:r>
              <a:rPr lang="en-US" sz="3999" spc="-127" dirty="0" err="1" smtClean="0">
                <a:solidFill>
                  <a:srgbClr val="FFFFFF"/>
                </a:solidFill>
                <a:latin typeface="Montserrat Semi-Bold"/>
              </a:rPr>
              <a:t>кспорт</a:t>
            </a:r>
            <a:r>
              <a:rPr lang="en-US" sz="3999" spc="-127" dirty="0" smtClean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3999" spc="-127" dirty="0" err="1" smtClean="0">
                <a:solidFill>
                  <a:srgbClr val="FFFFFF"/>
                </a:solidFill>
                <a:latin typeface="Montserrat Semi-Bold"/>
              </a:rPr>
              <a:t>файлов</a:t>
            </a:r>
            <a:r>
              <a:rPr lang="en-US" sz="3999" spc="-127" dirty="0" smtClean="0">
                <a:solidFill>
                  <a:srgbClr val="FFFFFF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295400" y="5143500"/>
            <a:ext cx="10443138" cy="5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Совместное </a:t>
            </a:r>
            <a:r>
              <a:rPr lang="en-US" sz="3999" spc="-127" dirty="0" err="1">
                <a:solidFill>
                  <a:srgbClr val="FFFFFF"/>
                </a:solidFill>
                <a:latin typeface="Montserrat Semi-Bold"/>
              </a:rPr>
              <a:t>использование</a:t>
            </a: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3999" spc="-127" dirty="0" err="1" smtClean="0">
                <a:solidFill>
                  <a:srgbClr val="FFFFFF"/>
                </a:solidFill>
                <a:latin typeface="Montserrat Semi-Bold"/>
              </a:rPr>
              <a:t>знаний</a:t>
            </a:r>
            <a:r>
              <a:rPr lang="en-US" sz="3999" spc="-127" dirty="0" smtClean="0">
                <a:solidFill>
                  <a:srgbClr val="FFFFFF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295400" y="7734300"/>
            <a:ext cx="7194429" cy="5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3999" spc="-127" dirty="0" err="1">
                <a:solidFill>
                  <a:srgbClr val="FFFFFF"/>
                </a:solidFill>
                <a:latin typeface="Montserrat Semi-Bold"/>
              </a:rPr>
              <a:t>Поиск</a:t>
            </a: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3999" spc="-127" dirty="0" err="1" smtClean="0">
                <a:solidFill>
                  <a:srgbClr val="FFFFFF"/>
                </a:solidFill>
                <a:latin typeface="Montserrat Semi-Bold"/>
              </a:rPr>
              <a:t>статей</a:t>
            </a: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.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8294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3467100"/>
            <a:ext cx="9864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600" spc="-127" dirty="0" smtClean="0">
                <a:solidFill>
                  <a:srgbClr val="216AD9"/>
                </a:solidFill>
                <a:latin typeface="Montserrat Semi-Bold"/>
              </a:rPr>
              <a:t>Обеспечение доступа к информации</a:t>
            </a:r>
            <a:r>
              <a:rPr lang="en-US" sz="3600" spc="-127" dirty="0" smtClean="0">
                <a:solidFill>
                  <a:srgbClr val="216AD9"/>
                </a:solidFill>
                <a:latin typeface="Montserrat Semi-Bold"/>
              </a:rPr>
              <a:t>;</a:t>
            </a:r>
            <a:endParaRPr lang="en-US" sz="3600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6400" y="4368988"/>
            <a:ext cx="1010570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600" spc="-127" dirty="0" smtClean="0">
                <a:solidFill>
                  <a:srgbClr val="216AD9"/>
                </a:solidFill>
                <a:latin typeface="Montserrat Semi-Bold"/>
              </a:rPr>
              <a:t>Управление контентом</a:t>
            </a:r>
            <a:r>
              <a:rPr lang="en-US" sz="3600" spc="-127" dirty="0">
                <a:solidFill>
                  <a:srgbClr val="216AD9"/>
                </a:solidFill>
                <a:latin typeface="Montserrat Semi-Bold"/>
              </a:rPr>
              <a:t>;</a:t>
            </a:r>
            <a:endParaRPr lang="en-US" sz="3600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59749" y="1028700"/>
            <a:ext cx="144018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ru-RU" sz="6000" spc="-268" dirty="0" smtClean="0">
                <a:solidFill>
                  <a:srgbClr val="216AD9"/>
                </a:solidFill>
                <a:latin typeface="Montserrat Extra-Bold"/>
              </a:rPr>
              <a:t>Проблематика предметной области</a:t>
            </a:r>
            <a:endParaRPr lang="en-US" sz="6000" spc="-268" dirty="0">
              <a:solidFill>
                <a:srgbClr val="216AD9"/>
              </a:solidFill>
              <a:latin typeface="Montserrat Extra-Bold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216AD9"/>
                </a:solidFill>
                <a:latin typeface="Montserrat Semi-Bold"/>
              </a:rPr>
              <a:t>2</a:t>
            </a:r>
            <a:endParaRPr lang="en-US" sz="9000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676401" y="5245873"/>
            <a:ext cx="1384055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600" spc="-127" dirty="0">
                <a:solidFill>
                  <a:srgbClr val="216AD9"/>
                </a:solidFill>
                <a:latin typeface="Montserrat Semi-Bold"/>
              </a:rPr>
              <a:t>Затруднения с поиском и выбором подходящих </a:t>
            </a:r>
            <a:r>
              <a:rPr lang="ru-RU" sz="3600" spc="-127" dirty="0" smtClean="0">
                <a:solidFill>
                  <a:srgbClr val="216AD9"/>
                </a:solidFill>
                <a:latin typeface="Montserrat Semi-Bold"/>
              </a:rPr>
              <a:t>статей</a:t>
            </a:r>
            <a:r>
              <a:rPr lang="en-US" sz="3600" spc="-127" dirty="0">
                <a:solidFill>
                  <a:srgbClr val="216AD9"/>
                </a:solidFill>
                <a:latin typeface="Montserrat Semi-Bold"/>
              </a:rPr>
              <a:t>.</a:t>
            </a:r>
            <a:endParaRPr lang="en-US" sz="3600" spc="-127" dirty="0">
              <a:solidFill>
                <a:srgbClr val="216AD9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20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066800" y="41529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 smtClean="0">
                <a:solidFill>
                  <a:srgbClr val="216AD9"/>
                </a:solidFill>
                <a:latin typeface="Montserrat Extra-Bold"/>
              </a:rPr>
              <a:t>Спасибо за внимание</a:t>
            </a:r>
            <a:endParaRPr lang="ru-RU" sz="7800" spc="-268" dirty="0">
              <a:solidFill>
                <a:srgbClr val="216AD9"/>
              </a:solidFill>
              <a:latin typeface="Montserrat Extra-Bold"/>
            </a:endParaRPr>
          </a:p>
        </p:txBody>
      </p:sp>
    </p:spTree>
    <p:extLst>
      <p:ext uri="{BB962C8B-B14F-4D97-AF65-F5344CB8AC3E}">
        <p14:creationId xmlns:p14="http://schemas.microsoft.com/office/powerpoint/2010/main" val="39159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1181100"/>
            <a:ext cx="9253906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ru-RU" sz="8400" spc="-268" dirty="0" smtClean="0">
                <a:solidFill>
                  <a:srgbClr val="FFFFFF"/>
                </a:solidFill>
                <a:latin typeface="Montserrat Extra-Bold"/>
              </a:rPr>
              <a:t>Обзор аналогов</a:t>
            </a:r>
            <a:endParaRPr lang="en-US" sz="84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3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09043"/>
              </p:ext>
            </p:extLst>
          </p:nvPr>
        </p:nvGraphicFramePr>
        <p:xfrm>
          <a:off x="2812079" y="3390900"/>
          <a:ext cx="12468948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237">
                  <a:extLst>
                    <a:ext uri="{9D8B030D-6E8A-4147-A177-3AD203B41FA5}">
                      <a16:colId xmlns:a16="http://schemas.microsoft.com/office/drawing/2014/main" val="4182148521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3190525690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792455369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2672181724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Функция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WikiWorld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Wikireality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Fandom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583916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Авторизация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+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+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+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87441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Скачивание </a:t>
                      </a:r>
                      <a:r>
                        <a:rPr lang="en-US" sz="2600" dirty="0" smtClean="0"/>
                        <a:t>PDF</a:t>
                      </a:r>
                      <a:r>
                        <a:rPr lang="ru-RU" sz="2600" dirty="0" smtClean="0"/>
                        <a:t> статьи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+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-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-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767757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 smtClean="0"/>
                        <a:t>Скачивание аудио статьи</a:t>
                      </a:r>
                      <a:endParaRPr lang="ru-R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-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-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-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18155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2691" y="1058995"/>
            <a:ext cx="14388858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080"/>
              </a:lnSpc>
            </a:pPr>
            <a:r>
              <a:rPr lang="ru-RU" sz="8400" spc="-268" dirty="0" smtClean="0">
                <a:solidFill>
                  <a:srgbClr val="216AD9"/>
                </a:solidFill>
                <a:latin typeface="Montserrat Extra-Bold"/>
              </a:rPr>
              <a:t>Постановка задачи</a:t>
            </a:r>
            <a:endParaRPr lang="en-US" sz="8400" spc="-268" dirty="0">
              <a:solidFill>
                <a:srgbClr val="216AD9"/>
              </a:solidFill>
              <a:latin typeface="Montserrat Extra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95015" y="3005667"/>
            <a:ext cx="938258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Предоставление 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 Semi-Bold"/>
              </a:rPr>
              <a:t>информации</a:t>
            </a:r>
            <a:r>
              <a:rPr lang="en-US" sz="3999" spc="-127" dirty="0" smtClean="0">
                <a:solidFill>
                  <a:srgbClr val="216AD9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95015" y="5596467"/>
            <a:ext cx="894000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999" spc="-127" dirty="0" smtClean="0">
                <a:solidFill>
                  <a:srgbClr val="216AD9"/>
                </a:solidFill>
                <a:latin typeface="Montserrat Semi-Bold"/>
              </a:rPr>
              <a:t> Э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 Semi-Bold"/>
              </a:rPr>
              <a:t>кспорт</a:t>
            </a:r>
            <a:r>
              <a:rPr lang="en-US" sz="3999" spc="-127" dirty="0" smtClean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 Semi-Bold"/>
              </a:rPr>
              <a:t>файлов</a:t>
            </a:r>
            <a:r>
              <a:rPr lang="en-US" sz="3999" spc="-127" dirty="0" smtClean="0">
                <a:solidFill>
                  <a:srgbClr val="216AD9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5015" y="4301067"/>
            <a:ext cx="104431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Совместное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использование</a:t>
            </a: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 Semi-Bold"/>
              </a:rPr>
              <a:t>знаний</a:t>
            </a:r>
            <a:r>
              <a:rPr lang="en-US" sz="3999" spc="-127" dirty="0" smtClean="0">
                <a:solidFill>
                  <a:srgbClr val="216AD9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5015" y="6891867"/>
            <a:ext cx="719442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>
                <a:solidFill>
                  <a:srgbClr val="216AD9"/>
                </a:solidFill>
                <a:latin typeface="Montserrat Semi-Bold"/>
              </a:rPr>
              <a:t>Поиск</a:t>
            </a: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 </a:t>
            </a:r>
            <a:r>
              <a:rPr lang="en-US" sz="3999" spc="-127" dirty="0" err="1" smtClean="0">
                <a:solidFill>
                  <a:srgbClr val="216AD9"/>
                </a:solidFill>
                <a:latin typeface="Montserrat Semi-Bold"/>
              </a:rPr>
              <a:t>статей</a:t>
            </a:r>
            <a:r>
              <a:rPr lang="en-US" sz="3999" spc="-127" dirty="0">
                <a:solidFill>
                  <a:srgbClr val="216AD9"/>
                </a:solidFill>
                <a:latin typeface="Montserrat Semi-Bold"/>
              </a:rPr>
              <a:t>.</a:t>
            </a:r>
            <a:endParaRPr lang="en-US" sz="3999" spc="-127" dirty="0">
              <a:solidFill>
                <a:srgbClr val="216AD9"/>
              </a:solidFill>
              <a:latin typeface="Montserrat Semi-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3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669350" y="88571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4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7181" y="1038225"/>
            <a:ext cx="16884619" cy="118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6600" spc="-268" dirty="0">
                <a:solidFill>
                  <a:srgbClr val="FFFFFF"/>
                </a:solidFill>
                <a:latin typeface="Montserrat Extra-Bold"/>
              </a:rPr>
              <a:t>Анализ предметной области</a:t>
            </a:r>
            <a:endParaRPr lang="ru-RU" sz="66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48200" y="4714913"/>
            <a:ext cx="3200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en-US" sz="3999" spc="-127" dirty="0" smtClean="0">
                <a:solidFill>
                  <a:srgbClr val="FFFFFF"/>
                </a:solidFill>
                <a:latin typeface="Montserrat Semi-Bold"/>
              </a:rPr>
              <a:t>Backend: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5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908908" y="2001723"/>
            <a:ext cx="16884619" cy="1123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4800" spc="-268" dirty="0">
                <a:solidFill>
                  <a:srgbClr val="FFFFFF"/>
                </a:solidFill>
                <a:latin typeface="Montserrat Extra-Bold"/>
              </a:rPr>
              <a:t>Средства реализации</a:t>
            </a:r>
            <a:endParaRPr lang="ru-RU" sz="48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419600" y="5620785"/>
            <a:ext cx="3200400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spc="-127" dirty="0" smtClean="0">
                <a:solidFill>
                  <a:srgbClr val="FFFFFF"/>
                </a:solidFill>
                <a:latin typeface="Montserrat Semi-Bold"/>
              </a:rPr>
              <a:t>Python;</a:t>
            </a:r>
            <a:endParaRPr lang="en-US" sz="3600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419600" y="6520510"/>
            <a:ext cx="3200400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spc="-127" dirty="0" smtClean="0">
                <a:solidFill>
                  <a:srgbClr val="FFFFFF"/>
                </a:solidFill>
                <a:latin typeface="Montserrat Semi-Bold"/>
              </a:rPr>
              <a:t>Django;</a:t>
            </a:r>
            <a:endParaRPr lang="en-US" sz="3600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4419600" y="7420235"/>
            <a:ext cx="3962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spc="-127" dirty="0" smtClean="0">
                <a:solidFill>
                  <a:srgbClr val="FFFFFF"/>
                </a:solidFill>
                <a:latin typeface="Montserrat Semi-Bold"/>
              </a:rPr>
              <a:t>PostgreSQL.</a:t>
            </a:r>
            <a:endParaRPr lang="en-US" sz="3600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9753600" y="4714913"/>
            <a:ext cx="3200400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en-US" sz="3999" spc="-127" dirty="0" smtClean="0">
                <a:solidFill>
                  <a:srgbClr val="FFFFFF"/>
                </a:solidFill>
                <a:latin typeface="Montserrat Semi-Bold"/>
              </a:rPr>
              <a:t>Fronted: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9418093" y="5620785"/>
            <a:ext cx="3505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spc="-127" dirty="0" err="1" smtClean="0">
                <a:solidFill>
                  <a:srgbClr val="FFFFFF"/>
                </a:solidFill>
                <a:latin typeface="Montserrat Semi-Bold"/>
              </a:rPr>
              <a:t>Javascript</a:t>
            </a:r>
            <a:r>
              <a:rPr lang="en-US" sz="3600" spc="-127" dirty="0" smtClean="0">
                <a:solidFill>
                  <a:srgbClr val="FFFFFF"/>
                </a:solidFill>
                <a:latin typeface="Montserrat Semi-Bold"/>
              </a:rPr>
              <a:t>;</a:t>
            </a:r>
            <a:endParaRPr lang="en-US" sz="3600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9418093" y="6526657"/>
            <a:ext cx="3200400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spc="-127" dirty="0" smtClean="0">
                <a:solidFill>
                  <a:srgbClr val="FFFFFF"/>
                </a:solidFill>
                <a:latin typeface="Montserrat Semi-Bold"/>
              </a:rPr>
              <a:t>HTML;</a:t>
            </a:r>
            <a:endParaRPr lang="en-US" sz="3600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9418093" y="7426382"/>
            <a:ext cx="3200400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03299" lvl="1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spc="-127" dirty="0" smtClean="0">
                <a:solidFill>
                  <a:srgbClr val="FFFFFF"/>
                </a:solidFill>
                <a:latin typeface="Montserrat Semi-Bold"/>
              </a:rPr>
              <a:t>CSS.</a:t>
            </a:r>
            <a:endParaRPr lang="en-US" sz="3600" spc="-127" dirty="0">
              <a:solidFill>
                <a:srgbClr val="FFFFFF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rgbClr val="0070C0"/>
                </a:solidFill>
                <a:latin typeface="Montserrat Semi-Bold"/>
              </a:rPr>
              <a:t>6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1327181" y="1038225"/>
            <a:ext cx="16884619" cy="118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6600" spc="-268" dirty="0">
                <a:solidFill>
                  <a:srgbClr val="216AD9"/>
                </a:solidFill>
                <a:latin typeface="Montserrat Extra-Bold"/>
              </a:rPr>
              <a:t>Анализ предметной области</a:t>
            </a:r>
            <a:endParaRPr lang="ru-RU" sz="6600" spc="-268" dirty="0">
              <a:solidFill>
                <a:srgbClr val="216AD9"/>
              </a:solidFill>
              <a:latin typeface="Montserrat Extra-Bold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908908" y="2001723"/>
            <a:ext cx="16884619" cy="1123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4800" spc="-268" dirty="0" smtClean="0">
                <a:solidFill>
                  <a:srgbClr val="216AD9"/>
                </a:solidFill>
                <a:latin typeface="Montserrat Extra-Bold"/>
              </a:rPr>
              <a:t>Архитектура</a:t>
            </a:r>
            <a:endParaRPr lang="ru-RU" sz="4800" spc="-268" dirty="0">
              <a:solidFill>
                <a:srgbClr val="216AD9"/>
              </a:solidFill>
              <a:latin typeface="Montserrat Extra-Bold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21" y="3467100"/>
            <a:ext cx="10355392" cy="621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chemeClr val="bg1"/>
                </a:solidFill>
                <a:latin typeface="Montserrat Semi-Bold"/>
              </a:rPr>
              <a:t>7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327181" y="1038225"/>
            <a:ext cx="16884619" cy="118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6600" spc="-268" dirty="0">
                <a:solidFill>
                  <a:srgbClr val="FFFFFF"/>
                </a:solidFill>
                <a:latin typeface="Montserrat Extra-Bold"/>
              </a:rPr>
              <a:t>Анализ предметной области</a:t>
            </a:r>
            <a:endParaRPr lang="ru-RU" sz="66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908908" y="2001723"/>
            <a:ext cx="16884619" cy="1123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4800" spc="-268" dirty="0" smtClean="0">
                <a:solidFill>
                  <a:srgbClr val="FFFFFF"/>
                </a:solidFill>
                <a:latin typeface="Montserrat Extra-Bold"/>
              </a:rPr>
              <a:t>Тестирование</a:t>
            </a:r>
            <a:endParaRPr lang="ru-RU" sz="4800" spc="-268" dirty="0">
              <a:solidFill>
                <a:srgbClr val="FFFFFF"/>
              </a:solidFill>
              <a:latin typeface="Montserrat Extra-Bold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905000" y="4088734"/>
            <a:ext cx="9382585" cy="58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Unit-</a:t>
            </a:r>
            <a:r>
              <a:rPr lang="ru-RU" sz="3999" spc="-127" dirty="0">
                <a:solidFill>
                  <a:srgbClr val="FFFFFF"/>
                </a:solidFill>
                <a:latin typeface="Montserrat Semi-Bold"/>
              </a:rPr>
              <a:t>тесты;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905000" y="6679534"/>
            <a:ext cx="8940007" cy="5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ru-RU" sz="3999" spc="-127" dirty="0" smtClean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GUI-</a:t>
            </a:r>
            <a:r>
              <a:rPr lang="ru-RU" sz="3999" spc="-127" dirty="0">
                <a:solidFill>
                  <a:srgbClr val="FFFFFF"/>
                </a:solidFill>
                <a:latin typeface="Montserrat Semi-Bold"/>
              </a:rPr>
              <a:t>тестирование;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905000" y="5384134"/>
            <a:ext cx="10443138" cy="5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4799"/>
              </a:lnSpc>
              <a:buFont typeface="Arial"/>
              <a:buChar char="•"/>
            </a:pPr>
            <a:r>
              <a:rPr lang="en-US" sz="3999" spc="-127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ru-RU" sz="3999" spc="-127" dirty="0">
                <a:solidFill>
                  <a:srgbClr val="FFFFFF"/>
                </a:solidFill>
                <a:latin typeface="Montserrat Semi-Bold"/>
              </a:rPr>
              <a:t>Дымовое тестирование</a:t>
            </a:r>
            <a:r>
              <a:rPr lang="ru-RU" sz="3999" spc="-127" dirty="0" smtClean="0">
                <a:solidFill>
                  <a:srgbClr val="FFFFFF"/>
                </a:solidFill>
                <a:latin typeface="Montserrat Semi-Bold"/>
              </a:rPr>
              <a:t>;</a:t>
            </a:r>
            <a:endParaRPr lang="en-US" sz="3999" spc="-127" dirty="0">
              <a:solidFill>
                <a:srgbClr val="FFFFFF"/>
              </a:solidFill>
              <a:latin typeface="Montserrat Semi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216AD9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52228" y="1757362"/>
            <a:ext cx="10020383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999" spc="-159" dirty="0" smtClean="0">
                <a:solidFill>
                  <a:srgbClr val="216AD9"/>
                </a:solidFill>
                <a:latin typeface="Montserrat Semi-Bold Bold"/>
              </a:rPr>
              <a:t>Главная страница</a:t>
            </a:r>
            <a:endParaRPr lang="ru-RU" sz="4999" spc="-159" dirty="0">
              <a:solidFill>
                <a:srgbClr val="216AD9"/>
              </a:solidFill>
              <a:latin typeface="Montserrat Semi-Bold Bold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>
                <a:solidFill>
                  <a:srgbClr val="0070C0"/>
                </a:solidFill>
                <a:latin typeface="Montserrat Semi-Bold"/>
              </a:rPr>
              <a:t>8</a:t>
            </a:r>
            <a:endParaRPr lang="en-US" sz="9000" spc="-127" dirty="0">
              <a:solidFill>
                <a:srgbClr val="0070C0"/>
              </a:solidFill>
              <a:latin typeface="Montserrat Semi-Bo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52" y="3314700"/>
            <a:ext cx="9925859" cy="6218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5516950" y="8704701"/>
            <a:ext cx="2089199" cy="74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4799"/>
              </a:lnSpc>
            </a:pPr>
            <a:r>
              <a:rPr lang="ru-RU" sz="9000" spc="-127" dirty="0" smtClean="0">
                <a:solidFill>
                  <a:schemeClr val="bg1"/>
                </a:solidFill>
                <a:latin typeface="Montserrat Semi-Bold"/>
              </a:rPr>
              <a:t>9</a:t>
            </a:r>
            <a:endParaRPr lang="en-US" sz="9000" spc="-127" dirty="0">
              <a:solidFill>
                <a:schemeClr val="bg1"/>
              </a:solidFill>
              <a:latin typeface="Montserrat Semi-Bold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1295400" y="419100"/>
            <a:ext cx="15633639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ru-RU" sz="7800" spc="-268" dirty="0">
                <a:solidFill>
                  <a:srgbClr val="FFFFFF"/>
                </a:solidFill>
                <a:latin typeface="Montserrat Extra-Bold"/>
              </a:rPr>
              <a:t>Реализация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2743200" y="1712652"/>
            <a:ext cx="12452381" cy="729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ru-RU" sz="4000" spc="-159" dirty="0" smtClean="0">
                <a:solidFill>
                  <a:srgbClr val="FFFFFF"/>
                </a:solidFill>
                <a:latin typeface="Montserrat Semi-Bold Bold"/>
              </a:rPr>
              <a:t>Страница со всеми тематиками</a:t>
            </a:r>
            <a:endParaRPr lang="ru-RU" sz="4000" spc="-159" dirty="0">
              <a:solidFill>
                <a:srgbClr val="FFFFFF"/>
              </a:solidFill>
              <a:latin typeface="Montserrat Semi-Bold Bo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137263"/>
            <a:ext cx="11755778" cy="5757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226</Words>
  <Application>Microsoft Office PowerPoint</Application>
  <PresentationFormat>Произвольный</PresentationFormat>
  <Paragraphs>99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Montserrat</vt:lpstr>
      <vt:lpstr>Montserrat Semi-Bold</vt:lpstr>
      <vt:lpstr>Montserrat Semi-Bold Bold</vt:lpstr>
      <vt:lpstr>Arial</vt:lpstr>
      <vt:lpstr>Montserrat Extra-Bold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Illustration Startup Pricing Plan Presentation</dc:title>
  <dc:creator>Сергей Иванников</dc:creator>
  <cp:lastModifiedBy>сильнов сергей</cp:lastModifiedBy>
  <cp:revision>15</cp:revision>
  <dcterms:created xsi:type="dcterms:W3CDTF">2006-08-16T00:00:00Z</dcterms:created>
  <dcterms:modified xsi:type="dcterms:W3CDTF">2023-06-05T14:47:44Z</dcterms:modified>
  <dc:identifier>DAFeYjB_Q-U</dc:identifier>
</cp:coreProperties>
</file>