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Montserrat Extra-Bold" panose="020B0604020202020204" charset="-52"/>
      <p:regular r:id="rId16"/>
    </p:embeddedFont>
    <p:embeddedFont>
      <p:font typeface="Montserrat Semi-Bold" panose="020B0604020202020204" charset="-52"/>
      <p:regular r:id="rId17"/>
    </p:embeddedFont>
    <p:embeddedFont>
      <p:font typeface="Montserrat" panose="020B0604020202020204" charset="-52"/>
      <p:regular r:id="rId18"/>
      <p:bold r:id="rId19"/>
      <p:italic r:id="rId20"/>
      <p:boldItalic r:id="rId21"/>
    </p:embeddedFont>
    <p:embeddedFont>
      <p:font typeface="Montserrat Bold" panose="020B0604020202020204" charset="-52"/>
      <p:regular r:id="rId22"/>
      <p:bold r:id="rId23"/>
    </p:embeddedFont>
    <p:embeddedFont>
      <p:font typeface="Montserrat Semi-Bold Bold" panose="020B0604020202020204" charset="-5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A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C320B-BB4B-4190-B88D-B3C43AA91671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4A51-489C-4FFF-96C6-7B06DA080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8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860-2F97-4AAE-8A68-4EBAA7511DDA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F398-167B-4D43-BA82-47D07583BC66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063-5D09-4C9A-A47A-13A4FB6376AF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F79B-CBDD-4F65-A95F-C89D09B8B5A2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601C-E591-424F-9BDA-82EFC5E3C47B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7D64-9F50-4EB2-91C0-BC74DE8CC97C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499A-57B1-421A-9494-A6F3DBB87338}" type="datetime1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9066-5412-4EDD-8635-740379A5723F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6DAD-84B0-4F7A-BCF3-92BD8F1C0484}" type="datetime1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2CDB-206F-4F01-ABBD-AFCF7F592E5E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C008-793B-49A6-B823-31CD33A7B2D8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997B-AF36-4C7B-AC95-95A314BDE270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uperivanrmm@gmail.com" TargetMode="External"/><Relationship Id="rId2" Type="http://schemas.openxmlformats.org/officeDocument/2006/relationships/hyperlink" Target="mailto:ivannikov7s2002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24258" y="2762719"/>
            <a:ext cx="12439485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080"/>
              </a:lnSpc>
            </a:pPr>
            <a:r>
              <a:rPr lang="en-US" sz="8400" spc="-268">
                <a:solidFill>
                  <a:srgbClr val="FFFFFF"/>
                </a:solidFill>
                <a:latin typeface="Montserrat Extra-Bold"/>
              </a:rPr>
              <a:t>Техническое задание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69612" y="4029544"/>
            <a:ext cx="4148776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 spc="-192">
                <a:solidFill>
                  <a:srgbClr val="FFFFFF"/>
                </a:solidFill>
                <a:latin typeface="Montserrat Semi-Bold"/>
              </a:rPr>
              <a:t>WikiWorld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14311" y="6553669"/>
            <a:ext cx="300626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-115">
                <a:solidFill>
                  <a:srgbClr val="FFFFFF"/>
                </a:solidFill>
                <a:latin typeface="Montserrat Semi-Bold"/>
              </a:rPr>
              <a:t>Выполнили: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95015" y="6553669"/>
            <a:ext cx="300626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-115">
                <a:solidFill>
                  <a:srgbClr val="FFFFFF"/>
                </a:solidFill>
                <a:latin typeface="Montserrat Semi-Bold"/>
              </a:rPr>
              <a:t>Заказчик: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14311" y="7281749"/>
            <a:ext cx="4344989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>
                <a:solidFill>
                  <a:srgbClr val="FFFFFF"/>
                </a:solidFill>
                <a:latin typeface="Montserrat"/>
              </a:rPr>
              <a:t>Иванников Сергей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5015" y="7281749"/>
            <a:ext cx="4344989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>
                <a:solidFill>
                  <a:srgbClr val="FFFFFF"/>
                </a:solidFill>
                <a:latin typeface="Montserrat"/>
              </a:rPr>
              <a:t>Тарасов В.С.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14311" y="7981569"/>
            <a:ext cx="4344989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>
                <a:solidFill>
                  <a:srgbClr val="FFFFFF"/>
                </a:solidFill>
                <a:latin typeface="Montserrat"/>
              </a:rPr>
              <a:t>Сильнов Сергей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5015" y="7981569"/>
            <a:ext cx="4344989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>
                <a:solidFill>
                  <a:srgbClr val="FFFFFF"/>
                </a:solidFill>
                <a:latin typeface="Montserrat"/>
              </a:rPr>
              <a:t>Клейменов И.В.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14311" y="8710422"/>
            <a:ext cx="4344989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>
                <a:solidFill>
                  <a:srgbClr val="FFFFFF"/>
                </a:solidFill>
                <a:latin typeface="Montserrat"/>
              </a:rPr>
              <a:t>Саратов Иван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181" y="1038225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FFFFFF"/>
                </a:solidFill>
                <a:latin typeface="Montserrat Extra-Bold"/>
              </a:rPr>
              <a:t>Группы пользователей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7181" y="3337075"/>
            <a:ext cx="1098332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47" lvl="1" indent="-485773">
              <a:lnSpc>
                <a:spcPts val="5399"/>
              </a:lnSpc>
              <a:buFont typeface="Arial"/>
              <a:buChar char="•"/>
            </a:pPr>
            <a:r>
              <a:rPr lang="en-US" sz="4499" spc="-143">
                <a:solidFill>
                  <a:srgbClr val="FFFFFF"/>
                </a:solidFill>
                <a:latin typeface="Montserrat"/>
              </a:rPr>
              <a:t>Неавторизованный пользователь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7181" y="4440937"/>
            <a:ext cx="10231761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47" lvl="1" indent="-485773">
              <a:lnSpc>
                <a:spcPts val="5399"/>
              </a:lnSpc>
              <a:buFont typeface="Arial"/>
              <a:buChar char="•"/>
            </a:pPr>
            <a:r>
              <a:rPr lang="en-US" sz="4499" spc="-143">
                <a:solidFill>
                  <a:srgbClr val="FFFFFF"/>
                </a:solidFill>
                <a:latin typeface="Montserrat"/>
              </a:rPr>
              <a:t>Авторизованный пользователь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7181" y="5545837"/>
            <a:ext cx="12016729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47" lvl="1" indent="-485773">
              <a:lnSpc>
                <a:spcPts val="5399"/>
              </a:lnSpc>
              <a:buFont typeface="Arial"/>
              <a:buChar char="•"/>
            </a:pPr>
            <a:r>
              <a:rPr lang="en-US" sz="4499" spc="-143">
                <a:solidFill>
                  <a:srgbClr val="FFFFFF"/>
                </a:solidFill>
                <a:latin typeface="Montserrat"/>
              </a:rPr>
              <a:t>Администратор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10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181" y="1028700"/>
            <a:ext cx="13421217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 spc="-256">
                <a:solidFill>
                  <a:srgbClr val="216AD9"/>
                </a:solidFill>
                <a:latin typeface="Montserrat Extra-Bold"/>
              </a:rPr>
              <a:t>Перспективы развития</a:t>
            </a:r>
          </a:p>
          <a:p>
            <a:pPr algn="just">
              <a:lnSpc>
                <a:spcPts val="9600"/>
              </a:lnSpc>
            </a:pPr>
            <a:r>
              <a:rPr lang="en-US" sz="8000" spc="-256">
                <a:solidFill>
                  <a:srgbClr val="216AD9"/>
                </a:solidFill>
                <a:latin typeface="Montserrat Extra-Bold"/>
              </a:rPr>
              <a:t>приложения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942303"/>
            <a:ext cx="14294912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ru-RU" sz="3999" spc="-127" dirty="0">
                <a:solidFill>
                  <a:srgbClr val="216AD9"/>
                </a:solidFill>
                <a:latin typeface="Montserrat"/>
              </a:rPr>
              <a:t>А</a:t>
            </a:r>
            <a:r>
              <a:rPr lang="en-US" sz="3999" spc="-127" dirty="0" err="1" smtClean="0">
                <a:solidFill>
                  <a:srgbClr val="216AD9"/>
                </a:solidFill>
                <a:latin typeface="Montserrat"/>
              </a:rPr>
              <a:t>вторизаци</a:t>
            </a:r>
            <a:r>
              <a:rPr lang="ru-RU" sz="3999" spc="-127" dirty="0" smtClean="0">
                <a:solidFill>
                  <a:srgbClr val="216AD9"/>
                </a:solidFill>
                <a:latin typeface="Montserrat"/>
              </a:rPr>
              <a:t>я</a:t>
            </a:r>
            <a:r>
              <a:rPr lang="en-US" sz="3999" spc="-127" dirty="0" smtClean="0">
                <a:solidFill>
                  <a:srgbClr val="216AD9"/>
                </a:solidFill>
                <a:latin typeface="Montserrat"/>
              </a:rPr>
              <a:t> </a:t>
            </a:r>
            <a:r>
              <a:rPr lang="en-US" sz="3999" spc="-127" dirty="0" err="1">
                <a:solidFill>
                  <a:srgbClr val="216AD9"/>
                </a:solidFill>
                <a:latin typeface="Montserrat"/>
              </a:rPr>
              <a:t>пользователя</a:t>
            </a:r>
            <a:r>
              <a:rPr lang="en-US" sz="3999" spc="-127" dirty="0">
                <a:solidFill>
                  <a:srgbClr val="216AD9"/>
                </a:solidFill>
                <a:latin typeface="Montserrat"/>
              </a:rPr>
              <a:t>, </a:t>
            </a:r>
            <a:r>
              <a:rPr lang="en-US" sz="3999" spc="-127" dirty="0" err="1">
                <a:solidFill>
                  <a:srgbClr val="216AD9"/>
                </a:solidFill>
                <a:latin typeface="Montserrat"/>
              </a:rPr>
              <a:t>используя</a:t>
            </a:r>
            <a:r>
              <a:rPr lang="en-US" sz="3999" spc="-127" dirty="0">
                <a:solidFill>
                  <a:srgbClr val="216AD9"/>
                </a:solidFill>
                <a:latin typeface="Montserrat"/>
              </a:rPr>
              <a:t> </a:t>
            </a:r>
            <a:r>
              <a:rPr lang="en-US" sz="3999" spc="-127" dirty="0" err="1">
                <a:solidFill>
                  <a:srgbClr val="216AD9"/>
                </a:solidFill>
                <a:latin typeface="Montserrat"/>
              </a:rPr>
              <a:t>сторонние</a:t>
            </a:r>
            <a:r>
              <a:rPr lang="en-US" sz="3999" spc="-127" dirty="0">
                <a:solidFill>
                  <a:srgbClr val="216AD9"/>
                </a:solidFill>
                <a:latin typeface="Montserrat"/>
              </a:rPr>
              <a:t> </a:t>
            </a:r>
            <a:r>
              <a:rPr lang="en-US" sz="3999" spc="-127" dirty="0" err="1">
                <a:solidFill>
                  <a:srgbClr val="216AD9"/>
                </a:solidFill>
                <a:latin typeface="Montserrat"/>
              </a:rPr>
              <a:t>сервисы</a:t>
            </a:r>
            <a:endParaRPr lang="en-US" sz="3999" spc="-127" dirty="0">
              <a:solidFill>
                <a:srgbClr val="216AD9"/>
              </a:solidFill>
              <a:latin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004989"/>
            <a:ext cx="14294912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Возможность для пользователей оценивать статьи, написанные другими пользователями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067675"/>
            <a:ext cx="14294912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Возможность загрузки статей из Telegram каналов или сообщества во ВКонтакте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11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181" y="1028700"/>
            <a:ext cx="13421217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 spc="-256">
                <a:solidFill>
                  <a:srgbClr val="216AD9"/>
                </a:solidFill>
                <a:latin typeface="Montserrat Extra-Bold"/>
              </a:rPr>
              <a:t>Перспективы развития</a:t>
            </a:r>
          </a:p>
          <a:p>
            <a:pPr algn="just">
              <a:lnSpc>
                <a:spcPts val="9600"/>
              </a:lnSpc>
            </a:pPr>
            <a:r>
              <a:rPr lang="en-US" sz="8000" spc="-256">
                <a:solidFill>
                  <a:srgbClr val="216AD9"/>
                </a:solidFill>
                <a:latin typeface="Montserrat Extra-Bold"/>
              </a:rPr>
              <a:t>приложения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244400"/>
            <a:ext cx="14294912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Подтверждение электронной почты пользователя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461575"/>
            <a:ext cx="14294912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Перенос веб-архитектуры на мобильное устройство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12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24258" y="1876986"/>
            <a:ext cx="12439485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FFFFFF"/>
                </a:solidFill>
                <a:latin typeface="Montserrat Extra-Bold"/>
              </a:rPr>
              <a:t>Техническое задание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69612" y="3143811"/>
            <a:ext cx="4148776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6000" spc="-192">
                <a:solidFill>
                  <a:srgbClr val="FFFFFF"/>
                </a:solidFill>
                <a:latin typeface="Montserrat Semi-Bold"/>
              </a:rPr>
              <a:t>WikiWorld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24258" y="6630879"/>
            <a:ext cx="11672754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 dirty="0" err="1">
                <a:solidFill>
                  <a:srgbClr val="FFFFFF"/>
                </a:solidFill>
                <a:latin typeface="Montserrat"/>
              </a:rPr>
              <a:t>Иванников</a:t>
            </a:r>
            <a:r>
              <a:rPr lang="en-US" sz="3600" spc="-115" dirty="0">
                <a:solidFill>
                  <a:srgbClr val="FFFFFF"/>
                </a:solidFill>
                <a:latin typeface="Montserrat"/>
              </a:rPr>
              <a:t> Сергей  </a:t>
            </a:r>
            <a:r>
              <a:rPr lang="en-US" sz="3600" spc="-115" dirty="0">
                <a:solidFill>
                  <a:schemeClr val="bg1"/>
                </a:solidFill>
                <a:latin typeface="Montserrat"/>
              </a:rPr>
              <a:t>-  ivannikov7s2002@gmail.com</a:t>
            </a:r>
            <a:endParaRPr lang="en-US" sz="3600" spc="-115" dirty="0">
              <a:solidFill>
                <a:schemeClr val="bg1"/>
              </a:solidFill>
              <a:latin typeface="Montserrat"/>
              <a:hlinkClick r:id="rId2" tooltip="mailto:ivannikov7s2002@gmail.co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4258" y="7330700"/>
            <a:ext cx="9770353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 dirty="0">
                <a:solidFill>
                  <a:srgbClr val="FFFFFF"/>
                </a:solidFill>
                <a:latin typeface="Montserrat"/>
              </a:rPr>
              <a:t>Сильнов Сергей  -  silnov_s_d@sc.vsu.ru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24258" y="8059553"/>
            <a:ext cx="10216595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 dirty="0" err="1">
                <a:solidFill>
                  <a:srgbClr val="FFFFFF"/>
                </a:solidFill>
                <a:latin typeface="Montserrat"/>
              </a:rPr>
              <a:t>Саратов</a:t>
            </a:r>
            <a:r>
              <a:rPr lang="en-US" sz="3600" spc="-115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600" spc="-115" dirty="0" err="1">
                <a:solidFill>
                  <a:srgbClr val="FFFFFF"/>
                </a:solidFill>
                <a:latin typeface="Montserrat"/>
              </a:rPr>
              <a:t>Иван</a:t>
            </a:r>
            <a:r>
              <a:rPr lang="en-US" sz="3600" spc="-115" dirty="0">
                <a:solidFill>
                  <a:srgbClr val="FFFFFF"/>
                </a:solidFill>
                <a:latin typeface="Montserrat"/>
              </a:rPr>
              <a:t>  -  superivanrmm@gmail.com</a:t>
            </a:r>
            <a:endParaRPr lang="en-US" sz="3600" spc="-115" dirty="0">
              <a:solidFill>
                <a:srgbClr val="FFFFFF"/>
              </a:solidFill>
              <a:latin typeface="Montserrat"/>
              <a:hlinkClick r:id="rId3" tooltip="mailto:superivanrmm@gmail.co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90124" y="3123099"/>
            <a:ext cx="8117982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 err="1">
                <a:solidFill>
                  <a:srgbClr val="216AD9"/>
                </a:solidFill>
                <a:latin typeface="Montserrat Semi-Bold"/>
              </a:rPr>
              <a:t>Общие</a:t>
            </a: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 </a:t>
            </a:r>
            <a:r>
              <a:rPr lang="en-US" sz="3999" spc="-127" dirty="0" err="1">
                <a:solidFill>
                  <a:srgbClr val="216AD9"/>
                </a:solidFill>
                <a:latin typeface="Montserrat Semi-Bold"/>
              </a:rPr>
              <a:t>сведения</a:t>
            </a:r>
            <a:endParaRPr lang="en-US" sz="3999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90124" y="4450003"/>
            <a:ext cx="1124167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 Semi-Bold"/>
              </a:rPr>
              <a:t>Назначения приложения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90124" y="5773978"/>
            <a:ext cx="1218113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 Semi-Bold"/>
              </a:rPr>
              <a:t>Требования к приложению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90124" y="7097953"/>
            <a:ext cx="1427142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 Semi-Bold"/>
              </a:rPr>
              <a:t>Группы пользователей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90124" y="8421928"/>
            <a:ext cx="1427142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 Semi-Bold"/>
              </a:rPr>
              <a:t>Перспективы развития приложения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90124" y="1038225"/>
            <a:ext cx="13707752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216AD9"/>
                </a:solidFill>
                <a:latin typeface="Montserrat Extra-Bold"/>
              </a:rPr>
              <a:t>Структура презентации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216AD9"/>
                </a:solidFill>
                <a:latin typeface="Montserrat Semi-Bold"/>
              </a:rPr>
              <a:t>2</a:t>
            </a:r>
            <a:endParaRPr lang="en-US" sz="9000" spc="-127" dirty="0">
              <a:solidFill>
                <a:srgbClr val="216AD9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57295" y="897306"/>
            <a:ext cx="9973410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FFFFFF"/>
                </a:solidFill>
                <a:latin typeface="Montserrat Extra-Bold"/>
              </a:rPr>
              <a:t>Общие сведения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66638" y="2935207"/>
            <a:ext cx="12815268" cy="179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spc="-127">
                <a:solidFill>
                  <a:srgbClr val="FFFFFF"/>
                </a:solidFill>
                <a:latin typeface="Montserrat Bold"/>
              </a:rPr>
              <a:t>WikiWorld</a:t>
            </a:r>
            <a:r>
              <a:rPr lang="en-US" sz="3999" spc="-127">
                <a:solidFill>
                  <a:srgbClr val="FFFFFF"/>
                </a:solidFill>
                <a:latin typeface="Montserrat"/>
              </a:rPr>
              <a:t> - свободная интернет-энциклопедия, которая содержит множество статей на различные темы.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>
                <a:solidFill>
                  <a:schemeClr val="bg1"/>
                </a:solidFill>
                <a:latin typeface="Montserrat Semi-Bold"/>
              </a:rPr>
              <a:t>3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343400"/>
            <a:ext cx="5943600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95015" y="1038225"/>
            <a:ext cx="14388858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216AD9"/>
                </a:solidFill>
                <a:latin typeface="Montserrat Extra-Bold"/>
              </a:rPr>
              <a:t>Назначения приложения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95015" y="3005667"/>
            <a:ext cx="894000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 Semi-Bold"/>
              </a:rPr>
              <a:t> Предоставление информации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95015" y="5596467"/>
            <a:ext cx="894000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ru-RU" sz="3999" spc="-127" dirty="0" smtClean="0">
                <a:solidFill>
                  <a:srgbClr val="216AD9"/>
                </a:solidFill>
                <a:latin typeface="Montserrat Semi-Bold"/>
              </a:rPr>
              <a:t> Э</a:t>
            </a:r>
            <a:r>
              <a:rPr lang="en-US" sz="3999" spc="-127" dirty="0" err="1" smtClean="0">
                <a:solidFill>
                  <a:srgbClr val="216AD9"/>
                </a:solidFill>
                <a:latin typeface="Montserrat Semi-Bold"/>
              </a:rPr>
              <a:t>кспорт</a:t>
            </a:r>
            <a:r>
              <a:rPr lang="en-US" sz="3999" spc="-127" dirty="0" smtClean="0">
                <a:solidFill>
                  <a:srgbClr val="216AD9"/>
                </a:solidFill>
                <a:latin typeface="Montserrat Semi-Bold"/>
              </a:rPr>
              <a:t> </a:t>
            </a:r>
            <a:r>
              <a:rPr lang="en-US" sz="3999" spc="-127" dirty="0" err="1">
                <a:solidFill>
                  <a:srgbClr val="216AD9"/>
                </a:solidFill>
                <a:latin typeface="Montserrat Semi-Bold"/>
              </a:rPr>
              <a:t>файлов</a:t>
            </a:r>
            <a:endParaRPr lang="en-US" sz="3999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95015" y="4301067"/>
            <a:ext cx="104431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 Semi-Bold"/>
              </a:rPr>
              <a:t> Совместное использование знаний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95015" y="6891867"/>
            <a:ext cx="7194429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 </a:t>
            </a:r>
            <a:r>
              <a:rPr lang="en-US" sz="3999" spc="-127" dirty="0" err="1">
                <a:solidFill>
                  <a:srgbClr val="216AD9"/>
                </a:solidFill>
                <a:latin typeface="Montserrat Semi-Bold"/>
              </a:rPr>
              <a:t>Поиск</a:t>
            </a: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 </a:t>
            </a:r>
            <a:r>
              <a:rPr lang="en-US" sz="3999" spc="-127" dirty="0" err="1">
                <a:solidFill>
                  <a:srgbClr val="216AD9"/>
                </a:solidFill>
                <a:latin typeface="Montserrat Semi-Bold"/>
              </a:rPr>
              <a:t>статей</a:t>
            </a: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 и </a:t>
            </a:r>
            <a:r>
              <a:rPr lang="en-US" sz="3999" spc="-127" dirty="0" err="1">
                <a:solidFill>
                  <a:srgbClr val="216AD9"/>
                </a:solidFill>
                <a:latin typeface="Montserrat Semi-Bold"/>
              </a:rPr>
              <a:t>тематик</a:t>
            </a:r>
            <a:endParaRPr lang="en-US" sz="3999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>
                <a:solidFill>
                  <a:schemeClr val="bg1"/>
                </a:solidFill>
                <a:latin typeface="Montserrat Semi-Bold"/>
              </a:rPr>
              <a:t>3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5669350" y="88571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4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181" y="1038225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FFFFFF"/>
                </a:solidFill>
                <a:latin typeface="Montserrat Extra-Bold"/>
              </a:rPr>
              <a:t>Требования к приложению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7181" y="3193558"/>
            <a:ext cx="802403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 Semi-Bold"/>
              </a:rPr>
              <a:t>Требования к архитектуре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7181" y="4297420"/>
            <a:ext cx="1415399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 Semi-Bold"/>
              </a:rPr>
              <a:t>Требование к эргономике и технической эстетике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7181" y="5402320"/>
            <a:ext cx="10490111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 Semi-Bold"/>
              </a:rPr>
              <a:t>Требования к защите информации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5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181" y="1038225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216AD9"/>
                </a:solidFill>
                <a:latin typeface="Montserrat Extra-Bold"/>
              </a:rPr>
              <a:t>Требования к приложению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0338" y="4318086"/>
            <a:ext cx="2739591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99"/>
              </a:lnSpc>
            </a:pPr>
            <a:r>
              <a:rPr lang="en-US" sz="4499" spc="-143">
                <a:solidFill>
                  <a:srgbClr val="216AD9"/>
                </a:solidFill>
                <a:latin typeface="Montserrat Semi-Bold"/>
              </a:rPr>
              <a:t>Backend: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29400" y="4318086"/>
            <a:ext cx="2739591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99"/>
              </a:lnSpc>
            </a:pPr>
            <a:r>
              <a:rPr lang="en-US" sz="4499" spc="-143">
                <a:solidFill>
                  <a:srgbClr val="216AD9"/>
                </a:solidFill>
                <a:latin typeface="Montserrat Semi-Bold"/>
              </a:rPr>
              <a:t>Frontend: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12750" y="4318086"/>
            <a:ext cx="2739591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99"/>
              </a:lnSpc>
            </a:pPr>
            <a:r>
              <a:rPr lang="en-US" sz="4499" spc="-143">
                <a:solidFill>
                  <a:srgbClr val="216AD9"/>
                </a:solidFill>
                <a:latin typeface="Montserrat Semi-Bold"/>
              </a:rPr>
              <a:t>Other: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1858" y="5394085"/>
            <a:ext cx="290399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Python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30919" y="5394085"/>
            <a:ext cx="290399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HTML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14269" y="5394085"/>
            <a:ext cx="290399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Miro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1858" y="6239596"/>
            <a:ext cx="290399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Django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0919" y="6239596"/>
            <a:ext cx="290399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CSS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14269" y="6239596"/>
            <a:ext cx="290399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Figma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61858" y="7087321"/>
            <a:ext cx="3866939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PostgreSQL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30919" y="7087321"/>
            <a:ext cx="3866939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Bootstrap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14269" y="7087321"/>
            <a:ext cx="329910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Swagger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61858" y="7935046"/>
            <a:ext cx="3866939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Docker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30919" y="7935046"/>
            <a:ext cx="3866939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JavaScript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14269" y="7935046"/>
            <a:ext cx="276307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Git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603537" y="2813363"/>
            <a:ext cx="90809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 spc="-159">
                <a:solidFill>
                  <a:srgbClr val="216AD9"/>
                </a:solidFill>
                <a:latin typeface="Montserrat Semi-Bold Bold"/>
              </a:rPr>
              <a:t>Используемые технологии</a:t>
            </a:r>
          </a:p>
        </p:txBody>
      </p:sp>
      <p:sp>
        <p:nvSpPr>
          <p:cNvPr id="23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6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181" y="1038225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FFFFFF"/>
                </a:solidFill>
                <a:latin typeface="Montserrat Extra-Bold"/>
              </a:rPr>
              <a:t>Требования к приложению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7181" y="2931578"/>
            <a:ext cx="1006735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 spc="-159">
                <a:solidFill>
                  <a:srgbClr val="FFFFFF"/>
                </a:solidFill>
                <a:latin typeface="Montserrat Semi-Bold Bold"/>
              </a:rPr>
              <a:t>Функциональные требования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7181" y="4301056"/>
            <a:ext cx="802403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"/>
              </a:rPr>
              <a:t>Регистрация и авторизация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7181" y="5404919"/>
            <a:ext cx="546401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"/>
              </a:rPr>
              <a:t>Просмотр статей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7181" y="6509819"/>
            <a:ext cx="5745853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"/>
              </a:rPr>
              <a:t>Просмотр тематик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7181" y="7614719"/>
            <a:ext cx="12650863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 err="1" smtClean="0">
                <a:solidFill>
                  <a:srgbClr val="FFFFFF"/>
                </a:solidFill>
                <a:latin typeface="Montserrat"/>
              </a:rPr>
              <a:t>Возможност</a:t>
            </a:r>
            <a:r>
              <a:rPr lang="ru-RU" sz="3999" spc="-127" smtClean="0">
                <a:solidFill>
                  <a:srgbClr val="FFFFFF"/>
                </a:solidFill>
                <a:latin typeface="Montserrat"/>
              </a:rPr>
              <a:t>ь</a:t>
            </a:r>
            <a:r>
              <a:rPr lang="en-US" sz="3999" spc="-127" smtClean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999" spc="-127" dirty="0" err="1">
                <a:solidFill>
                  <a:srgbClr val="FFFFFF"/>
                </a:solidFill>
                <a:latin typeface="Montserrat"/>
              </a:rPr>
              <a:t>прослушивания</a:t>
            </a:r>
            <a:r>
              <a:rPr lang="en-US" sz="3999" spc="-127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999" spc="-127" dirty="0" err="1">
                <a:solidFill>
                  <a:srgbClr val="FFFFFF"/>
                </a:solidFill>
                <a:latin typeface="Montserrat"/>
              </a:rPr>
              <a:t>текстов</a:t>
            </a:r>
            <a:r>
              <a:rPr lang="en-US" sz="3999" spc="-127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999" spc="-127" dirty="0" err="1">
                <a:solidFill>
                  <a:srgbClr val="FFFFFF"/>
                </a:solidFill>
                <a:latin typeface="Montserrat"/>
              </a:rPr>
              <a:t>статей</a:t>
            </a:r>
            <a:endParaRPr lang="en-US" sz="3999" spc="-127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>
                <a:solidFill>
                  <a:schemeClr val="bg1"/>
                </a:solidFill>
                <a:latin typeface="Montserrat Semi-Bold"/>
              </a:rPr>
              <a:t>7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181" y="1038225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216AD9"/>
                </a:solidFill>
                <a:latin typeface="Montserrat Extra-Bold"/>
              </a:rPr>
              <a:t>Требования к приложению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7181" y="2931578"/>
            <a:ext cx="10020383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 spc="-159">
                <a:solidFill>
                  <a:srgbClr val="216AD9"/>
                </a:solidFill>
                <a:latin typeface="Montserrat Semi-Bold Bold"/>
              </a:rPr>
              <a:t>Функциональные требования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7181" y="4301056"/>
            <a:ext cx="663833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Скачивание контента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7181" y="5404919"/>
            <a:ext cx="4618505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Поиск статей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7181" y="6509819"/>
            <a:ext cx="1150002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Доступ к личному кабинету пользователя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7181" y="7614719"/>
            <a:ext cx="962111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216AD9"/>
                </a:solidFill>
                <a:latin typeface="Montserrat"/>
              </a:rPr>
              <a:t>Возможность выхода из аккаунта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>
                <a:solidFill>
                  <a:srgbClr val="0070C0"/>
                </a:solidFill>
                <a:latin typeface="Montserrat Semi-Bold"/>
              </a:rPr>
              <a:t>8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181" y="1038225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8400" spc="-268">
                <a:solidFill>
                  <a:srgbClr val="FFFFFF"/>
                </a:solidFill>
                <a:latin typeface="Montserrat Extra-Bold"/>
              </a:rPr>
              <a:t>Требования к приложению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7181" y="2931578"/>
            <a:ext cx="1023176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 spc="-159">
                <a:solidFill>
                  <a:srgbClr val="FFFFFF"/>
                </a:solidFill>
                <a:latin typeface="Montserrat Semi-Bold Bold"/>
              </a:rPr>
              <a:t>Функциональные требования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7181" y="4301056"/>
            <a:ext cx="663833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"/>
              </a:rPr>
              <a:t>Добавление статьи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7181" y="5404919"/>
            <a:ext cx="10231761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"/>
              </a:rPr>
              <a:t>Редактирование и удаление статьи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7181" y="6509819"/>
            <a:ext cx="12016729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"/>
              </a:rPr>
              <a:t>Просмотр своих статей в личном кабинете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7181" y="7614719"/>
            <a:ext cx="663833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>
                <a:solidFill>
                  <a:srgbClr val="FFFFFF"/>
                </a:solidFill>
                <a:latin typeface="Montserrat"/>
              </a:rPr>
              <a:t>Администрирование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9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234</Words>
  <Application>Microsoft Office PowerPoint</Application>
  <PresentationFormat>Произвольный</PresentationFormat>
  <Paragraphs>91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Montserrat Extra-Bold</vt:lpstr>
      <vt:lpstr>Montserrat Semi-Bold</vt:lpstr>
      <vt:lpstr>Arial</vt:lpstr>
      <vt:lpstr>Montserrat</vt:lpstr>
      <vt:lpstr>Montserrat Bold</vt:lpstr>
      <vt:lpstr>Montserrat Semi-Bold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Illustration Startup Pricing Plan Presentation</dc:title>
  <dc:creator>Сергей Иванников</dc:creator>
  <cp:lastModifiedBy>Сергей Иванников</cp:lastModifiedBy>
  <cp:revision>9</cp:revision>
  <dcterms:created xsi:type="dcterms:W3CDTF">2006-08-16T00:00:00Z</dcterms:created>
  <dcterms:modified xsi:type="dcterms:W3CDTF">2023-03-30T17:55:14Z</dcterms:modified>
  <dc:identifier>DAFeYjB_Q-U</dc:identifier>
</cp:coreProperties>
</file>