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5" r:id="rId5"/>
    <p:sldId id="266" r:id="rId6"/>
    <p:sldId id="267" r:id="rId7"/>
    <p:sldId id="268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lid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94640"/>
            <a:ext cx="12192635" cy="62223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800" y="681355"/>
            <a:ext cx="7355205" cy="1042035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en-US" sz="40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Сиамские нейронные сети</a:t>
            </a:r>
            <a:br>
              <a:rPr lang="ru-RU" altLang="en-US" sz="4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endParaRPr lang="ru-RU" altLang="en-US" sz="4000" b="1" dirty="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1050" y="5861685"/>
            <a:ext cx="4675505" cy="459105"/>
          </a:xfrm>
        </p:spPr>
        <p:txBody>
          <a:bodyPr/>
          <a:lstStyle/>
          <a:p>
            <a:r>
              <a:rPr lang="ru-RU" altLang="en-US" sz="2000" b="1">
                <a:latin typeface="Times New Roman" panose="02020603050405020304" charset="0"/>
                <a:cs typeface="Times New Roman" panose="02020603050405020304" charset="0"/>
              </a:rPr>
              <a:t>Иванов Антон, 34 группа</a:t>
            </a:r>
            <a:endParaRPr lang="ru-RU" alt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5795"/>
          </a:xfrm>
        </p:spPr>
        <p:txBody>
          <a:bodyPr>
            <a:normAutofit/>
          </a:bodyPr>
          <a:p>
            <a:r>
              <a:rPr lang="ru-RU" sz="3200">
                <a:latin typeface="Times New Roman" panose="02020603050405020304" charset="0"/>
                <a:cs typeface="Times New Roman" panose="02020603050405020304" charset="0"/>
              </a:rPr>
              <a:t>Основные понятия</a:t>
            </a:r>
            <a:endParaRPr lang="ru-RU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-635" y="645160"/>
            <a:ext cx="6096635" cy="6212840"/>
          </a:xfrm>
        </p:spPr>
        <p:txBody>
          <a:bodyPr/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Нейросеть — математическая модель, работающая по принципам нервной системы живых организмов. Ее основное назначение — решать интеллектуальные задачи. То есть те, в которых нет изначально заданного алгоритма действий и спрогнозированного результата.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ru-RU" sz="2000">
                <a:latin typeface="Times New Roman" panose="02020603050405020304" charset="0"/>
                <a:cs typeface="Times New Roman" panose="02020603050405020304" charset="0"/>
              </a:rPr>
              <a:t>Пример простейшей сети, которая даёт метки массивам:</a:t>
            </a:r>
            <a:endParaRPr lang="ru-RU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95365" y="645795"/>
            <a:ext cx="6096635" cy="6212840"/>
          </a:xfrm>
        </p:spPr>
        <p:txBody>
          <a:bodyPr/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ru-RU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ru-RU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ru-RU" sz="2000">
                <a:latin typeface="Times New Roman" panose="02020603050405020304" charset="0"/>
                <a:cs typeface="Times New Roman" panose="02020603050405020304" charset="0"/>
              </a:rPr>
              <a:t>Применение в машинном обучении: распознавание образов, естественный язык, прогнозирование, управление (автопилот, навигация).</a:t>
            </a:r>
            <a:endParaRPr lang="ru-RU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Picture 7" descr="slide_2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5710" y="1458595"/>
            <a:ext cx="5572125" cy="3141980"/>
          </a:xfrm>
          <a:prstGeom prst="rect">
            <a:avLst/>
          </a:prstGeom>
        </p:spPr>
      </p:pic>
      <p:pic>
        <p:nvPicPr>
          <p:cNvPr id="7" name="Picture 6" descr="slide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3091815"/>
            <a:ext cx="5742940" cy="3295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5795"/>
          </a:xfrm>
        </p:spPr>
        <p:txBody>
          <a:bodyPr>
            <a:normAutofit/>
          </a:bodyPr>
          <a:p>
            <a:r>
              <a:rPr lang="ru-RU" altLang="en-US" sz="3200">
                <a:latin typeface="Times New Roman" panose="02020603050405020304" charset="0"/>
                <a:cs typeface="Times New Roman" panose="02020603050405020304" charset="0"/>
              </a:rPr>
              <a:t>Понятие сиамских нейронных сетей</a:t>
            </a:r>
            <a:endParaRPr lang="ru-RU" alt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-635" y="645160"/>
            <a:ext cx="6096635" cy="6212840"/>
          </a:xfrm>
        </p:spPr>
        <p:txBody>
          <a:bodyPr/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Сиамская нейронная сеть — это разновидность искусственной нейронной сети, которая состоит из двух идентичных нейронных подсетей с одинаковыми наборами весов.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Этот вид сетей позволяет сравнить вектора признаков двух объектов, чтобы выделить их семантическое сходство или различие.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96000" y="645160"/>
            <a:ext cx="6096635" cy="6212840"/>
          </a:xfrm>
        </p:spPr>
        <p:txBody>
          <a:bodyPr/>
          <a:p>
            <a:pPr marL="0" indent="0">
              <a:buNone/>
            </a:pP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Простейшая функция сканирования фотографии для сиамской нейронной сети: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Picture 1" descr="slide_3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6020" y="1713230"/>
            <a:ext cx="5334000" cy="1715770"/>
          </a:xfrm>
          <a:prstGeom prst="rect">
            <a:avLst/>
          </a:prstGeom>
        </p:spPr>
      </p:pic>
      <p:pic>
        <p:nvPicPr>
          <p:cNvPr id="3" name="Picture 2" descr="slide_3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020" y="3926205"/>
            <a:ext cx="5775960" cy="2552700"/>
          </a:xfrm>
          <a:prstGeom prst="rect">
            <a:avLst/>
          </a:prstGeom>
        </p:spPr>
      </p:pic>
      <p:pic>
        <p:nvPicPr>
          <p:cNvPr id="7" name="Picture 6" descr="slide_3_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3134360"/>
            <a:ext cx="5828030" cy="2468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5795"/>
          </a:xfrm>
        </p:spPr>
        <p:txBody>
          <a:bodyPr>
            <a:normAutofit/>
          </a:bodyPr>
          <a:p>
            <a:r>
              <a:rPr lang="ru-RU" altLang="en-US" sz="3200">
                <a:latin typeface="Times New Roman" panose="02020603050405020304" charset="0"/>
                <a:cs typeface="Times New Roman" panose="02020603050405020304" charset="0"/>
              </a:rPr>
              <a:t>Архитектура сиамской нейронной сети</a:t>
            </a:r>
            <a:endParaRPr lang="ru-RU" alt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-635" y="645160"/>
            <a:ext cx="6096635" cy="6212840"/>
          </a:xfrm>
        </p:spPr>
        <p:txBody>
          <a:bodyPr/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Общая структура таких сетей - 2 ветви (подсети, где каждая обрабатывает свой объект) с общими весами. Данные передаёются по слоям каждой ветви, и на выходе сеть выдаёт метку объектам (принадлежат одному классу, или нет).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96000" y="645160"/>
            <a:ext cx="6096635" cy="6212840"/>
          </a:xfrm>
        </p:spPr>
        <p:txBody>
          <a:bodyPr/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Примерный код создания модели сиамской нейросети (создание слоёв для ветвей, передача в них функций активаций и ошибок):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Picture 1" descr="slide_4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555" y="2172970"/>
            <a:ext cx="4515485" cy="2134235"/>
          </a:xfrm>
          <a:prstGeom prst="rect">
            <a:avLst/>
          </a:prstGeom>
        </p:spPr>
      </p:pic>
      <p:pic>
        <p:nvPicPr>
          <p:cNvPr id="3" name="Picture 2" descr="slide_4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" y="4593590"/>
            <a:ext cx="3740785" cy="1002030"/>
          </a:xfrm>
          <a:prstGeom prst="rect">
            <a:avLst/>
          </a:prstGeom>
        </p:spPr>
      </p:pic>
      <p:pic>
        <p:nvPicPr>
          <p:cNvPr id="7" name="Picture 6" descr="slide_4_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575" y="1963420"/>
            <a:ext cx="7337425" cy="4638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5795"/>
          </a:xfrm>
        </p:spPr>
        <p:txBody>
          <a:bodyPr>
            <a:normAutofit/>
          </a:bodyPr>
          <a:p>
            <a:r>
              <a:rPr lang="ru-RU" altLang="en-US" sz="3200">
                <a:latin typeface="Times New Roman" panose="02020603050405020304" charset="0"/>
                <a:cs typeface="Times New Roman" panose="02020603050405020304" charset="0"/>
              </a:rPr>
              <a:t>Компоненты и компоновки сиамской нейронной сети</a:t>
            </a:r>
            <a:endParaRPr lang="ru-RU" alt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-635" y="645160"/>
            <a:ext cx="6096635" cy="6212840"/>
          </a:xfrm>
        </p:spPr>
        <p:txBody>
          <a:bodyPr/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Основные компоненты сиамской нейросети: две параллельные ветви, общие веса, функция потерь, сравнение представлений, общий выход.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ru-RU" altLang="ru-RU" sz="2000">
                <a:latin typeface="Times New Roman" panose="02020603050405020304" charset="0"/>
                <a:cs typeface="Times New Roman" panose="02020603050405020304" charset="0"/>
              </a:rPr>
              <a:t>Схематичное изображение популярных компоновок сетей:</a:t>
            </a:r>
            <a:endParaRPr lang="ru-RU" altLang="ru-RU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96000" y="645160"/>
            <a:ext cx="6096635" cy="6212840"/>
          </a:xfrm>
        </p:spPr>
        <p:txBody>
          <a:bodyPr/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Пример кода свёрточной сети 2 типа: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Под ядром понимается матрица весов, которая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сворачивает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”</a:t>
            </a: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 входное изображение.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 descr="slide_5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270" y="2460625"/>
            <a:ext cx="4331335" cy="3083560"/>
          </a:xfrm>
          <a:prstGeom prst="rect">
            <a:avLst/>
          </a:prstGeom>
        </p:spPr>
      </p:pic>
      <p:pic>
        <p:nvPicPr>
          <p:cNvPr id="7" name="Picture 6" descr="slide_5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92835"/>
            <a:ext cx="5313680" cy="33737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5795"/>
          </a:xfrm>
        </p:spPr>
        <p:txBody>
          <a:bodyPr>
            <a:normAutofit/>
          </a:bodyPr>
          <a:p>
            <a:r>
              <a:rPr lang="ru-RU" altLang="en-US" sz="3200">
                <a:latin typeface="Times New Roman" panose="02020603050405020304" charset="0"/>
                <a:cs typeface="Times New Roman" panose="02020603050405020304" charset="0"/>
              </a:rPr>
              <a:t>Математическая модель</a:t>
            </a:r>
            <a:endParaRPr lang="ru-RU" alt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-635" y="645160"/>
            <a:ext cx="6096635" cy="6212840"/>
          </a:xfrm>
        </p:spPr>
        <p:txBody>
          <a:bodyPr/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С математической точки зрения сиамская сеть работает так: подача входных данных (преобразование, например, фотографии, в вектор определённой размерности), извлечение признаков (стандартная процедура с нейронами и весами), получение эмбеддингов (векторных представлений исходных данных), вычисление расстояния между ними (косинусное или евклидово), принятие решения (в расчёт принимается расстояние между объектами и функция потерь).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Евклидово и косинусное расстояния: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96000" y="645160"/>
            <a:ext cx="6096635" cy="6212840"/>
          </a:xfrm>
        </p:spPr>
        <p:txBody>
          <a:bodyPr/>
          <a:p>
            <a:pPr marL="0" indent="0">
              <a:buNone/>
            </a:pPr>
            <a:r>
              <a:rPr lang="ru-RU" sz="2000">
                <a:latin typeface="Times New Roman" panose="02020603050405020304" charset="0"/>
                <a:cs typeface="Times New Roman" panose="02020603050405020304" charset="0"/>
              </a:rPr>
              <a:t>Схематичное описание шагов:</a:t>
            </a:r>
            <a:endParaRPr lang="ru-RU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Picture 1" descr="slide_6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2225" y="1183640"/>
            <a:ext cx="5544185" cy="5136515"/>
          </a:xfrm>
          <a:prstGeom prst="rect">
            <a:avLst/>
          </a:prstGeom>
        </p:spPr>
      </p:pic>
      <p:pic>
        <p:nvPicPr>
          <p:cNvPr id="7" name="Picture 6" descr="slide_6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435" y="3957955"/>
            <a:ext cx="3482975" cy="2827655"/>
          </a:xfrm>
          <a:prstGeom prst="rect">
            <a:avLst/>
          </a:prstGeom>
        </p:spPr>
      </p:pic>
      <p:pic>
        <p:nvPicPr>
          <p:cNvPr id="8" name="Picture 7" descr="slide_6_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5" y="4239895"/>
            <a:ext cx="2494915" cy="929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5795"/>
          </a:xfrm>
        </p:spPr>
        <p:txBody>
          <a:bodyPr>
            <a:normAutofit/>
          </a:bodyPr>
          <a:p>
            <a:r>
              <a:rPr lang="ru-RU" sz="3200">
                <a:latin typeface="Times New Roman" panose="02020603050405020304" charset="0"/>
                <a:cs typeface="Times New Roman" panose="02020603050405020304" charset="0"/>
              </a:rPr>
              <a:t>Математическая модель (продолжение)</a:t>
            </a:r>
            <a:endParaRPr lang="ru-RU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-635" y="645160"/>
            <a:ext cx="6096635" cy="6212840"/>
          </a:xfrm>
        </p:spPr>
        <p:txBody>
          <a:bodyPr/>
          <a:p>
            <a:pPr marL="0" indent="0">
              <a:buNone/>
            </a:pPr>
            <a:r>
              <a:rPr lang="ru-RU" sz="2000">
                <a:latin typeface="Times New Roman" panose="02020603050405020304" charset="0"/>
                <a:cs typeface="Times New Roman" panose="02020603050405020304" charset="0"/>
              </a:rPr>
              <a:t>Функция потерь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Contrastive Loss</a:t>
            </a: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 минимизирует расстояние между положительными и максимизирует между отрицательными примерами (принимает пары объектов одного класса во время обучения):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Использование сиамских нейронных сетей в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задаче определения схожести изображений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(2022, Е. А. Здоровцова)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96000" y="645160"/>
            <a:ext cx="6096635" cy="6212840"/>
          </a:xfrm>
        </p:spPr>
        <p:txBody>
          <a:bodyPr/>
          <a:p>
            <a:pPr marL="0" indent="0">
              <a:buNone/>
            </a:pPr>
            <a:r>
              <a:rPr lang="ru-RU" sz="2000">
                <a:latin typeface="Times New Roman" panose="02020603050405020304" charset="0"/>
                <a:cs typeface="Times New Roman" panose="02020603050405020304" charset="0"/>
              </a:rPr>
              <a:t>Функция 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Triplet Loss </a:t>
            </a:r>
            <a:r>
              <a:rPr lang="ru-RU" altLang="ru-RU" sz="2000">
                <a:latin typeface="Times New Roman" panose="02020603050405020304" charset="0"/>
                <a:cs typeface="Times New Roman" panose="02020603050405020304" charset="0"/>
              </a:rPr>
              <a:t>принимает 3 объекта - якорь (пример), положительный пример (похожий на якорь) и отрицательный пример (отличный от якоря), и минимизирует расстояние между первым и вторым, и максимизирует между первым и третьим:</a:t>
            </a:r>
            <a:endParaRPr lang="ru-RU" altLang="ru-RU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Picture 1" descr="slide_7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075" y="1858645"/>
            <a:ext cx="5148580" cy="981710"/>
          </a:xfrm>
          <a:prstGeom prst="rect">
            <a:avLst/>
          </a:prstGeom>
        </p:spPr>
      </p:pic>
      <p:pic>
        <p:nvPicPr>
          <p:cNvPr id="3" name="Picture 2" descr="slide_7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215" y="2193290"/>
            <a:ext cx="3672840" cy="312420"/>
          </a:xfrm>
          <a:prstGeom prst="rect">
            <a:avLst/>
          </a:prstGeom>
        </p:spPr>
      </p:pic>
      <p:pic>
        <p:nvPicPr>
          <p:cNvPr id="7" name="Picture 6" descr="slide_7_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9900"/>
            <a:ext cx="5945505" cy="1830705"/>
          </a:xfrm>
          <a:prstGeom prst="rect">
            <a:avLst/>
          </a:prstGeom>
        </p:spPr>
      </p:pic>
      <p:pic>
        <p:nvPicPr>
          <p:cNvPr id="8" name="Picture 7" descr="slide_7_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885" y="4911725"/>
            <a:ext cx="6656070" cy="18148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5795"/>
          </a:xfrm>
        </p:spPr>
        <p:txBody>
          <a:bodyPr>
            <a:normAutofit/>
          </a:bodyPr>
          <a:p>
            <a:r>
              <a:rPr lang="ru-RU" altLang="en-US" sz="3200">
                <a:latin typeface="Times New Roman" panose="02020603050405020304" charset="0"/>
                <a:cs typeface="Times New Roman" panose="02020603050405020304" charset="0"/>
              </a:rPr>
              <a:t>Область применения</a:t>
            </a:r>
            <a:endParaRPr lang="ru-RU" alt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-635" y="645160"/>
            <a:ext cx="6096635" cy="6212840"/>
          </a:xfrm>
        </p:spPr>
        <p:txBody>
          <a:bodyPr/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1. Распознавание лиц (сиамские нейросети успешно повышают качество распознавания лиц):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ru-RU" altLang="ru-RU" sz="2000">
                <a:latin typeface="Times New Roman" panose="02020603050405020304" charset="0"/>
                <a:cs typeface="Times New Roman" panose="02020603050405020304" charset="0"/>
              </a:rPr>
              <a:t>. Поиск дубликатов (сиамские нейросети успешно оценивают схожесть текста):</a:t>
            </a:r>
            <a:endParaRPr lang="ru-RU" altLang="ru-RU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96000" y="645160"/>
            <a:ext cx="6096635" cy="6212840"/>
          </a:xfrm>
        </p:spPr>
        <p:txBody>
          <a:bodyPr/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3. Рекомендательные системы (сиамские нейросети успешно сказываются на работе рекомендательных систем):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4</a:t>
            </a: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. Обнаружение аномалий (сиамские нейросети успешно обнаруживают аномалии различного рода в данных):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Picture 1" descr="slide_8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" y="1372870"/>
            <a:ext cx="5669280" cy="1998345"/>
          </a:xfrm>
          <a:prstGeom prst="rect">
            <a:avLst/>
          </a:prstGeom>
        </p:spPr>
      </p:pic>
      <p:pic>
        <p:nvPicPr>
          <p:cNvPr id="3" name="Picture 2" descr="slide_8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10" y="4558665"/>
            <a:ext cx="5199380" cy="1924050"/>
          </a:xfrm>
          <a:prstGeom prst="rect">
            <a:avLst/>
          </a:prstGeom>
        </p:spPr>
      </p:pic>
      <p:pic>
        <p:nvPicPr>
          <p:cNvPr id="7" name="Picture 6" descr="slide_8_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115" y="1477645"/>
            <a:ext cx="4257040" cy="2082165"/>
          </a:xfrm>
          <a:prstGeom prst="rect">
            <a:avLst/>
          </a:prstGeom>
        </p:spPr>
      </p:pic>
      <p:pic>
        <p:nvPicPr>
          <p:cNvPr id="8" name="Picture 7" descr="slide_8_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115" y="4391660"/>
            <a:ext cx="3493770" cy="2190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5795"/>
          </a:xfrm>
        </p:spPr>
        <p:txBody>
          <a:bodyPr>
            <a:normAutofit/>
          </a:bodyPr>
          <a:p>
            <a:r>
              <a:rPr lang="ru-RU" sz="3200">
                <a:latin typeface="Times New Roman" panose="02020603050405020304" charset="0"/>
                <a:cs typeface="Times New Roman" panose="02020603050405020304" charset="0"/>
              </a:rPr>
              <a:t>Заключение</a:t>
            </a:r>
            <a:endParaRPr lang="ru-RU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-635" y="645160"/>
            <a:ext cx="6096635" cy="6212840"/>
          </a:xfrm>
        </p:spPr>
        <p:txBody>
          <a:bodyPr>
            <a:normAutofit/>
          </a:bodyPr>
          <a:p>
            <a:pPr marL="0" indent="0" algn="just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Сиамские нейронные сети обладают значительным потенциалом в области сравнения и классификации объектов, что находит применение в распознавании образов, поиске дубликатов, ранжировании и рекомендациях. Их способность к обучению на парах данных и эффективное сравнение объектов разных классов делает их мощным инструментом для различных задач машинного обучения.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ru-RU" altLang="ru-RU" sz="2000">
                <a:latin typeface="Times New Roman" panose="02020603050405020304" charset="0"/>
                <a:cs typeface="Times New Roman" panose="02020603050405020304" charset="0"/>
              </a:rPr>
              <a:t>Пример простой сиамской нейронной сети, которую можно настроить в зависимости от задачи:                -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&gt;</a:t>
            </a:r>
            <a:endParaRPr lang="en-US" altLang="ru-RU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altLang="ru-RU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Э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тот код созда</a:t>
            </a: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ё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т простую сиамскую нейронную сеть с тремя слоями и функцией потерь Contrastive Loss.</a:t>
            </a:r>
            <a:endParaRPr lang="en-US" altLang="ru-RU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96000" y="645160"/>
            <a:ext cx="6096635" cy="6212840"/>
          </a:xfrm>
        </p:spPr>
        <p:txBody>
          <a:bodyPr/>
          <a:p>
            <a:pPr marL="0" indent="0">
              <a:buNone/>
            </a:pPr>
            <a:endParaRPr lang="ru-RU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ru-RU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Picture 1" descr="slide_9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7160" y="793750"/>
            <a:ext cx="5314315" cy="52711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3610</Words>
  <Application>WPS Presentation</Application>
  <PresentationFormat>Widescreen</PresentationFormat>
  <Paragraphs>104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Office Theme</vt:lpstr>
      <vt:lpstr>Сиамские нейронные сети </vt:lpstr>
      <vt:lpstr>Основные понятия</vt:lpstr>
      <vt:lpstr>Понятие сиамских нейронных сетей</vt:lpstr>
      <vt:lpstr>Архитектура сиамской нейронной сети</vt:lpstr>
      <vt:lpstr>Компоненты сиамской нейронной сети</vt:lpstr>
      <vt:lpstr>Математическая модель</vt:lpstr>
      <vt:lpstr>Математическая модель (продолжение)</vt:lpstr>
      <vt:lpstr>Область применения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Сиамские нейронные сети</dc:title>
  <dc:creator/>
  <cp:lastModifiedBy>Anton</cp:lastModifiedBy>
  <cp:revision>45</cp:revision>
  <dcterms:created xsi:type="dcterms:W3CDTF">2024-02-19T15:54:00Z</dcterms:created>
  <dcterms:modified xsi:type="dcterms:W3CDTF">2024-02-29T19:28:37Z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3944DBDF49A1489982361A47463F561F_12</vt:lpwstr>
  </property>
  <property fmtid="{D5CDD505-2E9C-101B-9397-08002B2CF9AE}" pid="3" name="KSOProductBuildVer">
    <vt:lpwstr>1049-12.2.0.13489</vt:lpwstr>
  </property>
</Properties>
</file>