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93" r:id="rId23"/>
    <p:sldId id="284" r:id="rId24"/>
    <p:sldId id="294" r:id="rId25"/>
    <p:sldId id="286" r:id="rId26"/>
    <p:sldId id="295" r:id="rId27"/>
    <p:sldId id="290" r:id="rId28"/>
    <p:sldId id="29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0817-52DC-4344-8D8F-E1CDCEDF61AF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35322-5DF1-4A69-8345-5C2AFA0C7E3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02CD-A172-4A02-B836-029DE81F06E5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6075"/>
            <a:ext cx="8723313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b="1">
                <a:solidFill>
                  <a:schemeClr val="accent2"/>
                </a:solidFill>
              </a:rPr>
              <a:t>Компьютерные сети</a:t>
            </a:r>
          </a:p>
        </p:txBody>
      </p:sp>
      <p:sp>
        <p:nvSpPr>
          <p:cNvPr id="3075" name="Прямоугольник 3"/>
          <p:cNvSpPr>
            <a:spLocks noChangeArrowheads="1"/>
          </p:cNvSpPr>
          <p:nvPr/>
        </p:nvSpPr>
        <p:spPr bwMode="auto">
          <a:xfrm>
            <a:off x="211138" y="4811713"/>
            <a:ext cx="84328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4000" b="1"/>
              <a:t>Компьютерная сеть</a:t>
            </a:r>
            <a:r>
              <a:rPr lang="ru-RU" sz="4000"/>
              <a:t> (Computer Network) – это множество компьютеров, соединенных линиями связи и работающих под управлением специального программного обеспечения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8" y="2046288"/>
            <a:ext cx="8558212" cy="26876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2500313" y="0"/>
            <a:ext cx="3257550" cy="642938"/>
          </a:xfrm>
        </p:spPr>
        <p:txBody>
          <a:bodyPr/>
          <a:lstStyle/>
          <a:p>
            <a:r>
              <a:rPr lang="en-US" sz="2400" b="1"/>
              <a:t>INTERNET</a:t>
            </a:r>
            <a:endParaRPr lang="ru-RU" sz="2400" b="1"/>
          </a:p>
        </p:txBody>
      </p:sp>
      <p:pic>
        <p:nvPicPr>
          <p:cNvPr id="12291" name="Содержимое 3" descr="in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2125" y="2813050"/>
            <a:ext cx="5214938" cy="4044950"/>
          </a:xfrm>
        </p:spPr>
      </p:pic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9463"/>
            <a:ext cx="8753475" cy="21240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1"/>
            <a:ext cx="8229600" cy="357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dirty="0"/>
              <a:t>Интернет как фактор развития сетевых технологий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2653367"/>
            <a:ext cx="8001000" cy="423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228601" y="226295"/>
            <a:ext cx="8501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/>
              <a:t>Содержание трафика:</a:t>
            </a:r>
            <a:r>
              <a:rPr lang="ru-RU" sz="2000" dirty="0"/>
              <a:t> </a:t>
            </a:r>
            <a:r>
              <a:rPr lang="ru-RU" sz="2000" b="1" dirty="0"/>
              <a:t>90-2000</a:t>
            </a:r>
            <a:r>
              <a:rPr lang="ru-RU" sz="2000" dirty="0"/>
              <a:t>  файлы() почта, веб-страницы, музыка, кинофильмы</a:t>
            </a:r>
          </a:p>
          <a:p>
            <a:r>
              <a:rPr lang="ru-RU" sz="2000" b="1" dirty="0"/>
              <a:t>К 20</a:t>
            </a:r>
            <a:r>
              <a:rPr lang="ru-RU" sz="2000" dirty="0"/>
              <a:t>10 видеопотоки (интернет- т</a:t>
            </a:r>
            <a:r>
              <a:rPr lang="en-US" sz="2000" dirty="0"/>
              <a:t>v, </a:t>
            </a:r>
            <a:r>
              <a:rPr lang="ru-RU" sz="2000" dirty="0"/>
              <a:t>видеоконференции, просмотр фильмов)</a:t>
            </a:r>
          </a:p>
          <a:p>
            <a:r>
              <a:rPr lang="ru-RU" sz="2000" dirty="0"/>
              <a:t>Увеличение доли трафика мобильных устройств тел, планшеты (67% в 2013)</a:t>
            </a:r>
          </a:p>
          <a:p>
            <a:r>
              <a:rPr lang="ru-RU" sz="2000" b="1" dirty="0"/>
              <a:t>К 2018 </a:t>
            </a:r>
            <a:r>
              <a:rPr lang="ru-RU" sz="2000" dirty="0"/>
              <a:t>доля компьютерного трафика упала</a:t>
            </a:r>
            <a:r>
              <a:rPr lang="ru-RU" sz="2000" baseline="0" dirty="0"/>
              <a:t> </a:t>
            </a:r>
            <a:r>
              <a:rPr lang="ru-RU" sz="2000" dirty="0"/>
              <a:t>до 43%</a:t>
            </a:r>
          </a:p>
          <a:p>
            <a:r>
              <a:rPr lang="ru-RU" sz="2000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Объем трафика</a:t>
            </a:r>
            <a:r>
              <a:rPr lang="ru-RU" dirty="0"/>
              <a:t>: 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0" y="3000375"/>
            <a:ext cx="4214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Количество пользователей</a:t>
            </a:r>
            <a:r>
              <a:rPr lang="ru-RU"/>
              <a:t> </a:t>
            </a:r>
            <a:r>
              <a:rPr lang="ru-RU" b="1"/>
              <a:t>Интернет</a:t>
            </a:r>
            <a:endParaRPr lang="ru-RU"/>
          </a:p>
        </p:txBody>
      </p:sp>
      <p:sp>
        <p:nvSpPr>
          <p:cNvPr id="14342" name="Прямоугольник 6"/>
          <p:cNvSpPr>
            <a:spLocks noChangeArrowheads="1"/>
          </p:cNvSpPr>
          <p:nvPr/>
        </p:nvSpPr>
        <p:spPr bwMode="auto">
          <a:xfrm>
            <a:off x="3094422" y="1707356"/>
            <a:ext cx="6357937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□ 1990 — 1 ТВ (1 терабайт = 1012 байт, или 1000 гигабайт);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1996-2000 ТВ;</a:t>
            </a:r>
          </a:p>
          <a:p>
            <a:r>
              <a:rPr lang="ru-RU" dirty="0">
                <a:solidFill>
                  <a:srgbClr val="0070C0"/>
                </a:solidFill>
              </a:rPr>
              <a:t>□ 2000 — 84 РВ (1 петабайт = 1000 терабайт);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2008 — 10 ЕВ (1 экзабайт = 1000 петабайт);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2013-50 ЕВ.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Модели сетевых распределенных приложений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None/>
              <a:defRPr/>
            </a:pPr>
            <a:r>
              <a:rPr lang="ru-RU" dirty="0"/>
              <a:t>Выделяют три основных параметра организации работы приложений в сети: </a:t>
            </a:r>
            <a:endParaRPr lang="en-US" dirty="0"/>
          </a:p>
          <a:p>
            <a:pPr algn="just">
              <a:buFontTx/>
              <a:buNone/>
              <a:defRPr/>
            </a:pPr>
            <a:endParaRPr lang="ru-RU" dirty="0"/>
          </a:p>
          <a:p>
            <a:pPr algn="just">
              <a:buFontTx/>
              <a:buNone/>
              <a:defRPr/>
            </a:pPr>
            <a:r>
              <a:rPr lang="ru-RU" dirty="0"/>
              <a:t>▫ Способ разделения приложения на части, выполняющиеся на разных компьютерах сети;</a:t>
            </a:r>
          </a:p>
          <a:p>
            <a:pPr algn="just">
              <a:buFontTx/>
              <a:buNone/>
              <a:defRPr/>
            </a:pPr>
            <a:r>
              <a:rPr lang="ru-RU" dirty="0"/>
              <a:t> ▫ Выделение специализированных серверов в сети, на которых выполняются некоторые общие для всех приложений функции; </a:t>
            </a:r>
          </a:p>
          <a:p>
            <a:pPr algn="just">
              <a:buFontTx/>
              <a:buNone/>
              <a:defRPr/>
            </a:pPr>
            <a:r>
              <a:rPr lang="ru-RU" dirty="0"/>
              <a:t>▫ Способ взаимодействия между частями приложений, работающих на разных компьютерах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714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Клиент-серверная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2000"/>
            <a:ext cx="8899525" cy="58213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ru-RU" sz="2800" dirty="0"/>
              <a:t>Как правило</a:t>
            </a:r>
            <a:r>
              <a:rPr lang="ru-RU" sz="2800" cap="all" dirty="0"/>
              <a:t>,</a:t>
            </a:r>
            <a:r>
              <a:rPr lang="ru-RU" sz="2800" dirty="0"/>
              <a:t> компьютеры и программы, входящие в состав информационной системы, не являются равноправными. Некоторые из них </a:t>
            </a:r>
            <a:r>
              <a:rPr lang="ru-RU" sz="2800" b="1" i="1" dirty="0"/>
              <a:t>владеют ресурсами</a:t>
            </a:r>
            <a:r>
              <a:rPr lang="ru-RU" sz="2800" dirty="0"/>
              <a:t> (файловая система, процессор, принтер, база данных и т.д.), другие имеют возможность </a:t>
            </a:r>
            <a:r>
              <a:rPr lang="ru-RU" sz="2800" b="1" i="1" dirty="0"/>
              <a:t>обращаться</a:t>
            </a:r>
            <a:r>
              <a:rPr lang="ru-RU" sz="2800" dirty="0"/>
              <a:t> к этим ресурсам.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ru-RU" sz="2800" dirty="0"/>
              <a:t>Компьютер (или программу), управляющий ресурсом, называют </a:t>
            </a:r>
            <a:r>
              <a:rPr lang="ru-RU" sz="2800" b="1" dirty="0"/>
              <a:t>сервером </a:t>
            </a:r>
            <a:r>
              <a:rPr lang="ru-RU" sz="2800" dirty="0"/>
              <a:t>этого ресурса (файл-сервер, сервер базы данных, вычислительный сервер...). Клиент и сервер какого-либо ресурса могут находиться как на одном компьютере, так и на различных компьютерах, связанных сетью.</a:t>
            </a:r>
          </a:p>
          <a:p>
            <a:pPr marL="0" indent="0">
              <a:buNone/>
              <a:defRPr/>
            </a:pPr>
            <a:r>
              <a:rPr lang="ru-RU" dirty="0"/>
              <a:t> </a:t>
            </a:r>
          </a:p>
          <a:p>
            <a:pPr>
              <a:buFontTx/>
              <a:buNone/>
              <a:defRPr/>
            </a:pPr>
            <a:endParaRPr lang="ru-RU" dirty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329A8-53F0-4596-91E9-0BB64EFD3F2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7AD23-025F-4736-8653-C54010AC28C2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1843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76200" y="0"/>
            <a:ext cx="9220200" cy="5715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0" y="244475"/>
            <a:ext cx="8686800" cy="249872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000" b="1" dirty="0"/>
              <a:t>Архитектура «клиент-сервер»</a:t>
            </a:r>
            <a:r>
              <a:rPr lang="ru-RU" sz="2000" dirty="0"/>
              <a:t> определяет общие принципы организации взаимодействия в сети, где имеются </a:t>
            </a:r>
            <a:r>
              <a:rPr lang="ru-RU" sz="2000" i="1" dirty="0"/>
              <a:t>серверы</a:t>
            </a:r>
            <a:r>
              <a:rPr lang="ru-RU" sz="2000" dirty="0"/>
              <a:t>, узлы-поставщики некоторых специфичных функций (сервисов) и </a:t>
            </a:r>
            <a:r>
              <a:rPr lang="ru-RU" sz="2000" i="1" dirty="0"/>
              <a:t>клиенты</a:t>
            </a:r>
            <a:r>
              <a:rPr lang="ru-RU" sz="2000" dirty="0"/>
              <a:t>, потребители этих функций.</a:t>
            </a:r>
          </a:p>
          <a:p>
            <a:pPr algn="just">
              <a:buFontTx/>
              <a:buNone/>
            </a:pPr>
            <a:r>
              <a:rPr lang="ru-RU" sz="2000" dirty="0"/>
              <a:t>Практические реализации такой архитектуры называются </a:t>
            </a:r>
            <a:r>
              <a:rPr lang="ru-RU" sz="2000" b="1" dirty="0"/>
              <a:t>клиент-серверными технологиями</a:t>
            </a:r>
          </a:p>
          <a:p>
            <a:pPr>
              <a:buFontTx/>
              <a:buNone/>
            </a:pPr>
            <a:r>
              <a:rPr lang="ru-RU" sz="2000" b="1" dirty="0"/>
              <a:t>                         </a:t>
            </a:r>
            <a:r>
              <a:rPr lang="ru-RU" sz="2800" b="1" dirty="0"/>
              <a:t>Двухзвенная</a:t>
            </a:r>
            <a:r>
              <a:rPr lang="ru-RU" sz="2800" dirty="0"/>
              <a:t> </a:t>
            </a:r>
            <a:r>
              <a:rPr lang="ru-RU" sz="2800" b="1" dirty="0"/>
              <a:t>архитектура</a:t>
            </a:r>
            <a:r>
              <a:rPr lang="ru-RU" sz="2800" dirty="0"/>
              <a:t>. (</a:t>
            </a:r>
            <a:r>
              <a:rPr lang="ru-RU" sz="2800" b="1" i="1" dirty="0" err="1"/>
              <a:t>two-tier</a:t>
            </a:r>
            <a:r>
              <a:rPr lang="ru-RU" sz="2800" b="1" i="1" dirty="0"/>
              <a:t>, 2-tier</a:t>
            </a:r>
            <a:r>
              <a:rPr lang="ru-RU" sz="2800" dirty="0"/>
              <a:t>)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8793E-C84F-4600-9114-1E59FC6E0A1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0484" name="Рисунок 4" descr="2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4938"/>
            <a:ext cx="61880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Все большее использование распределенных вычислений в клиент-серверных технология привело к другим моделям</a:t>
            </a:r>
            <a:br>
              <a:rPr lang="ru-RU" sz="2000" dirty="0"/>
            </a:br>
            <a:r>
              <a:rPr lang="ru-RU" sz="2000" b="1" dirty="0"/>
              <a:t> </a:t>
            </a:r>
            <a:r>
              <a:rPr lang="ru-RU" sz="2800" b="1" dirty="0"/>
              <a:t>Трехзвенная архитектура</a:t>
            </a:r>
            <a:br>
              <a:rPr lang="ru-RU" sz="2000" b="1" dirty="0"/>
            </a:br>
            <a:r>
              <a:rPr lang="ru-RU" sz="2000" b="1" dirty="0"/>
              <a:t>(</a:t>
            </a:r>
            <a:r>
              <a:rPr lang="ru-RU" sz="2000" b="1" i="1" dirty="0" err="1"/>
              <a:t>three-tier</a:t>
            </a:r>
            <a:r>
              <a:rPr lang="ru-RU" sz="2000" b="1" i="1" dirty="0"/>
              <a:t>, 3-tier</a:t>
            </a:r>
            <a:r>
              <a:rPr lang="ru-RU" sz="2000" b="1" dirty="0"/>
              <a:t>)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127DF-4663-46D4-BA7F-E5DAC8F58BDD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22532" name="Рисунок 4" descr="3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706563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356" y="205582"/>
            <a:ext cx="8686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/>
              <a:t>Многозвенная</a:t>
            </a:r>
            <a:r>
              <a:rPr lang="ru-RU" sz="2800" b="1" cap="all" dirty="0"/>
              <a:t> (</a:t>
            </a:r>
            <a:r>
              <a:rPr lang="ru-RU" sz="2800" b="1" dirty="0" err="1"/>
              <a:t>n-tier</a:t>
            </a:r>
            <a:r>
              <a:rPr lang="ru-RU" sz="2800" b="1" dirty="0"/>
              <a:t>) клиент-серверная архитектура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9A801-7D5E-48E7-9A83-69872C28789E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3556" name="Рисунок 4" descr="N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1196752"/>
            <a:ext cx="789463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304800" y="182563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/>
              <a:t>В клиент-серверных технологиях используют понятие </a:t>
            </a:r>
            <a:r>
              <a:rPr lang="ru-RU" sz="2400" b="1" i="1"/>
              <a:t>«толщины</a:t>
            </a:r>
            <a:r>
              <a:rPr lang="ru-RU" sz="2400"/>
              <a:t>». Оно определяет конфигурацию оборудования и программное обеспечение, имеющиеся у клиента</a:t>
            </a:r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66D75-5C1A-4B49-BF5B-E6A95501FAB1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35278" y="1904182"/>
            <a:ext cx="8856984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49263" algn="ctr" eaLnBrk="0" hangingPunct="0"/>
            <a:r>
              <a:rPr lang="ru-RU" sz="3200" b="1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«Тонкий» клиент</a:t>
            </a:r>
          </a:p>
          <a:p>
            <a:pPr indent="449263" algn="ctr" eaLnBrk="0" hangingPunct="0"/>
            <a:endParaRPr lang="ru-RU" sz="3200" b="1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 eaLnBrk="0" hangingPunct="0"/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термин определяет клиента, вычислительных ресурсов которого достаточно лишь для запуска необходимого сетевого приложения применяя интерфейсные функции, вся прикладная логика выполняется на сервере. </a:t>
            </a:r>
          </a:p>
          <a:p>
            <a:pPr indent="449263"/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687"/>
          </a:xfrm>
        </p:spPr>
        <p:txBody>
          <a:bodyPr>
            <a:normAutofit fontScale="90000"/>
          </a:bodyPr>
          <a:lstStyle/>
          <a:p>
            <a:r>
              <a:rPr lang="ru-RU" sz="3200" b="1" i="1"/>
              <a:t>«Толстый» клиент</a:t>
            </a:r>
            <a:endParaRPr lang="ru-RU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0" y="974725"/>
            <a:ext cx="8686800" cy="5151438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800"/>
              <a:t>Таковым является рабочая станция или персональный компьютер, работающие под управлением собственной дисковой операционной системы и имеющие необходимый набор программного обеспечения. К сетевым серверам «толстые» клиенты обращаются в основном за дополнительными услугами (например, доступ к web-серверу или корпоративной базе данных).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B54D3-8BE8-4AA0-99D0-CC01008485C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45180"/>
            <a:ext cx="8229600" cy="500062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Системы пакетной обработки  (50-е гг. 20 столетия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180443" y="545242"/>
            <a:ext cx="8829674" cy="31622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Централизованная система на базе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майнфрейма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Большие размеры (занимали целые здания)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небольшого числа пользователей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предназначены для интерактивной работы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Применялись в режиме пакетной обработки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Эффективность работы процессора машины была важнее эффективности работы пользователей</a:t>
            </a:r>
          </a:p>
          <a:p>
            <a:pPr>
              <a:buNone/>
            </a:pPr>
            <a:r>
              <a:rPr lang="ru-RU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Закон Гроша: а</a:t>
            </a:r>
            <a:r>
              <a:rPr lang="en-US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^2+b^2&lt;=(</a:t>
            </a:r>
            <a:r>
              <a:rPr lang="en-US" sz="2000" b="1" baseline="0" dirty="0" err="1">
                <a:latin typeface="Times New Roman" pitchFamily="18" charset="0"/>
                <a:ea typeface="+mj-ea"/>
                <a:cs typeface="Times New Roman" pitchFamily="18" charset="0"/>
              </a:rPr>
              <a:t>a+b</a:t>
            </a:r>
            <a:r>
              <a:rPr lang="en-US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)^2</a:t>
            </a:r>
            <a:endParaRPr lang="ru-RU" sz="2000" b="1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endParaRPr lang="ru-RU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Font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85750" y="4071938"/>
            <a:ext cx="8229600" cy="2143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0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0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baseline="0" dirty="0">
              <a:latin typeface="+mn-lt"/>
            </a:endParaRPr>
          </a:p>
        </p:txBody>
      </p:sp>
      <p:sp>
        <p:nvSpPr>
          <p:cNvPr id="4102" name="Прямоугольник 9"/>
          <p:cNvSpPr>
            <a:spLocks noChangeArrowheads="1"/>
          </p:cNvSpPr>
          <p:nvPr/>
        </p:nvSpPr>
        <p:spPr bwMode="auto">
          <a:xfrm>
            <a:off x="162571" y="3859141"/>
            <a:ext cx="88296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Многотерминальные системы – прообраз сети (60 гг.)</a:t>
            </a:r>
            <a:endParaRPr lang="ru-RU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одновременно работающих с компьютером пользователей определялось его мощностью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реакции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системы должно было быть достаточно малым, чтобы не была заметна параллельная работа с компьютером других пользователей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централизованной обработке данных удалось распределить функции ввода\вывода, то есть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Многотерминальные системы, работающие в режиме разделения времени, стали прообразом локальных вычислительных сетей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Содержимое 2"/>
          <p:cNvSpPr>
            <a:spLocks noGrp="1"/>
          </p:cNvSpPr>
          <p:nvPr>
            <p:ph idx="1"/>
          </p:nvPr>
        </p:nvSpPr>
        <p:spPr>
          <a:xfrm>
            <a:off x="0" y="427038"/>
            <a:ext cx="8686800" cy="569912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800" b="1" i="1"/>
              <a:t>Основная идея архитектуры «клиент-сервер» состоит в разделении сетевого приложения на несколько компонентов</a:t>
            </a:r>
            <a:r>
              <a:rPr lang="ru-RU" sz="2800"/>
              <a:t>, каждый из которых реализует специфический набор сервисов. </a:t>
            </a:r>
          </a:p>
          <a:p>
            <a:pPr algn="just">
              <a:buFontTx/>
              <a:buNone/>
            </a:pPr>
            <a:r>
              <a:rPr lang="ru-RU" sz="2800"/>
              <a:t>Компоненты такого приложения могут выполняться на разных компьютерах, выполняя серверные и/или клиентские функции. </a:t>
            </a:r>
          </a:p>
          <a:p>
            <a:pPr algn="just">
              <a:buFontTx/>
              <a:buNone/>
            </a:pPr>
            <a:r>
              <a:rPr lang="ru-RU" sz="2800"/>
              <a:t>Это позволяет повысить надежность, безопасность и производительность сетевых приложений и сети в целом</a:t>
            </a:r>
            <a:r>
              <a:rPr lang="ru-RU" sz="2400"/>
              <a:t>.</a:t>
            </a:r>
          </a:p>
          <a:p>
            <a:pPr>
              <a:buFontTx/>
              <a:buNone/>
            </a:pPr>
            <a:endParaRPr lang="ru-RU" sz="2400"/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8E90E-D006-4947-822A-ED2DED77CE2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9AE3D-860B-1C49-D885-65200E74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D4051-ABD8-0A11-6A8E-7808C5D2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3A156-3D87-4E9D-A461-482776F8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65187-81D8-4E84-8FFE-865D220D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/>
              <a:t>Общая среда  - файл</a:t>
            </a:r>
          </a:p>
        </p:txBody>
      </p:sp>
    </p:spTree>
    <p:extLst>
      <p:ext uri="{BB962C8B-B14F-4D97-AF65-F5344CB8AC3E}">
        <p14:creationId xmlns:p14="http://schemas.microsoft.com/office/powerpoint/2010/main" val="2897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94B5-60A5-4EBD-AC27-414FF3F5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Программа-сервер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&lt;iostream&gt;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windows.h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using namespace std;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struct Person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char name[25];	 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имя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height;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рост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weight;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вес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}B;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answer;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int main()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(LC_ALL,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char*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"C:\REQUEST.bin";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//файл запросов клиентов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:\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файл ответов сервера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&lt;&lt; "server is working"&lt;&lt;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D328B9-0B23-4277-8B0D-14E562CF5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начальные установки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binary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tellg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//стартовая позиция сервера в файле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начало работы сервера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::binary);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//переход в конец файла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есть новые запросы от клиентов?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Sleep(100);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18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3DDE21-77A8-4397-B5F8-0C060A82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получен новый запрос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::beg);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//переход к началу полученного запроса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fR.read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*)&amp;B,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(B));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//считывание данных клиента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fR.tellg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 конец обработанных данных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определение индекса массы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IMT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(0.01*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/(0.01*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(18.5 &lt;= IMT &amp;&amp; IMT &lt; 25) answer = 1;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(18.5 &gt; IMT) answer = 0;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(IMT &gt;=25)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2;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передача ответа клиенту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::binary 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::app);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fA.write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 (char*)&amp;answer,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(answer));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//запись ответа клиенту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}// while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1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548903-4AE9-409C-ABBF-D0C0EC28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windows.h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// структура данных запроса клиента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Person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char name[25];  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height;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weight;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A;</a:t>
            </a:r>
            <a:endParaRPr lang="ru-RU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(LC_ALL,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"C:\REQUEST.bin";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//файл для запросов клиентов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"C:\ANSWER.bin";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//файл для ответов сервера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98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BCA3B6-B50A-4A9E-B5CF-17BAFF37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передача данных от клиента серверу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"Введите запрос: Фамилия Рост Вес"&lt;&lt;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A.name&gt;&gt;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A.name &lt;&lt;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f_REQ.open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::app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f_REQ.write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//запись запроса в файл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поступил ответ от сервера?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::end);	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в конец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73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B801D8-CC42-40D9-8183-992180F6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 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ждем и переходим в конец файла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::end);   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получение ответа от сервера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seekg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на начало нового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; //считывание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f_ANS.close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расшифровка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switch (answer) 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0: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Недостаток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Избыток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//while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28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68199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2571750"/>
            <a:ext cx="68294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511175"/>
          </a:xfrm>
        </p:spPr>
        <p:txBody>
          <a:bodyPr/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Первые глобальные сети</a:t>
            </a:r>
          </a:p>
        </p:txBody>
      </p:sp>
      <p:sp>
        <p:nvSpPr>
          <p:cNvPr id="6148" name="Прямоугольник 8"/>
          <p:cNvSpPr>
            <a:spLocks noChangeArrowheads="1"/>
          </p:cNvSpPr>
          <p:nvPr/>
        </p:nvSpPr>
        <p:spPr bwMode="auto">
          <a:xfrm>
            <a:off x="42863" y="76470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dirty="0"/>
              <a:t>	В </a:t>
            </a:r>
            <a:r>
              <a:rPr lang="ru-RU" sz="2400" b="1" dirty="0"/>
              <a:t>1969</a:t>
            </a:r>
            <a:r>
              <a:rPr lang="ru-RU" sz="2400" dirty="0"/>
              <a:t> году министерство обороны США инициировало работы по объединению в единую сеть суперкомпьютеров оборонных и научно-исследовательских центров. Эта сеть, получившая название </a:t>
            </a:r>
            <a:r>
              <a:rPr lang="ru-RU" sz="2400" b="1" dirty="0"/>
              <a:t>ARPANET,</a:t>
            </a:r>
            <a:r>
              <a:rPr lang="ru-RU" sz="2400" dirty="0"/>
              <a:t> стала отправной точкой для создания первой и самой известной ныне глобальной сети мирового масштаба </a:t>
            </a:r>
            <a:r>
              <a:rPr lang="ru-RU" sz="2400" b="1" dirty="0"/>
              <a:t>— Internet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Сеть ARPANET объединяла компьютеры разных типов, работавшие под управлением различных операционных систем с дополнительными модулями, реализующими коммуникационные протоколы, общие для всех компьютеров сети (сетевые системы).</a:t>
            </a:r>
          </a:p>
          <a:p>
            <a:pPr algn="just"/>
            <a:r>
              <a:rPr lang="ru-RU" sz="2400" b="1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4397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Первые локальные сети (70-е)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62865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Большие интегральные схемы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Появление мини-компьютеров – конкурентов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майнфреймам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Закон Гроша перестал действовать, однако несколько мини ЭВМ использовались автономно на одном предприятии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Разнообразные устройства сопряжения, использующие собственные способы представления данных на линиях связи, свои типы кабелей и т. п., могли соединять только те конкретные модели компьютеров, для которых они были разработаны.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Появление персональных компьютеров : они были достаточно мощными, чтобы обеспечивать работу сетевого программного обеспечения, а с другой — явно нуждались в объединении своей вычислительной мощности для решения сложных задач, а также разделения дорогих периферийных устройств и дисковых массивов.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середине 80-х стандартные сетевые технологии объединения компьютеров в сеть(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Arcnet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Ring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Bus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несколько позже —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FDDI)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превратили процесс построения локальной сети из решения нетривиальной технической проблемы в рутинную работу.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конце 80-х сближение локальных и глобальных сетей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Конвергенция компьютерных и телекоммуникационных сетей.</a:t>
            </a: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1437" y="1052736"/>
            <a:ext cx="9001125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600" b="1" dirty="0"/>
              <a:t>Компьютерная сеть</a:t>
            </a:r>
            <a:r>
              <a:rPr lang="en-US" sz="3600" b="1" dirty="0"/>
              <a:t> </a:t>
            </a:r>
            <a:r>
              <a:rPr lang="ru-RU" sz="3600" dirty="0"/>
              <a:t>– это система связи различной вычислительной техники, необходимая для </a:t>
            </a:r>
            <a:r>
              <a:rPr lang="ru-RU" sz="3600" b="1" dirty="0"/>
              <a:t>автоматического обмена данными </a:t>
            </a:r>
            <a:r>
              <a:rPr lang="ru-RU" sz="3600" dirty="0"/>
              <a:t>между конечными пользователями, а также </a:t>
            </a:r>
            <a:r>
              <a:rPr lang="ru-RU" sz="3600" b="1" dirty="0"/>
              <a:t>удаленного управления </a:t>
            </a:r>
            <a:r>
              <a:rPr lang="ru-RU" sz="3600" dirty="0"/>
              <a:t>функциональными узлами и программным обеспечением данной сети</a:t>
            </a:r>
          </a:p>
        </p:txBody>
      </p:sp>
      <p:sp>
        <p:nvSpPr>
          <p:cNvPr id="8195" name="Заголовок 1"/>
          <p:cNvSpPr txBox="1">
            <a:spLocks/>
          </p:cNvSpPr>
          <p:nvPr/>
        </p:nvSpPr>
        <p:spPr bwMode="auto">
          <a:xfrm>
            <a:off x="928688" y="428625"/>
            <a:ext cx="367188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ru-RU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-180528" y="124895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Классификация сетей по радиусу действия </a:t>
            </a:r>
            <a:br>
              <a:rPr lang="ru-RU" sz="2400" dirty="0"/>
            </a:br>
            <a:br>
              <a:rPr lang="en-US" sz="2400" dirty="0"/>
            </a:br>
            <a:r>
              <a:rPr lang="ru-RU" sz="2400" b="1" dirty="0"/>
              <a:t>ЛОКАЛЬНЫЕ СЕТИ </a:t>
            </a:r>
            <a:r>
              <a:rPr lang="ru-RU" sz="2400" dirty="0"/>
              <a:t>(</a:t>
            </a:r>
            <a:r>
              <a:rPr lang="en-US" sz="2400" dirty="0"/>
              <a:t>r&lt;2</a:t>
            </a:r>
            <a:r>
              <a:rPr lang="ru-RU" sz="2400" dirty="0"/>
              <a:t>км)</a:t>
            </a:r>
            <a:endParaRPr lang="ru-RU" sz="2400" b="1" dirty="0"/>
          </a:p>
        </p:txBody>
      </p:sp>
      <p:pic>
        <p:nvPicPr>
          <p:cNvPr id="9219" name="Содержимое 3" descr="лок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24332" y="1916832"/>
            <a:ext cx="5964484" cy="4392410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786438" y="1000125"/>
            <a:ext cx="35718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Основные функции локальной сети:</a:t>
            </a:r>
          </a:p>
          <a:p>
            <a:r>
              <a:rPr lang="ru-RU"/>
              <a:t>— </a:t>
            </a:r>
            <a:r>
              <a:rPr lang="ru-RU" sz="2000" b="1" i="1"/>
              <a:t>Оптимизация</a:t>
            </a:r>
            <a:r>
              <a:rPr lang="ru-RU" sz="2000"/>
              <a:t> рабочего процесса. </a:t>
            </a:r>
          </a:p>
          <a:p>
            <a:r>
              <a:rPr lang="ru-RU" sz="2000"/>
              <a:t>— </a:t>
            </a:r>
            <a:r>
              <a:rPr lang="ru-RU" sz="2000" b="1" i="1"/>
              <a:t>Общение</a:t>
            </a:r>
            <a:r>
              <a:rPr lang="ru-RU" sz="2000"/>
              <a:t>. </a:t>
            </a:r>
          </a:p>
          <a:p>
            <a:r>
              <a:rPr lang="ru-RU" sz="2000"/>
              <a:t>— Возможность </a:t>
            </a:r>
            <a:r>
              <a:rPr lang="ru-RU" sz="2000" b="1" i="1"/>
              <a:t>удаленного администрирования</a:t>
            </a:r>
            <a:r>
              <a:rPr lang="ru-RU" sz="2000"/>
              <a:t>: один специалист оказывает техническую поддержку нескольких десятков различных устройств;</a:t>
            </a:r>
          </a:p>
          <a:p>
            <a:r>
              <a:rPr lang="ru-RU" sz="2000"/>
              <a:t>— </a:t>
            </a:r>
            <a:r>
              <a:rPr lang="ru-RU" sz="2000" b="1" i="1"/>
              <a:t>Экономия</a:t>
            </a:r>
            <a:r>
              <a:rPr lang="ru-RU" sz="2000"/>
              <a:t>. </a:t>
            </a:r>
          </a:p>
          <a:p>
            <a:r>
              <a:rPr lang="ru-RU" sz="2000"/>
              <a:t>— Игры, </a:t>
            </a:r>
            <a:r>
              <a:rPr lang="ru-RU" sz="2000" b="1" i="1"/>
              <a:t>безопасность</a:t>
            </a:r>
            <a:r>
              <a:rPr lang="ru-RU" sz="2000"/>
              <a:t> обмена данными, пользовательский комфорт 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28938" cy="6143625"/>
          </a:xfrm>
        </p:spPr>
        <p:txBody>
          <a:bodyPr/>
          <a:lstStyle/>
          <a:p>
            <a:pPr algn="l"/>
            <a:r>
              <a:rPr lang="ru-RU" sz="2400" b="1"/>
              <a:t>Глобальная сеть</a:t>
            </a:r>
            <a:r>
              <a:rPr lang="ru-RU" sz="2400"/>
              <a:t>– это сеть передачи данных, охватывающая весь мир (или отдельные крупные регионы) и объединяющая неограниченное число несвязанных абонентов.</a:t>
            </a:r>
            <a:endParaRPr lang="ru-RU" sz="2400" b="1"/>
          </a:p>
        </p:txBody>
      </p:sp>
      <p:pic>
        <p:nvPicPr>
          <p:cNvPr id="10243" name="Содержимое 5" descr="glob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32113" y="500063"/>
            <a:ext cx="6211887" cy="5786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571625" y="0"/>
            <a:ext cx="4471988" cy="796925"/>
          </a:xfrm>
        </p:spPr>
        <p:txBody>
          <a:bodyPr/>
          <a:lstStyle/>
          <a:p>
            <a:r>
              <a:rPr lang="ru-RU" sz="2400" b="1"/>
              <a:t>Корпоративные сети</a:t>
            </a:r>
          </a:p>
        </p:txBody>
      </p:sp>
      <p:pic>
        <p:nvPicPr>
          <p:cNvPr id="11267" name="Содержимое 3" descr="корп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50" y="1214438"/>
            <a:ext cx="7572375" cy="51260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1847</Words>
  <Application>Microsoft Office PowerPoint</Application>
  <PresentationFormat>Экран (4:3)</PresentationFormat>
  <Paragraphs>210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Тема Office</vt:lpstr>
      <vt:lpstr>Компьютерные сети</vt:lpstr>
      <vt:lpstr>Системы пакетной обработки  (50-е гг. 20 столетия)</vt:lpstr>
      <vt:lpstr>Презентация PowerPoint</vt:lpstr>
      <vt:lpstr>Первые глобальные сети</vt:lpstr>
      <vt:lpstr>Первые локальные сети (70-е)</vt:lpstr>
      <vt:lpstr>Презентация PowerPoint</vt:lpstr>
      <vt:lpstr>Классификация сетей по радиусу действия   ЛОКАЛЬНЫЕ СЕТИ (r&lt;2км)</vt:lpstr>
      <vt:lpstr>Глобальная сеть– это сеть передачи данных, охватывающая весь мир (или отдельные крупные регионы) и объединяющая неограниченное число несвязанных абонентов.</vt:lpstr>
      <vt:lpstr>Корпоративные сети</vt:lpstr>
      <vt:lpstr>INTERNET</vt:lpstr>
      <vt:lpstr>Интернет как фактор развития сетевых технологий</vt:lpstr>
      <vt:lpstr>Модели сетевых распределенных приложений </vt:lpstr>
      <vt:lpstr>Клиент-серверная архитектура</vt:lpstr>
      <vt:lpstr>Презентация PowerPoint</vt:lpstr>
      <vt:lpstr>Презентация PowerPoint</vt:lpstr>
      <vt:lpstr>Все большее использование распределенных вычислений в клиент-серверных технология привело к другим моделям  Трехзвенная архитектура (three-tier, 3-tier) </vt:lpstr>
      <vt:lpstr>Многозвенная (n-tier) клиент-серверная архитектура</vt:lpstr>
      <vt:lpstr>В клиент-серверных технологиях используют понятие «толщины». Оно определяет конфигурацию оборудования и программное обеспечение, имеющиеся у клиента</vt:lpstr>
      <vt:lpstr>«Толстый» клиент</vt:lpstr>
      <vt:lpstr>Презентация PowerPoint</vt:lpstr>
      <vt:lpstr>Презентация PowerPoint</vt:lpstr>
      <vt:lpstr>ПРОЕКТ1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</dc:title>
  <dc:creator>Лёля</dc:creator>
  <cp:lastModifiedBy>Елена Павловна Лукащик</cp:lastModifiedBy>
  <cp:revision>6</cp:revision>
  <dcterms:created xsi:type="dcterms:W3CDTF">2020-10-04T05:58:28Z</dcterms:created>
  <dcterms:modified xsi:type="dcterms:W3CDTF">2022-09-15T04:25:13Z</dcterms:modified>
</cp:coreProperties>
</file>