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9" r:id="rId10"/>
    <p:sldId id="256" r:id="rId11"/>
    <p:sldId id="257" r:id="rId12"/>
    <p:sldId id="258" r:id="rId13"/>
    <p:sldId id="261" r:id="rId14"/>
    <p:sldId id="263" r:id="rId15"/>
    <p:sldId id="264" r:id="rId16"/>
    <p:sldId id="265" r:id="rId17"/>
    <p:sldId id="266" r:id="rId18"/>
    <p:sldId id="267" r:id="rId19"/>
    <p:sldId id="280" r:id="rId20"/>
    <p:sldId id="281" r:id="rId21"/>
    <p:sldId id="282" r:id="rId22"/>
    <p:sldId id="283" r:id="rId23"/>
    <p:sldId id="284" r:id="rId24"/>
    <p:sldId id="262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7B30-8A46-41D7-A05C-115EADEC0D73}" type="datetimeFigureOut">
              <a:rPr lang="ru-RU" smtClean="0"/>
              <a:pPr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r>
              <a:rPr lang="ru-RU" dirty="0" err="1"/>
              <a:t>Многопоточность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-9939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КЛИЕНТ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#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include "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stdafx.h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"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&lt;winsock2.h&gt;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iostream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&lt;string&gt;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pragma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comment (lib,"Ws2_32.lib")</a:t>
            </a:r>
          </a:p>
          <a:p>
            <a:endParaRPr lang="en-US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#define PORT 666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#define SERVERADDR "127.0.0.1"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using namespace std;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main()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char buff[1024];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&lt;&lt;"TCP DEMO CLIENT\n";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Шаг 1 - инициализация библиотеки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Winsock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(0x202,(WSADATA *)&amp;buff[0]))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{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 "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WSAStart_error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:\n" &lt;&lt;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		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   return -1;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Шаг 2 - создание </a:t>
            </a:r>
            <a:r>
              <a:rPr lang="ru-RU" sz="2000" b="1" i="1" dirty="0" err="1">
                <a:solidFill>
                  <a:srgbClr val="FF0000"/>
                </a:solidFill>
                <a:latin typeface="Consolas" pitchFamily="49" charset="0"/>
              </a:rPr>
              <a:t>сокета</a:t>
            </a:r>
            <a:endParaRPr lang="ru-RU" sz="2000" b="1" i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SOCKET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=socket(AF_INET,SOCK_STREAM,0);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          </a:t>
            </a:r>
            <a:endParaRPr lang="en-US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 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{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&lt;&lt;"Socket()_error:\n" &lt;&lt;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  return -1;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</a:rPr>
              <a:t>         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// Шаг 3 - установка соединения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* 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заполнение структуры </a:t>
            </a:r>
            <a:r>
              <a:rPr lang="en-US" sz="2200" b="1" i="1" dirty="0" err="1">
                <a:solidFill>
                  <a:srgbClr val="002060"/>
                </a:solidFill>
                <a:latin typeface="Consolas" pitchFamily="49" charset="0"/>
              </a:rPr>
              <a:t>sockaddr_in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, </a:t>
            </a:r>
            <a:r>
              <a:rPr lang="en-US" sz="2200" b="1" i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указание адреса и порта сервера</a:t>
            </a:r>
            <a:r>
              <a:rPr lang="en-US" sz="2200" b="1" i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*</a:t>
            </a:r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/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sockaddr_in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dest_addr.sin_family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=AF_INET;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dest_addr.sin_port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htons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(PORT);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HOSTENT *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преобразование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IP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адреса из символьного в  сетевой формат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inet_addr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(SERVERADDR)!=INADDR_NONE)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dest_addr.sin_addr.s_addr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inet_addr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else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попытка получить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IP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 по доменному имени сервера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 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gethostbyname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(SERVERADDR))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-&gt;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</a:rPr>
              <a:t>h_addr_list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содержит массив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указателей на адреса 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((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unsigned long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)[0]=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  ((unsigned long **)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-&gt;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h_addr_list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)[0][0];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else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{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 "Invalid address \n" &lt;&lt; SERVERADDR;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    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		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         return -1;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-9645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 сервера получен – пытаемся установить соединение</a:t>
            </a:r>
            <a:r>
              <a:rPr lang="ru-RU" sz="2200" i="1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(connect(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sockaddr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sizeof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)))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{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"Connect error\n" &lt;&lt;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	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       return -1;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"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Соединение с"&lt;&lt;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SERVERADDR &lt;&lt; "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успешно </a:t>
            </a:r>
            <a:r>
              <a:rPr lang="ru-RU" sz="2200" b="1" dirty="0" err="1">
                <a:solidFill>
                  <a:srgbClr val="002060"/>
                </a:solidFill>
                <a:latin typeface="Consolas" pitchFamily="49" charset="0"/>
              </a:rPr>
              <a:t>установлено\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n";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&lt;&lt;"Type quit for exit\n\n";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Шаг 4 - чтение и передача сообщений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     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while((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recv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my_sock,&amp;buff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[0],80,0)) !=SOCKET_ERROR)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{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ставим завершающий ноль в конце строки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buff[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]='\0';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&lt;&lt;"S=&gt;C:“;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buff &lt;&lt;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endl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endParaRPr lang="en-US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читаем пользовательский ввод с клавиатуры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&lt;&lt;"S&lt;=C:"; string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getline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cin,strr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 </a:t>
            </a:r>
            <a:endParaRPr lang="ru-RU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передаем строку клиента серверу</a:t>
            </a:r>
          </a:p>
          <a:p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     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send(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,(char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[0],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strr.size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(),0);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== "quit")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проверка на "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quit"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{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&lt;&lt;"Exit...";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// Корректный выход</a:t>
            </a:r>
            <a:endParaRPr lang="en-US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return 0; } 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  <a:endParaRPr lang="ru-RU" sz="22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&lt;&lt;"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Recv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error\n" &lt;&lt;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	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return -1;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}</a:t>
            </a:r>
            <a:endParaRPr lang="ru-RU" sz="24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TCP –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ЭХО СЕРВЕР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endParaRPr lang="en-US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для разрыва соединения клиент вводит строку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“quit”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</a:t>
            </a:r>
            <a:endParaRPr lang="en-US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stdafx.h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iostream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&lt;winsock2.h&gt; 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&lt;string&gt;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pragma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comment (lib,"Ws2_32.lib")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using namespace std;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MY_PORT =   666;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Порт, который слушает сервер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        </a:t>
            </a:r>
            <a:endParaRPr lang="ru-RU" sz="2200" dirty="0">
              <a:solidFill>
                <a:schemeClr val="tx2"/>
              </a:solidFill>
              <a:latin typeface="Consolas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макрос для печати количества активных  пользователей 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#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define PRINTNUSERS if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)\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 user on-line 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;\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else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"No User on line\n";</a:t>
            </a:r>
          </a:p>
          <a:p>
            <a:endParaRPr lang="en-US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/*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прототип </a:t>
            </a:r>
            <a:r>
              <a:rPr lang="ru-RU" sz="2200" b="1" dirty="0" err="1">
                <a:solidFill>
                  <a:schemeClr val="tx2"/>
                </a:solidFill>
                <a:latin typeface="Consolas" pitchFamily="49" charset="0"/>
              </a:rPr>
              <a:t>функции,обслуживающий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подключившихся клиент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ов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</a:t>
            </a:r>
            <a:endParaRPr lang="ru-RU" sz="2200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DWORD WINAPI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ConToClient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(LPVOID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глобальная переменная–количество  активных пользователей</a:t>
            </a:r>
            <a:r>
              <a:rPr lang="ru-RU" sz="2200" i="1" dirty="0">
                <a:solidFill>
                  <a:schemeClr val="tx2"/>
                </a:solidFill>
                <a:latin typeface="Consolas" pitchFamily="49" charset="0"/>
              </a:rPr>
              <a:t> 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= 0;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ru-RU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0"/>
            <a:ext cx="900115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main( )    {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char buff[1024];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Буфер для различных нужд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"TCP SERVER DEMO\n";</a:t>
            </a: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1 - Инициализация Библиотеки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Сокетов</a:t>
            </a:r>
            <a:endParaRPr lang="ru-RU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if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WSAStartup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(0x0202,(WSADATA *) &amp;buff[0]))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{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"Error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WSAStartup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\n" &lt;&lt;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return -1;    }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Ошибка!</a:t>
            </a:r>
            <a:endParaRPr lang="en-US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2 - создание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сокета</a:t>
            </a:r>
            <a:endParaRPr lang="ru-RU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SOCKET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if ((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=socket(AF_INET,SOCK_STREAM,0))&lt;0)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{ 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Ошибка!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"Error socket \n"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dirty="0" err="1">
                <a:solidFill>
                  <a:schemeClr val="tx2"/>
                </a:solidFill>
                <a:latin typeface="Consolas" pitchFamily="49" charset="0"/>
              </a:rPr>
              <a:t>Деиницилизация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 библиотеки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Winsock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return -1;      }</a:t>
            </a: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Шаг 3 связывание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сокета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 с локальным адресом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local_addr.sin_family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=AF_INET;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local_addr.sin_port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htons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(MY_PORT);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local_addr.sin_addr.s_addr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=0;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71540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вызываем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bind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для связывания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if (bind(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*)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&lt;&lt;"Error bind \n"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закрываем </a:t>
            </a:r>
            <a:r>
              <a:rPr lang="ru-RU" sz="2200" dirty="0" err="1">
                <a:solidFill>
                  <a:srgbClr val="FF0000"/>
                </a:solidFill>
                <a:latin typeface="Consolas" pitchFamily="49" charset="0"/>
              </a:rPr>
              <a:t>сокет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return -1;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4 ожидание подключений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// размер очереди – 0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x100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if (listen(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0x100))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&lt;"Error listen: “&lt;&lt;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return -1;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"Waiting connections\n";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5417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Шаг 5 извлекаем сообщение из очереди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SOCKET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  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dirty="0" err="1">
                <a:solidFill>
                  <a:srgbClr val="FF0000"/>
                </a:solidFill>
                <a:latin typeface="Consolas" pitchFamily="49" charset="0"/>
              </a:rPr>
              <a:t>сокет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 для клиента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  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адрес клиента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// функции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accept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необходимо передать размер структуры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client_addr_size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цикл извлечения запросов на подключение из  очереди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while((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=accept(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*)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client_addr_size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++;  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увеличиваем счетчик  клиентов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HOSTENT *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// пытаемся получить имя хоста</a:t>
            </a:r>
            <a:endParaRPr lang="en-US" sz="2200" b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gethostbyaddr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((char *)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client_addr.sin_addr.s_addr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    4, AF_INET);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"+new connect!\n" ;   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вывод сведений о клиенте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	 if 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-&gt;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h_name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;    else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 "";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	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inet_ntoa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client_addr.sin_addr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PRINTNUSERS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DWORD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thID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Вызов нового потока для клиента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      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CreateThread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NULL,NULL,ConToClient,&amp;client_socket,NULL,&amp;thID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    }     return 0;    }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/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Эта функция создается в отдельном потоке и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обсуживает очередного подключившегося клиента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независимо от остальных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*</a:t>
            </a:r>
            <a:r>
              <a:rPr lang="en-US" sz="2100" dirty="0">
                <a:solidFill>
                  <a:schemeClr val="tx2"/>
                </a:solidFill>
                <a:latin typeface="Consolas" pitchFamily="49" charset="0"/>
              </a:rPr>
              <a:t>/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DWORD WINAPI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ConToClient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(LPVOID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)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{     SOCKET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;  </a:t>
            </a:r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=((SOCKET *)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)[0];     </a:t>
            </a:r>
            <a:endParaRPr lang="ru-RU" sz="21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char buff[1024]; 	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   char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sHELLO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[] ="Hello, Student \r\n";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	send(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my_sock,sHELLO,sizeof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sHELLO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),0); </a:t>
            </a: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отправляем клиенту приветствие </a:t>
            </a:r>
            <a:endParaRPr lang="en-US" sz="2100" b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цикл эхо: прием строки и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возвращение ее клиенту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while (SOCKET_ERROR != </a:t>
            </a:r>
            <a:endParaRPr lang="ru-RU" sz="21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   (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=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recv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(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, (char *) &amp; buff[0], 1024, 0) ) 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{  buff[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]='\0';   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&lt;&lt;«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recieved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:"&lt;&lt;  buff &lt;&lt;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  	send(my_sock,buff,len,0);  }</a:t>
            </a: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произошел выход из цикла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,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соединение 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c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клиентом разорвано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--;     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уменьшаем счетчик активных клиентов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&lt;&lt; "-disconnect\n"; 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PRINTNUSERS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1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);     return 0;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2AC13-153B-487D-950B-7891402C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55655"/>
            <a:ext cx="6858000" cy="17907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ru-RU" sz="2400" b="1" cap="small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Несинхронизированные потоки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56D830-6E12-4A9E-ACB6-7AB384C9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7533456" cy="151216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многопоточном приложении потоки выполняются в адресном пространстве приложения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b="1" dirty="0"/>
              <a:t>ПРОЦЕССЫ и ПОТОКИ</a:t>
            </a:r>
          </a:p>
          <a:p>
            <a:pPr algn="just">
              <a:buNone/>
            </a:pPr>
            <a:r>
              <a:rPr lang="ru-RU" sz="2400" dirty="0"/>
              <a:t>Приложение состоит из одного или нескольких процессов. </a:t>
            </a:r>
            <a:r>
              <a:rPr lang="ru-RU" sz="2400" b="1" dirty="0"/>
              <a:t>Процесс</a:t>
            </a:r>
            <a:r>
              <a:rPr lang="ru-RU" sz="2400" dirty="0"/>
              <a:t> в самых простых терминах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b="1" dirty="0"/>
              <a:t>исполняемой программой</a:t>
            </a:r>
            <a:r>
              <a:rPr lang="ru-RU" sz="2400" dirty="0"/>
              <a:t>. При создании процесса для него выделяется память - виртуальное адресное пространство (</a:t>
            </a:r>
            <a:r>
              <a:rPr lang="ru-RU" sz="2400" dirty="0" err="1"/>
              <a:t>virtual</a:t>
            </a:r>
            <a:r>
              <a:rPr lang="ru-RU" sz="2400" dirty="0"/>
              <a:t> 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). Когда в отладчике мы смотрим на адреса переменных - мы видим адреса из этого пространства.</a:t>
            </a:r>
          </a:p>
          <a:p>
            <a:pPr algn="just">
              <a:buNone/>
            </a:pPr>
            <a:r>
              <a:rPr lang="ru-RU" sz="2400" dirty="0"/>
              <a:t>Каждый процесс имеет как минимум один поток (</a:t>
            </a:r>
            <a:r>
              <a:rPr lang="ru-RU" sz="2400" b="1" dirty="0" err="1"/>
              <a:t>primary</a:t>
            </a:r>
            <a:r>
              <a:rPr lang="ru-RU" sz="2400" b="1" dirty="0"/>
              <a:t> </a:t>
            </a:r>
            <a:r>
              <a:rPr lang="ru-RU" sz="2400" b="1" dirty="0" err="1"/>
              <a:t>thread</a:t>
            </a:r>
            <a:r>
              <a:rPr lang="ru-RU" sz="2400" dirty="0"/>
              <a:t>). До сих пор наши программы состояли из одного процесса и одного потока. </a:t>
            </a:r>
            <a:r>
              <a:rPr lang="ru-RU" sz="2400" b="1" dirty="0"/>
              <a:t>Потоки </a:t>
            </a:r>
            <a:r>
              <a:rPr lang="ru-RU" sz="2400" dirty="0"/>
              <a:t>(</a:t>
            </a:r>
            <a:r>
              <a:rPr lang="ru-RU" sz="2400" dirty="0" err="1"/>
              <a:t>thread</a:t>
            </a:r>
            <a:r>
              <a:rPr lang="ru-RU" sz="2400" dirty="0"/>
              <a:t>) – основные модули программы, среди которых операционная система распределяет процессорное время. Многопоточная программа (процесс) может состоять из множества одновременно и независимо исполняющихся потоков. Если многопоточная программа исполняется на многопроцессорном компьютере, каждый поток может исполняться на собственном процессоре. </a:t>
            </a:r>
          </a:p>
          <a:p>
            <a:pPr algn="just">
              <a:buNone/>
            </a:pPr>
            <a:r>
              <a:rPr lang="ru-RU" sz="2400" dirty="0"/>
              <a:t>Все потоки имеют доступ к адресному пространству процесса. И это может стать серьёзной проблемой.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3DCA3-B397-413A-8591-2BA5303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&lt;string&gt;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num=0;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a[5];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WINAPI TR(LPVOID pr)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{int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a[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]=num; num++; }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6064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652759-11B0-4FB6-9A0C-DBD8CD4A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7886700" cy="6408712"/>
          </a:xfrm>
        </p:spPr>
        <p:txBody>
          <a:bodyPr>
            <a:normAutofit fontScale="92500" lnSpcReduction="20000"/>
          </a:bodyPr>
          <a:lstStyle/>
          <a:p>
            <a:pPr lvl="3" indent="0">
              <a:lnSpc>
                <a:spcPct val="115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DWORD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CreateThread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(NULL,NULL,TR,NULL,NULL,&amp;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k=0;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k++;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&lt;&lt;a[0]&lt;&lt; " "&lt;&lt;a[1]&lt;&lt; " "&lt;&lt;a[2]&lt;&lt; " "&lt;&lt;a[3]&lt;&lt; " "&lt;&lt;a[4]&lt;&lt;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if (k % 10 == 0)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5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7EB20A-142A-4AC1-8710-CDE6CA48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260648"/>
            <a:ext cx="8856984" cy="6597352"/>
          </a:xfrm>
        </p:spPr>
        <p:txBody>
          <a:bodyPr>
            <a:norm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1118956576 1118956576 1118956576 1118956576 1118956576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1119012135 1119012133 1119012133 1119012132 1119012132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1509763034 1509763034 1509763034 1509763033 1509763033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1509817926 1509817926 1509817926 1509817926 1509817926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1509873689 1509873689 1509873689 1509873689 1509873688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1509932173 1509932172 1509932172 1509932171 1509932170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работы видно, что основной поток (сама программа) и поток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работают параллельно, т. е. основной поток выводит массив во время его заполнения потоком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силу чего элементы, выведенные в одну строку, могут не совпадать по значению.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110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CEEC0-C719-44FA-9B94-4B69F052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cap="small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Синхронизация потоков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F980C-1111-46E3-B45F-E619B42D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1124744"/>
            <a:ext cx="8994913" cy="561662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Win32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несколько методов синхронизации потоков.. Методы синхронизации потоков одного или нескольких процессов основаны на использовании 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объектов синхронизации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функций ожидания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Объекты синхронизации могут находиться в одном из двух состояний –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(«свободно») или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(«занято»). В зависимости от состояния объекта синхронизации один поток может узнать об изменении состояния других потоков или общих (разделяемых) ресурсов. Функции ожидания блокируют выполнение потока до тех пор, пока заданный объект находится в состоянии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поток, которому необходим эксклюзивный доступ к ресурсу, должен выставить какой-либо объект синхронизации в несигнальное состояние, а по окончании – сбросить его в сигнальное. Остальные потоки должны перед доступом к этому ресурсу вызвать функцию ожидания, которая позволит им дождаться освобождения ресурса.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70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ABCFB8-DAD4-4C2B-9B66-4D04EA46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88640"/>
            <a:ext cx="8676253" cy="6408712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Простейшей функцией ожидания является функция:</a:t>
            </a:r>
          </a:p>
          <a:p>
            <a:pPr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WaitForSingleObject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THANDLE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  //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объекта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dwmilliseconds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// период ожидания</a:t>
            </a:r>
          </a:p>
          <a:p>
            <a:pPr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 момент вызова функции указанный объект уже находился в сигнальном состоянии, то ожидания не происходит, функция сразу же возвращает результат.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задана нулевая величина тайм-аута, то выполнение функции сводится к проверке, находится ли в данный момент объект в сигнальном состоянии.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значение тайм-аута равно константе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INFINITE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то время ожидания не ограничено, т. е. нить может пробудиться только по сигнальному состоянию объекта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750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D7605-3A63-4268-8359-2927A33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93" y="93543"/>
            <a:ext cx="7886700" cy="491469"/>
          </a:xfrm>
        </p:spPr>
        <p:txBody>
          <a:bodyPr>
            <a:noAutofit/>
          </a:bodyPr>
          <a:lstStyle/>
          <a:p>
            <a:pPr algn="ctr"/>
            <a:r>
              <a:rPr lang="ru-RU" sz="2800" b="1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Критические секции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137B3-9738-4B9E-93AD-AAB7AD0F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5012"/>
            <a:ext cx="9064487" cy="62729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Один из методов синхронизации потоков состоит в использовании критических секций (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Critical</a:t>
            </a:r>
            <a:r>
              <a:rPr lang="ru-RU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Sections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Этот метод может использоваться только для синхронизации потоков только одного процесса. Библиотека 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WIN32 API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работы с критическими секциями предлагает ряд функций 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тип данных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Critical_Section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использования критической секции нужно создать переменную данного типа. Затем проинициализировать ее перед использованием с помощью функции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Для того чтобы войти в секцию, нужно вызвать функцию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 после завершения работы –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Тот поток, который обратится к секции, в которой сейчас другой поток, будет блокирован до тех пор, пока критическая секция не будет освобождена. Саму критическую секцию можно удалить функцией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18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C838E9-2563-41BC-93C2-A2616EA5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188640"/>
            <a:ext cx="9064487" cy="6480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195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в предыдущем примере код, используемый для инициализации массива, поместить в критическую секцию, то другие потоки не смогут войти в этот участок кода до тех пор, пока первый поток не завершит его выполнение.</a:t>
            </a:r>
          </a:p>
          <a:p>
            <a:pPr marL="0" indent="0">
              <a:buNone/>
            </a:pPr>
            <a:endParaRPr lang="ru-RU" sz="195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windows.h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Critical_Section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cs;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a[5];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WINAPI tr(LPVOID pr)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{int 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num=0;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r>
              <a:rPr lang="ru-RU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(&amp;cs);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 (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a[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]=num; 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(&amp;cs);</a:t>
            </a:r>
            <a:r>
              <a:rPr lang="ru-RU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num++; }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return 0;</a:t>
            </a:r>
            <a:r>
              <a:rPr lang="ru-RU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95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DWORD 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InitializeCriticalSection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&amp;cs );</a:t>
            </a:r>
            <a:endParaRPr lang="ru-RU" sz="19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CreateThread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,NULL,tr,NULL,NULL,&amp;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3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8981B0-10C1-401E-A955-C740F50B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0"/>
            <a:ext cx="8965095" cy="6858000"/>
          </a:xfrm>
        </p:spPr>
        <p:txBody>
          <a:bodyPr>
            <a:normAutofit lnSpcReduction="10000"/>
          </a:bodyPr>
          <a:lstStyle/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(&amp;cs);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 ( int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 "&lt;&lt;a[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(&amp;cs);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выполнения приложения с критической секцией: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0 0 0 0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23322543 23322543 23322543 23322543 23322543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45742213 45742213 45742213 45742213 45742213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54925473 54925473 54925473 54925473 54925473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66352753 66352753 66352753 66352753 66352753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71632843 71632843 71632843 71632843 71632843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86922973 86922973 86922973 86922973 86922973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99299400 99299400 99299400 99299400 99299400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112976136 112976136 112976136 112976136 112976136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124906920 124906920 124906920 124906920 124906920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3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C78D0-59DF-3B79-1373-915D437F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260648"/>
            <a:ext cx="8352928" cy="626469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События</a:t>
            </a:r>
            <a:r>
              <a:rPr lang="en-US" b="1" dirty="0">
                <a:solidFill>
                  <a:schemeClr val="tx1"/>
                </a:solidFill>
              </a:rPr>
              <a:t> (event)</a:t>
            </a:r>
            <a:r>
              <a:rPr lang="ru-RU" b="1" dirty="0">
                <a:solidFill>
                  <a:schemeClr val="tx1"/>
                </a:solidFill>
              </a:rPr>
              <a:t>,</a:t>
            </a:r>
            <a:endParaRPr lang="en-US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Мьютексы (</a:t>
            </a:r>
            <a:r>
              <a:rPr lang="en-US" b="1" dirty="0">
                <a:solidFill>
                  <a:schemeClr val="tx1"/>
                </a:solidFill>
              </a:rPr>
              <a:t>mutex</a:t>
            </a:r>
            <a:r>
              <a:rPr lang="ru-RU" b="1" dirty="0">
                <a:solidFill>
                  <a:schemeClr val="tx1"/>
                </a:solidFill>
              </a:rPr>
              <a:t>),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Семафоры</a:t>
            </a:r>
            <a:r>
              <a:rPr lang="en-US" b="1" dirty="0">
                <a:solidFill>
                  <a:schemeClr val="tx1"/>
                </a:solidFill>
              </a:rPr>
              <a:t> (semaphore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Autofit/>
          </a:bodyPr>
          <a:lstStyle/>
          <a:p>
            <a:r>
              <a:rPr lang="ru-RU" sz="2800" b="1" dirty="0"/>
              <a:t>Создание потоков </a:t>
            </a:r>
            <a:r>
              <a:rPr lang="ru-RU" sz="2800" b="1" cap="all" dirty="0"/>
              <a:t>–</a:t>
            </a:r>
            <a:r>
              <a:rPr lang="ru-RU" sz="2800" b="1" dirty="0"/>
              <a:t> </a:t>
            </a:r>
            <a:r>
              <a:rPr lang="ru-RU" sz="2800" b="1" dirty="0" err="1"/>
              <a:t>CreateThread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6429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nsolas" pitchFamily="49" charset="0"/>
              </a:rPr>
              <a:t>HANDLE WINAPI </a:t>
            </a:r>
            <a:r>
              <a:rPr lang="en-US" sz="2800" b="1" dirty="0" err="1">
                <a:latin typeface="Consolas" pitchFamily="49" charset="0"/>
              </a:rPr>
              <a:t>CreateThread</a:t>
            </a:r>
            <a:r>
              <a:rPr lang="en-US" sz="2800" dirty="0">
                <a:latin typeface="Consolas" pitchFamily="49" charset="0"/>
              </a:rPr>
              <a:t>(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LPSECURITY_ATTRIBUTES </a:t>
            </a:r>
            <a:r>
              <a:rPr lang="en-US" sz="2800" b="1" i="1" dirty="0" err="1">
                <a:latin typeface="Consolas" pitchFamily="49" charset="0"/>
              </a:rPr>
              <a:t>lpthreadattributes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SIZE_T </a:t>
            </a:r>
            <a:r>
              <a:rPr lang="en-US" sz="2800" b="1" i="1" dirty="0" err="1">
                <a:latin typeface="Consolas" pitchFamily="49" charset="0"/>
              </a:rPr>
              <a:t>dwstacksize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LPTHREAD_START_ROUTINE </a:t>
            </a:r>
            <a:r>
              <a:rPr lang="en-US" sz="2800" b="1" i="1" dirty="0" err="1">
                <a:latin typeface="Consolas" pitchFamily="49" charset="0"/>
              </a:rPr>
              <a:t>lpstartaddress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LPVOID </a:t>
            </a:r>
            <a:r>
              <a:rPr lang="en-US" sz="2800" b="1" i="1" dirty="0" err="1">
                <a:latin typeface="Consolas" pitchFamily="49" charset="0"/>
              </a:rPr>
              <a:t>lpparameter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DWORD </a:t>
            </a:r>
            <a:r>
              <a:rPr lang="en-US" sz="2800" b="1" i="1" dirty="0" err="1">
                <a:latin typeface="Consolas" pitchFamily="49" charset="0"/>
              </a:rPr>
              <a:t>dwcreationflags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LPDWORD </a:t>
            </a:r>
            <a:r>
              <a:rPr lang="en-US" sz="2800" b="1" i="1" dirty="0" err="1">
                <a:latin typeface="Consolas" pitchFamily="49" charset="0"/>
              </a:rPr>
              <a:t>lpthreadid</a:t>
            </a:r>
            <a:endParaRPr lang="ru-RU" sz="28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800" cap="all" dirty="0">
                <a:latin typeface="Consolas" pitchFamily="49" charset="0"/>
              </a:rPr>
              <a:t>);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ru-RU" sz="2400" cap="all" dirty="0"/>
              <a:t>1. </a:t>
            </a:r>
            <a:r>
              <a:rPr lang="ru-RU" sz="2400" b="1" i="1" dirty="0" err="1"/>
              <a:t>Lpthreadattributes</a:t>
            </a:r>
            <a:r>
              <a:rPr lang="ru-RU" sz="2400" i="1" dirty="0"/>
              <a:t> </a:t>
            </a:r>
            <a:r>
              <a:rPr lang="ru-RU" sz="2400" dirty="0"/>
              <a:t>- данный аргумент определяет, может ли создаваемый поток быть унаследован дочерним процессом. Если не создавать дочерние процессы, ставим </a:t>
            </a:r>
            <a:r>
              <a:rPr lang="en-US" sz="2400" dirty="0"/>
              <a:t>N</a:t>
            </a:r>
            <a:r>
              <a:rPr lang="ru-RU" sz="2400" dirty="0"/>
              <a:t>ULL.</a:t>
            </a:r>
          </a:p>
          <a:p>
            <a:pPr algn="just"/>
            <a:r>
              <a:rPr lang="ru-RU" sz="2400" cap="all" dirty="0"/>
              <a:t>2. </a:t>
            </a:r>
            <a:r>
              <a:rPr lang="ru-RU" sz="2400" b="1" i="1" dirty="0" err="1"/>
              <a:t>Dwstacksize</a:t>
            </a:r>
            <a:r>
              <a:rPr lang="ru-RU" sz="2400" b="1" dirty="0"/>
              <a:t> </a:t>
            </a:r>
            <a:r>
              <a:rPr lang="ru-RU" sz="2400" dirty="0"/>
              <a:t>- размер стека в байтах. Если передать 0, то будет использоваться значение по</a:t>
            </a:r>
            <a:r>
              <a:rPr lang="en-US" sz="2400" dirty="0"/>
              <a:t> </a:t>
            </a:r>
            <a:r>
              <a:rPr lang="ru-RU" sz="2400" dirty="0"/>
              <a:t>умолчанию (1 мегабайт).</a:t>
            </a:r>
          </a:p>
          <a:p>
            <a:pPr algn="just"/>
            <a:r>
              <a:rPr lang="ru-RU" sz="2400" cap="all" dirty="0"/>
              <a:t>3. </a:t>
            </a:r>
            <a:r>
              <a:rPr lang="ru-RU" sz="2400" b="1" i="1" dirty="0" err="1"/>
              <a:t>Lpstartaddress</a:t>
            </a:r>
            <a:r>
              <a:rPr lang="ru-RU" sz="2400" dirty="0"/>
              <a:t> - адрес функции, которая будет выполняться потоком. Эту функцию, собственно говоря, можно объявить создаваемым потоком. Данная функция должна соответствовать определённому прототипу</a:t>
            </a:r>
            <a:r>
              <a:rPr lang="ru-RU" sz="2400" cap="all" dirty="0"/>
              <a:t>.</a:t>
            </a:r>
            <a:endParaRPr lang="ru-RU" sz="2400" dirty="0"/>
          </a:p>
          <a:p>
            <a:pPr algn="just"/>
            <a:r>
              <a:rPr lang="ru-RU" sz="2400" cap="all" dirty="0"/>
              <a:t>4. </a:t>
            </a:r>
            <a:r>
              <a:rPr lang="ru-RU" sz="2400" b="1" i="1" dirty="0" err="1"/>
              <a:t>Lpparameter</a:t>
            </a:r>
            <a:r>
              <a:rPr lang="ru-RU" sz="2400" dirty="0"/>
              <a:t> - указатель на переменную, которая будет передана в поток.</a:t>
            </a:r>
          </a:p>
          <a:p>
            <a:pPr algn="just"/>
            <a:r>
              <a:rPr lang="ru-RU" sz="2400" cap="all" dirty="0"/>
              <a:t>5. </a:t>
            </a:r>
            <a:r>
              <a:rPr lang="ru-RU" sz="2400" b="1" i="1" dirty="0" err="1"/>
              <a:t>Dwcreationflags</a:t>
            </a:r>
            <a:r>
              <a:rPr lang="ru-RU" sz="2400" dirty="0"/>
              <a:t> - флаги создания. Здесь можно отложить запуск выполнения потока.</a:t>
            </a:r>
            <a:r>
              <a:rPr lang="ru-RU" sz="2400" cap="all" dirty="0"/>
              <a:t> </a:t>
            </a:r>
            <a:r>
              <a:rPr lang="ru-RU" sz="2400" dirty="0"/>
              <a:t>Если запускать поток сразу же, передаём 0.</a:t>
            </a:r>
          </a:p>
          <a:p>
            <a:pPr algn="just"/>
            <a:r>
              <a:rPr lang="ru-RU" sz="2400" cap="all" dirty="0"/>
              <a:t>6. </a:t>
            </a:r>
            <a:r>
              <a:rPr lang="ru-RU" sz="2400" b="1" i="1" dirty="0" err="1"/>
              <a:t>Lpthreadid</a:t>
            </a:r>
            <a:r>
              <a:rPr lang="ru-RU" sz="2400" dirty="0"/>
              <a:t> - указатель на переменную, куда будет сохранён идентификатор потока. Если идентификатор не нужен, передаём NULL.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// пример: Вывод значения параметра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#</a:t>
            </a:r>
            <a:r>
              <a:rPr lang="en-US" sz="2400" dirty="0">
                <a:latin typeface="Consolas" pitchFamily="49" charset="0"/>
              </a:rPr>
              <a:t>include </a:t>
            </a:r>
            <a:r>
              <a:rPr lang="ru-RU" sz="2400" dirty="0">
                <a:latin typeface="Consolas" pitchFamily="49" charset="0"/>
              </a:rPr>
              <a:t>"</a:t>
            </a:r>
            <a:r>
              <a:rPr lang="en-US" sz="2400" dirty="0" err="1">
                <a:latin typeface="Consolas" pitchFamily="49" charset="0"/>
              </a:rPr>
              <a:t>stdafx</a:t>
            </a:r>
            <a:r>
              <a:rPr lang="ru-RU" sz="2400" dirty="0">
                <a:latin typeface="Consolas" pitchFamily="49" charset="0"/>
              </a:rPr>
              <a:t>.</a:t>
            </a:r>
            <a:r>
              <a:rPr lang="en-US" sz="2400" dirty="0">
                <a:latin typeface="Consolas" pitchFamily="49" charset="0"/>
              </a:rPr>
              <a:t>h</a:t>
            </a:r>
            <a:r>
              <a:rPr lang="ru-RU" sz="2400" dirty="0"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#</a:t>
            </a:r>
            <a:r>
              <a:rPr lang="en-US" sz="2400" dirty="0">
                <a:latin typeface="Consolas" pitchFamily="49" charset="0"/>
              </a:rPr>
              <a:t>include </a:t>
            </a:r>
            <a:r>
              <a:rPr lang="ru-RU" sz="2400" dirty="0">
                <a:latin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</a:rPr>
              <a:t>windows</a:t>
            </a:r>
            <a:r>
              <a:rPr lang="ru-RU" sz="2400" dirty="0">
                <a:latin typeface="Consolas" pitchFamily="49" charset="0"/>
              </a:rPr>
              <a:t>.</a:t>
            </a:r>
            <a:r>
              <a:rPr lang="en-US" sz="2400" dirty="0">
                <a:latin typeface="Consolas" pitchFamily="49" charset="0"/>
              </a:rPr>
              <a:t>h</a:t>
            </a:r>
            <a:r>
              <a:rPr lang="ru-RU" sz="2400" dirty="0">
                <a:latin typeface="Consolas" pitchFamily="49" charset="0"/>
              </a:rPr>
              <a:t>&gt; //для работы с потоками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#include &lt;</a:t>
            </a:r>
            <a:r>
              <a:rPr lang="en-US" sz="2400" dirty="0" err="1">
                <a:latin typeface="Consolas" pitchFamily="49" charset="0"/>
              </a:rPr>
              <a:t>iostream</a:t>
            </a:r>
            <a:r>
              <a:rPr lang="en-US" sz="2400" dirty="0">
                <a:latin typeface="Consolas" pitchFamily="49" charset="0"/>
              </a:rPr>
              <a:t>&gt;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WINAPI 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 err="1">
                <a:latin typeface="Consolas" pitchFamily="49" charset="0"/>
              </a:rPr>
              <a:t>F</a:t>
            </a:r>
            <a:r>
              <a:rPr lang="en-US" sz="2400" dirty="0" err="1">
                <a:latin typeface="Consolas" pitchFamily="49" charset="0"/>
              </a:rPr>
              <a:t>unc</a:t>
            </a:r>
            <a:r>
              <a:rPr lang="en-US" sz="2400" cap="all" dirty="0">
                <a:latin typeface="Consolas" pitchFamily="49" charset="0"/>
              </a:rPr>
              <a:t>(LPVOID p)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</a:t>
            </a: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=*(DWORD*)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p;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cout</a:t>
            </a:r>
            <a:r>
              <a:rPr lang="en-US" sz="2400" cap="all" dirty="0">
                <a:latin typeface="Consolas" pitchFamily="49" charset="0"/>
              </a:rPr>
              <a:t> &lt;&lt; "</a:t>
            </a:r>
            <a:r>
              <a:rPr lang="en-US" sz="2400" cap="all" dirty="0" err="1">
                <a:latin typeface="Consolas" pitchFamily="49" charset="0"/>
              </a:rPr>
              <a:t>Thream</a:t>
            </a:r>
            <a:r>
              <a:rPr lang="en-US" sz="2400" cap="all" dirty="0">
                <a:latin typeface="Consolas" pitchFamily="49" charset="0"/>
              </a:rPr>
              <a:t> </a:t>
            </a:r>
            <a:r>
              <a:rPr lang="en-US" sz="2400" cap="all" dirty="0" err="1">
                <a:latin typeface="Consolas" pitchFamily="49" charset="0"/>
              </a:rPr>
              <a:t>Param</a:t>
            </a:r>
            <a:r>
              <a:rPr lang="en-US" sz="2400" cap="all" dirty="0">
                <a:latin typeface="Consolas" pitchFamily="49" charset="0"/>
              </a:rPr>
              <a:t>="&lt;&lt;</a:t>
            </a: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&lt;&lt; </a:t>
            </a:r>
            <a:r>
              <a:rPr lang="en-US" sz="2400" dirty="0" err="1">
                <a:latin typeface="Consolas" pitchFamily="49" charset="0"/>
              </a:rPr>
              <a:t>endl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 return 0</a:t>
            </a:r>
            <a:r>
              <a:rPr lang="en-US" sz="2400" cap="all" dirty="0">
                <a:latin typeface="Consolas" pitchFamily="49" charset="0"/>
              </a:rPr>
              <a:t>;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main()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</a:t>
            </a:r>
            <a:r>
              <a:rPr lang="en-US" sz="2400" dirty="0" err="1">
                <a:latin typeface="Consolas" pitchFamily="49" charset="0"/>
              </a:rPr>
              <a:t>thi</a:t>
            </a:r>
            <a:r>
              <a:rPr lang="en-US" sz="2400" cap="all" dirty="0" err="1">
                <a:latin typeface="Consolas" pitchFamily="49" charset="0"/>
              </a:rPr>
              <a:t>D</a:t>
            </a:r>
            <a:r>
              <a:rPr lang="en-US" sz="2400" cap="all" dirty="0">
                <a:latin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</a:rPr>
              <a:t>thp</a:t>
            </a:r>
            <a:r>
              <a:rPr lang="en-US" sz="2400" cap="all" dirty="0">
                <a:latin typeface="Consolas" pitchFamily="49" charset="0"/>
              </a:rPr>
              <a:t> = 21;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HANDLE </a:t>
            </a:r>
            <a:r>
              <a:rPr lang="en-US" sz="2400" dirty="0" err="1">
                <a:latin typeface="Consolas" pitchFamily="49" charset="0"/>
              </a:rPr>
              <a:t>thh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hh</a:t>
            </a:r>
            <a:r>
              <a:rPr lang="en-US" sz="2400" cap="all" dirty="0">
                <a:latin typeface="Consolas" pitchFamily="49" charset="0"/>
              </a:rPr>
              <a:t> = </a:t>
            </a:r>
            <a:r>
              <a:rPr lang="en-US" sz="2400" cap="all" dirty="0" err="1">
                <a:latin typeface="Consolas" pitchFamily="49" charset="0"/>
              </a:rPr>
              <a:t>C</a:t>
            </a:r>
            <a:r>
              <a:rPr lang="en-US" sz="2400" dirty="0" err="1">
                <a:latin typeface="Consolas" pitchFamily="49" charset="0"/>
              </a:rPr>
              <a:t>reate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>
                <a:latin typeface="Consolas" pitchFamily="49" charset="0"/>
              </a:rPr>
              <a:t>(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NULL,    // </a:t>
            </a:r>
            <a:r>
              <a:rPr lang="ru-RU" sz="2400" cap="all" dirty="0">
                <a:latin typeface="Consolas" pitchFamily="49" charset="0"/>
              </a:rPr>
              <a:t>атрибуты безопасности по умолчанию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0,    // размер стека используется по умолчанию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 err="1">
                <a:latin typeface="Consolas" pitchFamily="49" charset="0"/>
              </a:rPr>
              <a:t>T</a:t>
            </a:r>
            <a:r>
              <a:rPr lang="ru-RU" sz="2400" dirty="0" err="1">
                <a:latin typeface="Consolas" pitchFamily="49" charset="0"/>
              </a:rPr>
              <a:t>hread</a:t>
            </a:r>
            <a:r>
              <a:rPr lang="ru-RU" sz="2400" cap="all" dirty="0" err="1">
                <a:latin typeface="Consolas" pitchFamily="49" charset="0"/>
              </a:rPr>
              <a:t>F</a:t>
            </a:r>
            <a:r>
              <a:rPr lang="ru-RU" sz="2400" dirty="0" err="1">
                <a:latin typeface="Consolas" pitchFamily="49" charset="0"/>
              </a:rPr>
              <a:t>unc</a:t>
            </a:r>
            <a:r>
              <a:rPr lang="ru-RU" sz="2400" cap="all" dirty="0">
                <a:latin typeface="Consolas" pitchFamily="49" charset="0"/>
              </a:rPr>
              <a:t>,   // функция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&amp;</a:t>
            </a:r>
            <a:r>
              <a:rPr lang="ru-RU" sz="2400" dirty="0" err="1">
                <a:latin typeface="Consolas" pitchFamily="49" charset="0"/>
              </a:rPr>
              <a:t>thp</a:t>
            </a:r>
            <a:r>
              <a:rPr lang="ru-RU" sz="2400" cap="all" dirty="0">
                <a:latin typeface="Consolas" pitchFamily="49" charset="0"/>
              </a:rPr>
              <a:t>,        // аргумент функции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0,</a:t>
            </a:r>
            <a:r>
              <a:rPr lang="en-US" sz="2400" cap="all" dirty="0">
                <a:latin typeface="Consolas" pitchFamily="49" charset="0"/>
              </a:rPr>
              <a:t>          </a:t>
            </a:r>
            <a:r>
              <a:rPr lang="ru-RU" sz="2400" cap="all" dirty="0">
                <a:latin typeface="Consolas" pitchFamily="49" charset="0"/>
              </a:rPr>
              <a:t> // флажки создания </a:t>
            </a:r>
            <a:r>
              <a:rPr lang="en-US" sz="2400" cap="all" dirty="0">
                <a:latin typeface="Consolas" pitchFamily="49" charset="0"/>
              </a:rPr>
              <a:t>(</a:t>
            </a:r>
            <a:r>
              <a:rPr lang="ru-RU" sz="2400" cap="all" dirty="0">
                <a:latin typeface="Consolas" pitchFamily="49" charset="0"/>
              </a:rPr>
              <a:t>по умолчанию</a:t>
            </a:r>
            <a:r>
              <a:rPr lang="en-US" sz="2400" cap="all" dirty="0">
                <a:latin typeface="Consolas" pitchFamily="49" charset="0"/>
              </a:rPr>
              <a:t>)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&amp;</a:t>
            </a:r>
            <a:r>
              <a:rPr lang="ru-RU" sz="2400" dirty="0" err="1">
                <a:latin typeface="Consolas" pitchFamily="49" charset="0"/>
              </a:rPr>
              <a:t>thi</a:t>
            </a:r>
            <a:r>
              <a:rPr lang="ru-RU" sz="2400" cap="all" dirty="0" err="1">
                <a:latin typeface="Consolas" pitchFamily="49" charset="0"/>
              </a:rPr>
              <a:t>D</a:t>
            </a:r>
            <a:r>
              <a:rPr lang="ru-RU" sz="2400" cap="all" dirty="0">
                <a:latin typeface="Consolas" pitchFamily="49" charset="0"/>
              </a:rPr>
              <a:t>);     // возвращает идентификатор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/* </a:t>
            </a:r>
            <a:r>
              <a:rPr lang="ru-RU" sz="2400" i="1" dirty="0">
                <a:latin typeface="Consolas" pitchFamily="49" charset="0"/>
              </a:rPr>
              <a:t>при успешном завершении проверяет возвращаемое значение</a:t>
            </a:r>
            <a:r>
              <a:rPr lang="ru-RU" sz="2400" cap="all" dirty="0">
                <a:latin typeface="Consolas" pitchFamily="49" charset="0"/>
              </a:rPr>
              <a:t>*/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if</a:t>
            </a:r>
            <a:r>
              <a:rPr lang="en-US" sz="2400" cap="all" dirty="0">
                <a:latin typeface="Consolas" pitchFamily="49" charset="0"/>
              </a:rPr>
              <a:t> (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hh</a:t>
            </a:r>
            <a:r>
              <a:rPr lang="en-US" sz="2400" cap="all" dirty="0">
                <a:latin typeface="Consolas" pitchFamily="49" charset="0"/>
              </a:rPr>
              <a:t> == NULL)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{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     </a:t>
            </a:r>
            <a:r>
              <a:rPr lang="en-US" sz="2400" dirty="0" err="1">
                <a:latin typeface="Consolas" pitchFamily="49" charset="0"/>
              </a:rPr>
              <a:t>cout</a:t>
            </a:r>
            <a:r>
              <a:rPr lang="en-US" sz="2400" cap="all" dirty="0">
                <a:latin typeface="Consolas" pitchFamily="49" charset="0"/>
              </a:rPr>
              <a:t>&lt;&lt; "</a:t>
            </a:r>
            <a:r>
              <a:rPr lang="en-US" sz="2400" cap="all" dirty="0" err="1">
                <a:latin typeface="Consolas" pitchFamily="49" charset="0"/>
              </a:rPr>
              <a:t>C</a:t>
            </a:r>
            <a:r>
              <a:rPr lang="en-US" sz="2400" dirty="0" err="1">
                <a:latin typeface="Consolas" pitchFamily="49" charset="0"/>
              </a:rPr>
              <a:t>reate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failed</a:t>
            </a:r>
            <a:r>
              <a:rPr lang="en-US" sz="2400" cap="all" dirty="0">
                <a:latin typeface="Consolas" pitchFamily="49" charset="0"/>
              </a:rPr>
              <a:t>." ; 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}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else     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</a:rPr>
              <a:t>cin.get</a:t>
            </a:r>
            <a:r>
              <a:rPr lang="en-US" sz="2400" dirty="0">
                <a:latin typeface="Consolas" pitchFamily="49" charset="0"/>
              </a:rPr>
              <a:t>();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   </a:t>
            </a:r>
            <a:r>
              <a:rPr lang="en-US" sz="2400" dirty="0" err="1">
                <a:latin typeface="Consolas" pitchFamily="49" charset="0"/>
              </a:rPr>
              <a:t>CloseHandle</a:t>
            </a:r>
            <a:r>
              <a:rPr lang="en-US" sz="2400" dirty="0">
                <a:latin typeface="Consolas" pitchFamily="49" charset="0"/>
              </a:rPr>
              <a:t>( </a:t>
            </a:r>
            <a:r>
              <a:rPr lang="en-US" sz="2400" dirty="0" err="1">
                <a:latin typeface="Consolas" pitchFamily="49" charset="0"/>
              </a:rPr>
              <a:t>Thh</a:t>
            </a:r>
            <a:r>
              <a:rPr lang="en-US" sz="2400" dirty="0">
                <a:latin typeface="Consolas" pitchFamily="49" charset="0"/>
              </a:rPr>
              <a:t> );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} </a:t>
            </a: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cap="all" dirty="0"/>
              <a:t>В</a:t>
            </a:r>
            <a:r>
              <a:rPr lang="ru-RU" sz="2400" dirty="0"/>
              <a:t> этом примере параметром функции потока является указатель на значение. Это может быть </a:t>
            </a:r>
            <a:r>
              <a:rPr lang="ru-RU" sz="2400" b="1" dirty="0"/>
              <a:t>указатель на любой тип данных или структуру, или это может быть пропущено совсем, при помощи</a:t>
            </a:r>
            <a:r>
              <a:rPr lang="ru-RU" sz="2400" dirty="0"/>
              <a:t> передачи указателя</a:t>
            </a:r>
            <a:r>
              <a:rPr lang="ru-RU" sz="2400" cap="all" dirty="0"/>
              <a:t> </a:t>
            </a:r>
            <a:r>
              <a:rPr lang="ru-RU" sz="2400" dirty="0"/>
              <a:t>NULL и удаления ссылок на параметр в </a:t>
            </a:r>
            <a:r>
              <a:rPr lang="ru-RU" sz="2400" cap="all" dirty="0" err="1"/>
              <a:t>T</a:t>
            </a:r>
            <a:r>
              <a:rPr lang="ru-RU" sz="2400" dirty="0" err="1"/>
              <a:t>hread</a:t>
            </a:r>
            <a:r>
              <a:rPr lang="ru-RU" sz="2400" cap="all" dirty="0" err="1"/>
              <a:t>F</a:t>
            </a:r>
            <a:r>
              <a:rPr lang="ru-RU" sz="2400" dirty="0" err="1"/>
              <a:t>unc</a:t>
            </a:r>
            <a:r>
              <a:rPr lang="ru-RU" sz="2400" cap="all" dirty="0"/>
              <a:t>.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b="1" dirty="0"/>
              <a:t>ПРОЦЕСС-СЕРВЕР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cap="all" dirty="0"/>
              <a:t> 	</a:t>
            </a:r>
            <a:r>
              <a:rPr lang="ru-RU" sz="2400" dirty="0"/>
              <a:t>Как только на </a:t>
            </a:r>
            <a:r>
              <a:rPr lang="ru-RU" sz="2400" dirty="0" err="1"/>
              <a:t>сокете</a:t>
            </a:r>
            <a:r>
              <a:rPr lang="ru-RU" sz="2400" dirty="0"/>
              <a:t>, обслуживаемом функцией </a:t>
            </a:r>
            <a:r>
              <a:rPr lang="ru-RU" sz="2400" b="1" i="1" dirty="0" err="1"/>
              <a:t>accept</a:t>
            </a:r>
            <a:r>
              <a:rPr lang="ru-RU" sz="2400" dirty="0"/>
              <a:t>, появляется запрос, функция возвращает серверу дескриптор только что созданного нового </a:t>
            </a:r>
            <a:r>
              <a:rPr lang="ru-RU" sz="2400" dirty="0" err="1"/>
              <a:t>сокета</a:t>
            </a:r>
            <a:r>
              <a:rPr lang="ru-RU" sz="2400" dirty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Сервер может обрабатывать запросы параллельно или последовательно.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i="1" dirty="0"/>
              <a:t>	Последовательный</a:t>
            </a:r>
            <a:r>
              <a:rPr lang="ru-RU" sz="2400" dirty="0"/>
              <a:t> сервер будет последовательно обрабатывать, а затем закрывать все переданные ему функцией </a:t>
            </a:r>
            <a:r>
              <a:rPr lang="ru-RU" sz="2400" b="1" i="1" dirty="0" err="1"/>
              <a:t>accept</a:t>
            </a:r>
            <a:r>
              <a:rPr lang="ru-RU" sz="2400" dirty="0"/>
              <a:t> дескрипторы </a:t>
            </a:r>
            <a:r>
              <a:rPr lang="ru-RU" sz="2400" dirty="0" err="1"/>
              <a:t>сокетов</a:t>
            </a:r>
            <a:r>
              <a:rPr lang="ru-RU" sz="2400" dirty="0"/>
              <a:t>. По окончании обработки конкретного запроса последовательный сервер вновь вызывает </a:t>
            </a:r>
            <a:r>
              <a:rPr lang="ru-RU" sz="2400" b="1" i="1" dirty="0" err="1"/>
              <a:t>accept</a:t>
            </a:r>
            <a:r>
              <a:rPr lang="ru-RU" sz="2400" dirty="0"/>
              <a:t>, а она возвращает ему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для следующего запроса, если он имеется, и т. д. Если до этого вызывалась функция </a:t>
            </a:r>
            <a:r>
              <a:rPr lang="ru-RU" sz="2400" b="1" i="1" dirty="0" err="1"/>
              <a:t>listen</a:t>
            </a:r>
            <a:r>
              <a:rPr lang="ru-RU" sz="2400" dirty="0"/>
              <a:t>, запрос может быть выбран из входной очереди, если нет — сервер прослушивает сетевые запросы напрямую через </a:t>
            </a:r>
            <a:r>
              <a:rPr lang="ru-RU" sz="2400" dirty="0" err="1"/>
              <a:t>сокет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   	</a:t>
            </a:r>
            <a:r>
              <a:rPr lang="ru-RU" sz="2800" b="1" dirty="0"/>
              <a:t>Параллельный сервер </a:t>
            </a:r>
            <a:r>
              <a:rPr lang="ru-RU" sz="2800" dirty="0"/>
              <a:t>после того как выполнится функция </a:t>
            </a:r>
            <a:r>
              <a:rPr lang="ru-RU" sz="2800" b="1" i="1" dirty="0" err="1"/>
              <a:t>accept</a:t>
            </a:r>
            <a:r>
              <a:rPr lang="ru-RU" sz="2800" dirty="0"/>
              <a:t>, создаст новый (дочерний) процесс и передаст ему задачу по обслуживанию нового запроса. Независимо от того, как создается дочерний процесс, процесс-родитель передает ему копию нового </a:t>
            </a:r>
            <a:r>
              <a:rPr lang="ru-RU" sz="2800" dirty="0" err="1"/>
              <a:t>сокета</a:t>
            </a:r>
            <a:r>
              <a:rPr lang="ru-RU" sz="2800" dirty="0"/>
              <a:t>. Далее родительский процесс закрывает собственную копию </a:t>
            </a:r>
            <a:r>
              <a:rPr lang="ru-RU" sz="2800" dirty="0" err="1"/>
              <a:t>сокета</a:t>
            </a:r>
            <a:r>
              <a:rPr lang="ru-RU" sz="2800" dirty="0"/>
              <a:t> и вновь вызывает функцию </a:t>
            </a:r>
            <a:r>
              <a:rPr lang="ru-RU" sz="2800" b="1" i="1" dirty="0" err="1"/>
              <a:t>accept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То есть параллельный сервер не ждет, пока закончится обработка запроса, а вызывает функцию </a:t>
            </a:r>
            <a:r>
              <a:rPr lang="ru-RU" sz="2800" b="1" i="1" dirty="0" err="1"/>
              <a:t>accept</a:t>
            </a:r>
            <a:r>
              <a:rPr lang="ru-RU" sz="2800" dirty="0"/>
              <a:t> сразу же.  За исключением случаев, когда обработка запроса почти не занимает времени, сервер успевает вызвать </a:t>
            </a:r>
            <a:r>
              <a:rPr lang="ru-RU" sz="2800" b="1" i="1" dirty="0" err="1"/>
              <a:t>accept</a:t>
            </a:r>
            <a:r>
              <a:rPr lang="ru-RU" sz="2800" dirty="0"/>
              <a:t> еще до того, как дочерний процесс ее закончит. Таким образом сервер параллельной обработки запросов способен отвечать на множество запросов одновременно.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7_6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14290"/>
            <a:ext cx="7572428" cy="6357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3104</Words>
  <Application>Microsoft Office PowerPoint</Application>
  <PresentationFormat>Экран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Тема Office</vt:lpstr>
      <vt:lpstr>Многопоточность</vt:lpstr>
      <vt:lpstr>Презентация PowerPoint</vt:lpstr>
      <vt:lpstr>Создание потоков – CreateThread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Несинхронизированные потоки  </vt:lpstr>
      <vt:lpstr>Презентация PowerPoint</vt:lpstr>
      <vt:lpstr>Презентация PowerPoint</vt:lpstr>
      <vt:lpstr>Презентация PowerPoint</vt:lpstr>
      <vt:lpstr>Синхронизация потоков</vt:lpstr>
      <vt:lpstr>Презентация PowerPoint</vt:lpstr>
      <vt:lpstr>Критические секции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Многопоточный эхо-сервер</dc:title>
  <dc:creator>Лёля</dc:creator>
  <cp:lastModifiedBy>Елена Павловна Лукащик</cp:lastModifiedBy>
  <cp:revision>42</cp:revision>
  <dcterms:created xsi:type="dcterms:W3CDTF">2019-10-20T14:58:26Z</dcterms:created>
  <dcterms:modified xsi:type="dcterms:W3CDTF">2022-11-30T17:59:06Z</dcterms:modified>
</cp:coreProperties>
</file>