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2" r:id="rId3"/>
    <p:sldId id="268" r:id="rId4"/>
    <p:sldId id="269" r:id="rId5"/>
    <p:sldId id="266" r:id="rId6"/>
    <p:sldId id="267" r:id="rId7"/>
    <p:sldId id="271" r:id="rId8"/>
    <p:sldId id="270" r:id="rId9"/>
    <p:sldId id="272" r:id="rId10"/>
    <p:sldId id="273" r:id="rId11"/>
    <p:sldId id="304" r:id="rId12"/>
    <p:sldId id="303" r:id="rId13"/>
    <p:sldId id="305" r:id="rId14"/>
    <p:sldId id="283" r:id="rId15"/>
    <p:sldId id="274" r:id="rId16"/>
    <p:sldId id="275" r:id="rId17"/>
    <p:sldId id="278" r:id="rId18"/>
    <p:sldId id="291" r:id="rId19"/>
    <p:sldId id="279" r:id="rId20"/>
    <p:sldId id="280" r:id="rId21"/>
    <p:sldId id="281" r:id="rId22"/>
    <p:sldId id="282" r:id="rId23"/>
    <p:sldId id="307" r:id="rId24"/>
    <p:sldId id="287" r:id="rId25"/>
    <p:sldId id="288" r:id="rId26"/>
    <p:sldId id="289" r:id="rId27"/>
    <p:sldId id="297" r:id="rId28"/>
    <p:sldId id="298" r:id="rId29"/>
    <p:sldId id="306" r:id="rId30"/>
    <p:sldId id="299" r:id="rId31"/>
    <p:sldId id="300" r:id="rId32"/>
    <p:sldId id="301" r:id="rId3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08FFA-7113-4C1F-BEDD-839B7C4D20A0}" type="datetimeFigureOut">
              <a:rPr lang="ru-RU" smtClean="0"/>
              <a:pPr/>
              <a:t>12.10.2022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8EBF-A9DC-4B38-B803-9B596ED196B9}"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FBBDB16-B1F4-4153-80B1-D4C6C13D3FF8}" type="slidenum">
              <a:rPr lang="ru-RU" smtClean="0"/>
              <a:pPr/>
              <a:t>8</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958EBF-A9DC-4B38-B803-9B596ED196B9}" type="slidenum">
              <a:rPr lang="ru-RU" smtClean="0"/>
              <a:pPr/>
              <a:t>16</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B6E21C8-5ACA-4D6A-95C8-5E5CB2AB0E3E}" type="datetimeFigureOut">
              <a:rPr lang="ru-RU" smtClean="0"/>
              <a:pPr/>
              <a:t>12.10.2022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E21C8-5ACA-4D6A-95C8-5E5CB2AB0E3E}" type="datetimeFigureOut">
              <a:rPr lang="ru-RU" smtClean="0"/>
              <a:pPr/>
              <a:t>12.10.2022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3B0E9-947A-4B98-ACFD-6BAF8CBBB33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071678"/>
            <a:ext cx="8858280" cy="707886"/>
          </a:xfrm>
          <a:prstGeom prst="rect">
            <a:avLst/>
          </a:prstGeom>
          <a:noFill/>
        </p:spPr>
        <p:txBody>
          <a:bodyPr wrap="square" rtlCol="0">
            <a:spAutoFit/>
          </a:bodyPr>
          <a:lstStyle/>
          <a:p>
            <a:r>
              <a:rPr lang="ru-RU" sz="4000" b="1" dirty="0">
                <a:solidFill>
                  <a:srgbClr val="FF0000"/>
                </a:solidFill>
              </a:rPr>
              <a:t>Архитектура сетевых взаимодействи</a:t>
            </a:r>
            <a:r>
              <a:rPr lang="ru-RU" sz="3600" b="1" dirty="0">
                <a:solidFill>
                  <a:srgbClr val="FF0000"/>
                </a:solidFill>
              </a:rPr>
              <a:t>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3108" y="0"/>
            <a:ext cx="4900618" cy="642918"/>
          </a:xfrm>
        </p:spPr>
        <p:txBody>
          <a:bodyPr>
            <a:normAutofit/>
          </a:bodyPr>
          <a:lstStyle/>
          <a:p>
            <a:r>
              <a:rPr lang="ru-RU" sz="2800" b="1" dirty="0"/>
              <a:t>Физический уровень</a:t>
            </a:r>
          </a:p>
        </p:txBody>
      </p:sp>
      <p:sp>
        <p:nvSpPr>
          <p:cNvPr id="3" name="Содержимое 2"/>
          <p:cNvSpPr>
            <a:spLocks noGrp="1"/>
          </p:cNvSpPr>
          <p:nvPr>
            <p:ph idx="1"/>
          </p:nvPr>
        </p:nvSpPr>
        <p:spPr>
          <a:xfrm>
            <a:off x="0" y="500042"/>
            <a:ext cx="9144000" cy="6143668"/>
          </a:xfrm>
        </p:spPr>
        <p:txBody>
          <a:bodyPr>
            <a:normAutofit/>
          </a:bodyPr>
          <a:lstStyle/>
          <a:p>
            <a:pPr marL="0" indent="0" algn="just">
              <a:spcBef>
                <a:spcPts val="0"/>
              </a:spcBef>
              <a:buNone/>
            </a:pPr>
            <a:r>
              <a:rPr lang="ru-RU" sz="2400" dirty="0"/>
              <a:t>Физический уровень определяет способ физического соединения компьютеров в сети. Основными функциями средств, относящихся к данному уровню, является побитовое преобразование цифровых данных в сигналы среды передачи, а также собственно передача сигналов по физической среде.</a:t>
            </a:r>
          </a:p>
          <a:p>
            <a:pPr algn="just">
              <a:buNone/>
            </a:pPr>
            <a:r>
              <a:rPr lang="ru-RU" sz="2400" dirty="0"/>
              <a:t>Центральным понятием данного уровня является понятие среды передачи. </a:t>
            </a:r>
            <a:r>
              <a:rPr lang="ru-RU" sz="2400" b="1" dirty="0"/>
              <a:t>Среда передачи</a:t>
            </a:r>
            <a:r>
              <a:rPr lang="ru-RU" sz="2400" dirty="0"/>
              <a:t> – это физическая среда, по которой возможно распространение информационных сигналов в виде электрических, световых и т.п. импульсов. Выделяют два основных типа физических соединений: </a:t>
            </a:r>
          </a:p>
          <a:p>
            <a:r>
              <a:rPr lang="ru-RU" sz="2400" dirty="0"/>
              <a:t>соединения с помощью кабеля</a:t>
            </a:r>
          </a:p>
          <a:p>
            <a:r>
              <a:rPr lang="ru-RU" sz="2400" dirty="0"/>
              <a:t> беспроводные соединения. </a:t>
            </a:r>
          </a:p>
          <a:p>
            <a:pPr algn="just">
              <a:buNone/>
            </a:pPr>
            <a:r>
              <a:rPr lang="ru-RU" sz="2400" dirty="0"/>
              <a:t>Технические характеристики среды передачи влияют на такие потребительские параметры сетей как максимальное расстояние передачи данных и максимальная скорость передачи данных.</a:t>
            </a:r>
          </a:p>
          <a:p>
            <a:pPr marL="0" indent="0">
              <a:spcBef>
                <a:spcPts val="0"/>
              </a:spcBef>
              <a:buNone/>
            </a:pPr>
            <a:endParaRPr lang="ru-RU"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214290"/>
            <a:ext cx="8229600" cy="346092"/>
          </a:xfrm>
        </p:spPr>
        <p:txBody>
          <a:bodyPr>
            <a:normAutofit fontScale="90000"/>
          </a:bodyPr>
          <a:lstStyle/>
          <a:p>
            <a:r>
              <a:rPr lang="ru-RU" sz="3600" b="1" dirty="0"/>
              <a:t>Кодирование</a:t>
            </a:r>
          </a:p>
        </p:txBody>
      </p:sp>
      <p:sp>
        <p:nvSpPr>
          <p:cNvPr id="3" name="Содержимое 2"/>
          <p:cNvSpPr>
            <a:spLocks noGrp="1"/>
          </p:cNvSpPr>
          <p:nvPr>
            <p:ph idx="1"/>
          </p:nvPr>
        </p:nvSpPr>
        <p:spPr>
          <a:xfrm>
            <a:off x="0" y="571480"/>
            <a:ext cx="9001156" cy="828668"/>
          </a:xfrm>
        </p:spPr>
        <p:txBody>
          <a:bodyPr>
            <a:normAutofit/>
          </a:bodyPr>
          <a:lstStyle/>
          <a:p>
            <a:pPr>
              <a:buNone/>
            </a:pPr>
            <a:r>
              <a:rPr lang="ru-RU" sz="2400" dirty="0"/>
              <a:t> </a:t>
            </a:r>
            <a:r>
              <a:rPr lang="ru-RU" sz="2400" dirty="0">
                <a:latin typeface="Arial"/>
                <a:cs typeface="Arial"/>
              </a:rPr>
              <a:t>─ </a:t>
            </a:r>
            <a:r>
              <a:rPr lang="ru-RU" sz="2400" dirty="0"/>
              <a:t>представление  данных в виде электрических или оптических сигналов</a:t>
            </a:r>
          </a:p>
          <a:p>
            <a:pPr>
              <a:buNone/>
            </a:pPr>
            <a:endParaRPr lang="ru-RU" sz="2400" dirty="0"/>
          </a:p>
        </p:txBody>
      </p:sp>
      <p:grpSp>
        <p:nvGrpSpPr>
          <p:cNvPr id="4" name="Group 2"/>
          <p:cNvGrpSpPr>
            <a:grpSpLocks/>
          </p:cNvGrpSpPr>
          <p:nvPr/>
        </p:nvGrpSpPr>
        <p:grpSpPr bwMode="auto">
          <a:xfrm>
            <a:off x="1500166" y="2143116"/>
            <a:ext cx="4648200" cy="1247775"/>
            <a:chOff x="1426" y="1335"/>
            <a:chExt cx="7320" cy="1965"/>
          </a:xfrm>
        </p:grpSpPr>
        <p:cxnSp>
          <p:nvCxnSpPr>
            <p:cNvPr id="1027" name="AutoShape 3"/>
            <p:cNvCxnSpPr>
              <a:cxnSpLocks noChangeShapeType="1"/>
            </p:cNvCxnSpPr>
            <p:nvPr/>
          </p:nvCxnSpPr>
          <p:spPr bwMode="auto">
            <a:xfrm>
              <a:off x="1755" y="1335"/>
              <a:ext cx="2115" cy="0"/>
            </a:xfrm>
            <a:prstGeom prst="straightConnector1">
              <a:avLst/>
            </a:prstGeom>
            <a:noFill/>
            <a:ln w="9525">
              <a:solidFill>
                <a:srgbClr val="000000"/>
              </a:solidFill>
              <a:round/>
              <a:headEnd/>
              <a:tailEnd/>
            </a:ln>
          </p:spPr>
        </p:cxnSp>
        <p:cxnSp>
          <p:nvCxnSpPr>
            <p:cNvPr id="1028" name="AutoShape 4"/>
            <p:cNvCxnSpPr>
              <a:cxnSpLocks noChangeShapeType="1"/>
            </p:cNvCxnSpPr>
            <p:nvPr/>
          </p:nvCxnSpPr>
          <p:spPr bwMode="auto">
            <a:xfrm>
              <a:off x="3870" y="1335"/>
              <a:ext cx="0" cy="765"/>
            </a:xfrm>
            <a:prstGeom prst="straightConnector1">
              <a:avLst/>
            </a:prstGeom>
            <a:noFill/>
            <a:ln w="9525">
              <a:solidFill>
                <a:srgbClr val="000000"/>
              </a:solidFill>
              <a:round/>
              <a:headEnd/>
              <a:tailEnd/>
            </a:ln>
          </p:spPr>
        </p:cxnSp>
        <p:cxnSp>
          <p:nvCxnSpPr>
            <p:cNvPr id="1029" name="AutoShape 5"/>
            <p:cNvCxnSpPr>
              <a:cxnSpLocks noChangeShapeType="1"/>
            </p:cNvCxnSpPr>
            <p:nvPr/>
          </p:nvCxnSpPr>
          <p:spPr bwMode="auto">
            <a:xfrm>
              <a:off x="3870" y="2100"/>
              <a:ext cx="1515" cy="0"/>
            </a:xfrm>
            <a:prstGeom prst="straightConnector1">
              <a:avLst/>
            </a:prstGeom>
            <a:noFill/>
            <a:ln w="9525">
              <a:solidFill>
                <a:srgbClr val="000000"/>
              </a:solidFill>
              <a:round/>
              <a:headEnd/>
              <a:tailEnd/>
            </a:ln>
          </p:spPr>
        </p:cxnSp>
        <p:cxnSp>
          <p:nvCxnSpPr>
            <p:cNvPr id="1030" name="AutoShape 6"/>
            <p:cNvCxnSpPr>
              <a:cxnSpLocks noChangeShapeType="1"/>
            </p:cNvCxnSpPr>
            <p:nvPr/>
          </p:nvCxnSpPr>
          <p:spPr bwMode="auto">
            <a:xfrm flipV="1">
              <a:off x="5385" y="1335"/>
              <a:ext cx="0" cy="765"/>
            </a:xfrm>
            <a:prstGeom prst="straightConnector1">
              <a:avLst/>
            </a:prstGeom>
            <a:noFill/>
            <a:ln w="9525">
              <a:solidFill>
                <a:srgbClr val="000000"/>
              </a:solidFill>
              <a:round/>
              <a:headEnd/>
              <a:tailEnd/>
            </a:ln>
          </p:spPr>
        </p:cxnSp>
        <p:cxnSp>
          <p:nvCxnSpPr>
            <p:cNvPr id="1031" name="AutoShape 7"/>
            <p:cNvCxnSpPr>
              <a:cxnSpLocks noChangeShapeType="1"/>
            </p:cNvCxnSpPr>
            <p:nvPr/>
          </p:nvCxnSpPr>
          <p:spPr bwMode="auto">
            <a:xfrm>
              <a:off x="5385" y="1335"/>
              <a:ext cx="2850" cy="0"/>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a:off x="1426" y="3299"/>
              <a:ext cx="705" cy="0"/>
            </a:xfrm>
            <a:prstGeom prst="straightConnector1">
              <a:avLst/>
            </a:prstGeom>
            <a:noFill/>
            <a:ln w="9525">
              <a:solidFill>
                <a:srgbClr val="000000"/>
              </a:solidFill>
              <a:round/>
              <a:headEnd/>
              <a:tailEnd/>
            </a:ln>
          </p:spPr>
        </p:cxnSp>
        <p:cxnSp>
          <p:nvCxnSpPr>
            <p:cNvPr id="1033" name="AutoShape 9"/>
            <p:cNvCxnSpPr>
              <a:cxnSpLocks noChangeShapeType="1"/>
            </p:cNvCxnSpPr>
            <p:nvPr/>
          </p:nvCxnSpPr>
          <p:spPr bwMode="auto">
            <a:xfrm flipV="1">
              <a:off x="2131" y="2669"/>
              <a:ext cx="0" cy="630"/>
            </a:xfrm>
            <a:prstGeom prst="straightConnector1">
              <a:avLst/>
            </a:prstGeom>
            <a:noFill/>
            <a:ln w="9525">
              <a:solidFill>
                <a:srgbClr val="000000"/>
              </a:solidFill>
              <a:round/>
              <a:headEnd/>
              <a:tailEnd/>
            </a:ln>
          </p:spPr>
        </p:cxnSp>
        <p:cxnSp>
          <p:nvCxnSpPr>
            <p:cNvPr id="1034" name="AutoShape 10"/>
            <p:cNvCxnSpPr>
              <a:cxnSpLocks noChangeShapeType="1"/>
            </p:cNvCxnSpPr>
            <p:nvPr/>
          </p:nvCxnSpPr>
          <p:spPr bwMode="auto">
            <a:xfrm>
              <a:off x="2131" y="2669"/>
              <a:ext cx="225" cy="0"/>
            </a:xfrm>
            <a:prstGeom prst="straightConnector1">
              <a:avLst/>
            </a:prstGeom>
            <a:noFill/>
            <a:ln w="9525">
              <a:solidFill>
                <a:srgbClr val="000000"/>
              </a:solidFill>
              <a:round/>
              <a:headEnd/>
              <a:tailEnd/>
            </a:ln>
          </p:spPr>
        </p:cxnSp>
        <p:cxnSp>
          <p:nvCxnSpPr>
            <p:cNvPr id="1035" name="AutoShape 11"/>
            <p:cNvCxnSpPr>
              <a:cxnSpLocks noChangeShapeType="1"/>
            </p:cNvCxnSpPr>
            <p:nvPr/>
          </p:nvCxnSpPr>
          <p:spPr bwMode="auto">
            <a:xfrm>
              <a:off x="2356" y="2669"/>
              <a:ext cx="0" cy="630"/>
            </a:xfrm>
            <a:prstGeom prst="straightConnector1">
              <a:avLst/>
            </a:prstGeom>
            <a:noFill/>
            <a:ln w="9525">
              <a:solidFill>
                <a:srgbClr val="000000"/>
              </a:solidFill>
              <a:round/>
              <a:headEnd/>
              <a:tailEnd/>
            </a:ln>
          </p:spPr>
        </p:cxnSp>
        <p:cxnSp>
          <p:nvCxnSpPr>
            <p:cNvPr id="1036" name="AutoShape 12"/>
            <p:cNvCxnSpPr>
              <a:cxnSpLocks noChangeShapeType="1"/>
            </p:cNvCxnSpPr>
            <p:nvPr/>
          </p:nvCxnSpPr>
          <p:spPr bwMode="auto">
            <a:xfrm>
              <a:off x="2356" y="3299"/>
              <a:ext cx="3765" cy="1"/>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flipV="1">
              <a:off x="6121" y="2669"/>
              <a:ext cx="0" cy="631"/>
            </a:xfrm>
            <a:prstGeom prst="straightConnector1">
              <a:avLst/>
            </a:prstGeom>
            <a:noFill/>
            <a:ln w="9525">
              <a:solidFill>
                <a:srgbClr val="000000"/>
              </a:solidFill>
              <a:round/>
              <a:headEnd/>
              <a:tailEnd/>
            </a:ln>
          </p:spPr>
        </p:cxnSp>
        <p:cxnSp>
          <p:nvCxnSpPr>
            <p:cNvPr id="1038" name="AutoShape 14"/>
            <p:cNvCxnSpPr>
              <a:cxnSpLocks noChangeShapeType="1"/>
            </p:cNvCxnSpPr>
            <p:nvPr/>
          </p:nvCxnSpPr>
          <p:spPr bwMode="auto">
            <a:xfrm>
              <a:off x="6121" y="2669"/>
              <a:ext cx="195" cy="0"/>
            </a:xfrm>
            <a:prstGeom prst="straightConnector1">
              <a:avLst/>
            </a:prstGeom>
            <a:noFill/>
            <a:ln w="9525">
              <a:solidFill>
                <a:srgbClr val="000000"/>
              </a:solidFill>
              <a:round/>
              <a:headEnd/>
              <a:tailEnd/>
            </a:ln>
          </p:spPr>
        </p:cxnSp>
        <p:cxnSp>
          <p:nvCxnSpPr>
            <p:cNvPr id="1039" name="AutoShape 15"/>
            <p:cNvCxnSpPr>
              <a:cxnSpLocks noChangeShapeType="1"/>
            </p:cNvCxnSpPr>
            <p:nvPr/>
          </p:nvCxnSpPr>
          <p:spPr bwMode="auto">
            <a:xfrm>
              <a:off x="6391" y="2669"/>
              <a:ext cx="0" cy="630"/>
            </a:xfrm>
            <a:prstGeom prst="straightConnector1">
              <a:avLst/>
            </a:prstGeom>
            <a:noFill/>
            <a:ln w="9525">
              <a:solidFill>
                <a:srgbClr val="000000"/>
              </a:solidFill>
              <a:round/>
              <a:headEnd/>
              <a:tailEnd/>
            </a:ln>
          </p:spPr>
        </p:cxnSp>
        <p:cxnSp>
          <p:nvCxnSpPr>
            <p:cNvPr id="1040" name="AutoShape 16"/>
            <p:cNvCxnSpPr>
              <a:cxnSpLocks noChangeShapeType="1"/>
            </p:cNvCxnSpPr>
            <p:nvPr/>
          </p:nvCxnSpPr>
          <p:spPr bwMode="auto">
            <a:xfrm>
              <a:off x="6391" y="3299"/>
              <a:ext cx="1455" cy="1"/>
            </a:xfrm>
            <a:prstGeom prst="straightConnector1">
              <a:avLst/>
            </a:prstGeom>
            <a:noFill/>
            <a:ln w="9525">
              <a:solidFill>
                <a:srgbClr val="000000"/>
              </a:solidFill>
              <a:round/>
              <a:headEnd/>
              <a:tailEnd/>
            </a:ln>
          </p:spPr>
        </p:cxnSp>
        <p:cxnSp>
          <p:nvCxnSpPr>
            <p:cNvPr id="1041" name="AutoShape 17"/>
            <p:cNvCxnSpPr>
              <a:cxnSpLocks noChangeShapeType="1"/>
            </p:cNvCxnSpPr>
            <p:nvPr/>
          </p:nvCxnSpPr>
          <p:spPr bwMode="auto">
            <a:xfrm flipV="1">
              <a:off x="7846" y="2670"/>
              <a:ext cx="0" cy="630"/>
            </a:xfrm>
            <a:prstGeom prst="straightConnector1">
              <a:avLst/>
            </a:prstGeom>
            <a:noFill/>
            <a:ln w="9525">
              <a:solidFill>
                <a:srgbClr val="000000"/>
              </a:solidFill>
              <a:round/>
              <a:headEnd/>
              <a:tailEnd/>
            </a:ln>
          </p:spPr>
        </p:cxnSp>
        <p:cxnSp>
          <p:nvCxnSpPr>
            <p:cNvPr id="1042" name="AutoShape 18"/>
            <p:cNvCxnSpPr>
              <a:cxnSpLocks noChangeShapeType="1"/>
            </p:cNvCxnSpPr>
            <p:nvPr/>
          </p:nvCxnSpPr>
          <p:spPr bwMode="auto">
            <a:xfrm>
              <a:off x="7846" y="2670"/>
              <a:ext cx="225" cy="0"/>
            </a:xfrm>
            <a:prstGeom prst="straightConnector1">
              <a:avLst/>
            </a:prstGeom>
            <a:noFill/>
            <a:ln w="9525">
              <a:solidFill>
                <a:srgbClr val="000000"/>
              </a:solidFill>
              <a:round/>
              <a:headEnd/>
              <a:tailEnd/>
            </a:ln>
          </p:spPr>
        </p:cxnSp>
        <p:cxnSp>
          <p:nvCxnSpPr>
            <p:cNvPr id="1043" name="AutoShape 19"/>
            <p:cNvCxnSpPr>
              <a:cxnSpLocks noChangeShapeType="1"/>
            </p:cNvCxnSpPr>
            <p:nvPr/>
          </p:nvCxnSpPr>
          <p:spPr bwMode="auto">
            <a:xfrm>
              <a:off x="8071" y="2671"/>
              <a:ext cx="0" cy="629"/>
            </a:xfrm>
            <a:prstGeom prst="straightConnector1">
              <a:avLst/>
            </a:prstGeom>
            <a:noFill/>
            <a:ln w="9525">
              <a:solidFill>
                <a:srgbClr val="000000"/>
              </a:solidFill>
              <a:round/>
              <a:headEnd/>
              <a:tailEnd/>
            </a:ln>
          </p:spPr>
        </p:cxnSp>
        <p:cxnSp>
          <p:nvCxnSpPr>
            <p:cNvPr id="1044" name="AutoShape 20"/>
            <p:cNvCxnSpPr>
              <a:cxnSpLocks noChangeShapeType="1"/>
            </p:cNvCxnSpPr>
            <p:nvPr/>
          </p:nvCxnSpPr>
          <p:spPr bwMode="auto">
            <a:xfrm>
              <a:off x="8071" y="3300"/>
              <a:ext cx="675" cy="0"/>
            </a:xfrm>
            <a:prstGeom prst="straightConnector1">
              <a:avLst/>
            </a:prstGeom>
            <a:noFill/>
            <a:ln w="9525">
              <a:solidFill>
                <a:srgbClr val="000000"/>
              </a:solidFill>
              <a:round/>
              <a:headEnd/>
              <a:tailEnd/>
            </a:ln>
          </p:spPr>
        </p:cxnSp>
      </p:grpSp>
      <p:sp>
        <p:nvSpPr>
          <p:cNvPr id="23" name="TextBox 22"/>
          <p:cNvSpPr txBox="1"/>
          <p:nvPr/>
        </p:nvSpPr>
        <p:spPr>
          <a:xfrm>
            <a:off x="1428728" y="3929066"/>
            <a:ext cx="4786346" cy="369332"/>
          </a:xfrm>
          <a:prstGeom prst="rect">
            <a:avLst/>
          </a:prstGeom>
          <a:noFill/>
        </p:spPr>
        <p:txBody>
          <a:bodyPr wrap="square" rtlCol="0">
            <a:spAutoFit/>
          </a:bodyPr>
          <a:lstStyle/>
          <a:p>
            <a:r>
              <a:rPr lang="ru-RU" dirty="0"/>
              <a:t>         1                          0                     1                    1</a:t>
            </a:r>
          </a:p>
        </p:txBody>
      </p:sp>
      <p:sp>
        <p:nvSpPr>
          <p:cNvPr id="24" name="TextBox 23"/>
          <p:cNvSpPr txBox="1"/>
          <p:nvPr/>
        </p:nvSpPr>
        <p:spPr>
          <a:xfrm>
            <a:off x="6500826" y="1857364"/>
            <a:ext cx="2071702" cy="646331"/>
          </a:xfrm>
          <a:prstGeom prst="rect">
            <a:avLst/>
          </a:prstGeom>
          <a:noFill/>
        </p:spPr>
        <p:txBody>
          <a:bodyPr wrap="square" rtlCol="0">
            <a:spAutoFit/>
          </a:bodyPr>
          <a:lstStyle/>
          <a:p>
            <a:r>
              <a:rPr lang="ru-RU" dirty="0"/>
              <a:t>Потенциальное</a:t>
            </a:r>
          </a:p>
          <a:p>
            <a:r>
              <a:rPr lang="ru-RU" dirty="0"/>
              <a:t>кодирование</a:t>
            </a:r>
          </a:p>
        </p:txBody>
      </p:sp>
      <p:sp>
        <p:nvSpPr>
          <p:cNvPr id="25" name="TextBox 24"/>
          <p:cNvSpPr txBox="1"/>
          <p:nvPr/>
        </p:nvSpPr>
        <p:spPr>
          <a:xfrm>
            <a:off x="6429388" y="3071810"/>
            <a:ext cx="2071702" cy="646331"/>
          </a:xfrm>
          <a:prstGeom prst="rect">
            <a:avLst/>
          </a:prstGeom>
          <a:noFill/>
        </p:spPr>
        <p:txBody>
          <a:bodyPr wrap="square" rtlCol="0">
            <a:spAutoFit/>
          </a:bodyPr>
          <a:lstStyle/>
          <a:p>
            <a:r>
              <a:rPr lang="ru-RU" dirty="0"/>
              <a:t>Импульсное</a:t>
            </a:r>
          </a:p>
          <a:p>
            <a:r>
              <a:rPr lang="ru-RU" dirty="0"/>
              <a:t>кодирование</a:t>
            </a:r>
          </a:p>
        </p:txBody>
      </p:sp>
      <p:sp>
        <p:nvSpPr>
          <p:cNvPr id="26" name="TextBox 25"/>
          <p:cNvSpPr txBox="1"/>
          <p:nvPr/>
        </p:nvSpPr>
        <p:spPr>
          <a:xfrm>
            <a:off x="1571604" y="5143512"/>
            <a:ext cx="5786478" cy="461665"/>
          </a:xfrm>
          <a:prstGeom prst="rect">
            <a:avLst/>
          </a:prstGeom>
          <a:noFill/>
        </p:spPr>
        <p:txBody>
          <a:bodyPr wrap="square" rtlCol="0">
            <a:spAutoFit/>
          </a:bodyPr>
          <a:lstStyle/>
          <a:p>
            <a:r>
              <a:rPr lang="en-US" sz="2400" b="1" dirty="0"/>
              <a:t>F(t)=A </a:t>
            </a:r>
            <a:r>
              <a:rPr lang="en-US" sz="2400" b="1" dirty="0" err="1"/>
              <a:t>cos</a:t>
            </a:r>
            <a:r>
              <a:rPr lang="en-US" sz="2400" b="1" dirty="0"/>
              <a:t>(</a:t>
            </a:r>
            <a:r>
              <a:rPr lang="el-GR" sz="2400" b="1" dirty="0">
                <a:latin typeface="Arial"/>
                <a:cs typeface="Arial"/>
              </a:rPr>
              <a:t>ω</a:t>
            </a:r>
            <a:r>
              <a:rPr lang="en-US" sz="2400" b="1" dirty="0"/>
              <a:t>t +</a:t>
            </a:r>
            <a:r>
              <a:rPr lang="el-GR" sz="2400" b="1" dirty="0">
                <a:latin typeface="Arial"/>
                <a:cs typeface="Arial"/>
              </a:rPr>
              <a:t>ψ</a:t>
            </a:r>
            <a:r>
              <a:rPr lang="en-US" sz="2400" b="1" dirty="0"/>
              <a:t>)</a:t>
            </a:r>
            <a:endParaRPr lang="ru-RU" sz="2400" b="1" dirty="0"/>
          </a:p>
        </p:txBody>
      </p:sp>
    </p:spTree>
    <p:extLst>
      <p:ext uri="{BB962C8B-B14F-4D97-AF65-F5344CB8AC3E}">
        <p14:creationId xmlns:p14="http://schemas.microsoft.com/office/powerpoint/2010/main" val="403209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500306"/>
            <a:ext cx="8229600" cy="1143000"/>
          </a:xfrm>
        </p:spPr>
        <p:txBody>
          <a:bodyPr/>
          <a:lstStyle/>
          <a:p>
            <a:r>
              <a:rPr lang="ru-RU" dirty="0"/>
              <a:t>Модуляция сигналов</a:t>
            </a:r>
          </a:p>
        </p:txBody>
      </p:sp>
    </p:spTree>
    <p:extLst>
      <p:ext uri="{BB962C8B-B14F-4D97-AF65-F5344CB8AC3E}">
        <p14:creationId xmlns:p14="http://schemas.microsoft.com/office/powerpoint/2010/main" val="10804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511156"/>
          </a:xfrm>
        </p:spPr>
        <p:txBody>
          <a:bodyPr>
            <a:normAutofit/>
          </a:bodyPr>
          <a:lstStyle/>
          <a:p>
            <a:r>
              <a:rPr lang="ru-RU" sz="2400" b="1" dirty="0"/>
              <a:t>Дискретная модуляция</a:t>
            </a:r>
          </a:p>
        </p:txBody>
      </p:sp>
      <p:pic>
        <p:nvPicPr>
          <p:cNvPr id="53250" name="Picture 2" descr="Виды модуляции сигналов 2"/>
          <p:cNvPicPr>
            <a:picLocks noChangeAspect="1" noChangeArrowheads="1"/>
          </p:cNvPicPr>
          <p:nvPr/>
        </p:nvPicPr>
        <p:blipFill>
          <a:blip r:embed="rId2" cstate="print"/>
          <a:srcRect/>
          <a:stretch>
            <a:fillRect/>
          </a:stretch>
        </p:blipFill>
        <p:spPr bwMode="auto">
          <a:xfrm>
            <a:off x="428596" y="428604"/>
            <a:ext cx="7643866" cy="6095091"/>
          </a:xfrm>
          <a:prstGeom prst="rect">
            <a:avLst/>
          </a:prstGeom>
          <a:noFill/>
        </p:spPr>
      </p:pic>
    </p:spTree>
    <p:extLst>
      <p:ext uri="{BB962C8B-B14F-4D97-AF65-F5344CB8AC3E}">
        <p14:creationId xmlns:p14="http://schemas.microsoft.com/office/powerpoint/2010/main" val="223553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1802" y="0"/>
            <a:ext cx="4857784" cy="785794"/>
          </a:xfrm>
        </p:spPr>
        <p:txBody>
          <a:bodyPr>
            <a:normAutofit/>
          </a:bodyPr>
          <a:lstStyle/>
          <a:p>
            <a:r>
              <a:rPr lang="ru-RU" sz="2800" b="1" dirty="0"/>
              <a:t>Аналоговая  модуляция</a:t>
            </a:r>
          </a:p>
        </p:txBody>
      </p:sp>
      <p:sp>
        <p:nvSpPr>
          <p:cNvPr id="3" name="Содержимое 2"/>
          <p:cNvSpPr>
            <a:spLocks noGrp="1"/>
          </p:cNvSpPr>
          <p:nvPr>
            <p:ph idx="1"/>
          </p:nvPr>
        </p:nvSpPr>
        <p:spPr>
          <a:xfrm>
            <a:off x="428596" y="5500678"/>
            <a:ext cx="8229600" cy="1143032"/>
          </a:xfrm>
        </p:spPr>
        <p:txBody>
          <a:bodyPr>
            <a:normAutofit lnSpcReduction="10000"/>
          </a:bodyPr>
          <a:lstStyle/>
          <a:p>
            <a:pPr>
              <a:buNone/>
            </a:pPr>
            <a:r>
              <a:rPr lang="ru-RU" dirty="0"/>
              <a:t>1. Дискретизация (Теорема Котельникова)</a:t>
            </a:r>
          </a:p>
          <a:p>
            <a:pPr>
              <a:buNone/>
            </a:pPr>
            <a:r>
              <a:rPr lang="ru-RU" dirty="0"/>
              <a:t>2. Квантование</a:t>
            </a:r>
          </a:p>
        </p:txBody>
      </p:sp>
      <p:pic>
        <p:nvPicPr>
          <p:cNvPr id="54278" name="Picture 6" descr="Преобразование аналогового сигнала в цифровой вид"/>
          <p:cNvPicPr>
            <a:picLocks noChangeAspect="1" noChangeArrowheads="1"/>
          </p:cNvPicPr>
          <p:nvPr/>
        </p:nvPicPr>
        <p:blipFill>
          <a:blip r:embed="rId2" cstate="print"/>
          <a:srcRect/>
          <a:stretch>
            <a:fillRect/>
          </a:stretch>
        </p:blipFill>
        <p:spPr bwMode="auto">
          <a:xfrm>
            <a:off x="285720" y="857232"/>
            <a:ext cx="8429652" cy="4593550"/>
          </a:xfrm>
          <a:prstGeom prst="rect">
            <a:avLst/>
          </a:prstGeom>
          <a:noFill/>
        </p:spPr>
      </p:pic>
    </p:spTree>
    <p:extLst>
      <p:ext uri="{BB962C8B-B14F-4D97-AF65-F5344CB8AC3E}">
        <p14:creationId xmlns:p14="http://schemas.microsoft.com/office/powerpoint/2010/main" val="413271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0"/>
            <a:ext cx="8229600" cy="511156"/>
          </a:xfrm>
        </p:spPr>
        <p:txBody>
          <a:bodyPr>
            <a:normAutofit fontScale="90000"/>
          </a:bodyPr>
          <a:lstStyle/>
          <a:p>
            <a:r>
              <a:rPr lang="ru-RU" dirty="0"/>
              <a:t>Канальный уровень</a:t>
            </a:r>
          </a:p>
        </p:txBody>
      </p:sp>
      <p:sp>
        <p:nvSpPr>
          <p:cNvPr id="3" name="Содержимое 2"/>
          <p:cNvSpPr>
            <a:spLocks noGrp="1"/>
          </p:cNvSpPr>
          <p:nvPr>
            <p:ph idx="1"/>
          </p:nvPr>
        </p:nvSpPr>
        <p:spPr>
          <a:xfrm>
            <a:off x="0" y="571480"/>
            <a:ext cx="9144000" cy="6000792"/>
          </a:xfrm>
        </p:spPr>
        <p:txBody>
          <a:bodyPr>
            <a:normAutofit fontScale="92500" lnSpcReduction="20000"/>
          </a:bodyPr>
          <a:lstStyle/>
          <a:p>
            <a:pPr algn="just">
              <a:buNone/>
            </a:pPr>
            <a:r>
              <a:rPr lang="ru-RU" dirty="0"/>
              <a:t>Отвечает за организацию передачи данных между абонентами через физический уровень. </a:t>
            </a:r>
          </a:p>
          <a:p>
            <a:pPr algn="just"/>
            <a:r>
              <a:rPr lang="ru-RU" dirty="0"/>
              <a:t>Используются средства адресации для однозначного </a:t>
            </a:r>
            <a:r>
              <a:rPr lang="ru-RU" dirty="0" err="1"/>
              <a:t>идентифицирования</a:t>
            </a:r>
            <a:r>
              <a:rPr lang="ru-RU" dirty="0"/>
              <a:t> абонентов, подключенных к общему физическому каналу(МАС -адрес) </a:t>
            </a:r>
          </a:p>
          <a:p>
            <a:pPr algn="just"/>
            <a:r>
              <a:rPr lang="ru-RU" dirty="0"/>
              <a:t>Упорядочивание передачи с целью обеспечения возможности параллельного использования одного физического канала несколькими парами абонентов.</a:t>
            </a:r>
          </a:p>
          <a:p>
            <a:pPr algn="just"/>
            <a:r>
              <a:rPr lang="ru-RU" dirty="0"/>
              <a:t>Проверка ошибок, возникающих при передаче данных физическим уровнем. </a:t>
            </a:r>
          </a:p>
          <a:p>
            <a:pPr algn="just">
              <a:buNone/>
            </a:pPr>
            <a:r>
              <a:rPr lang="ru-RU" dirty="0"/>
              <a:t>Большинство функций канального уровня выполняются устройствами передачи данных (например, сетевым адаптером)</a:t>
            </a:r>
          </a:p>
          <a:p>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a:bodyPr>
          <a:lstStyle/>
          <a:p>
            <a:pPr marL="0" indent="0" algn="just">
              <a:spcBef>
                <a:spcPts val="0"/>
              </a:spcBef>
              <a:buNone/>
            </a:pPr>
            <a:r>
              <a:rPr lang="ru-RU" sz="2800" b="1" dirty="0"/>
              <a:t>СЕТЕВОЙ УРОВЕНЬ </a:t>
            </a:r>
            <a:r>
              <a:rPr lang="ru-RU" sz="2800" dirty="0"/>
              <a:t>служит для образования единой транспортной системы, объединяющей несколько сетей.</a:t>
            </a:r>
          </a:p>
          <a:p>
            <a:pPr marL="0" indent="0" algn="just">
              <a:spcBef>
                <a:spcPts val="0"/>
              </a:spcBef>
              <a:buNone/>
            </a:pPr>
            <a:r>
              <a:rPr lang="ru-RU" sz="2800" dirty="0"/>
              <a:t>Функции сетевого уровня реализуются:</a:t>
            </a:r>
          </a:p>
          <a:p>
            <a:pPr marL="0" indent="0" algn="just">
              <a:spcBef>
                <a:spcPts val="0"/>
              </a:spcBef>
              <a:buNone/>
            </a:pPr>
            <a:r>
              <a:rPr lang="ru-RU" sz="2800" dirty="0"/>
              <a:t>□ группой протоколов;</a:t>
            </a:r>
          </a:p>
          <a:p>
            <a:pPr marL="0" indent="0" algn="just">
              <a:spcBef>
                <a:spcPts val="0"/>
              </a:spcBef>
              <a:buNone/>
            </a:pPr>
            <a:r>
              <a:rPr lang="ru-RU" sz="2800" dirty="0"/>
              <a:t>□ специальными устройствами — </a:t>
            </a:r>
            <a:r>
              <a:rPr lang="ru-RU" sz="2800" dirty="0" err="1"/>
              <a:t>маршрутизаторами</a:t>
            </a:r>
            <a:endParaRPr lang="ru-RU" sz="2800" dirty="0"/>
          </a:p>
          <a:p>
            <a:pPr marL="0" indent="0" algn="just">
              <a:spcBef>
                <a:spcPts val="0"/>
              </a:spcBef>
              <a:buNone/>
            </a:pPr>
            <a:r>
              <a:rPr lang="ru-RU" sz="2800" dirty="0"/>
              <a:t>Одной из функций </a:t>
            </a:r>
            <a:r>
              <a:rPr lang="ru-RU" sz="2800" dirty="0" err="1"/>
              <a:t>маршрутизатора</a:t>
            </a:r>
            <a:r>
              <a:rPr lang="ru-RU" sz="2800" dirty="0"/>
              <a:t> является </a:t>
            </a:r>
            <a:r>
              <a:rPr lang="ru-RU" sz="2800" i="1" dirty="0"/>
              <a:t>физическое соединение сетей. </a:t>
            </a:r>
            <a:r>
              <a:rPr lang="ru-RU" sz="2800" i="1" dirty="0" err="1"/>
              <a:t>Маршрутизатор</a:t>
            </a:r>
            <a:r>
              <a:rPr lang="ru-RU" sz="2800" i="1" dirty="0"/>
              <a:t> имеет несколько сетевых интерфейсов, подобных интерфейсам компьютера, к каждому из которых может быть подключена одна сеть. Таким образом, все интерфейсы </a:t>
            </a:r>
            <a:r>
              <a:rPr lang="ru-RU" sz="2800" i="1" dirty="0" err="1"/>
              <a:t>маршрутизатора</a:t>
            </a:r>
            <a:r>
              <a:rPr lang="ru-RU" sz="2800" i="1" dirty="0"/>
              <a:t> можно считать узлами разных сетей</a:t>
            </a:r>
          </a:p>
          <a:p>
            <a:pPr marL="0" indent="0" algn="just">
              <a:spcBef>
                <a:spcPts val="0"/>
              </a:spcBef>
              <a:buNone/>
            </a:pPr>
            <a:r>
              <a:rPr lang="ru-RU" sz="2800" dirty="0"/>
              <a:t>Каждый узел составной сети, который намерен обмениваться данными с другими узлами составной сети, наряду с адресом, назначенным ему на канальном уровне, должен иметь сетевой адрес.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a:bodyPr>
          <a:lstStyle/>
          <a:p>
            <a:pPr marL="0" indent="0" algn="just">
              <a:spcBef>
                <a:spcPts val="0"/>
              </a:spcBef>
              <a:buNone/>
            </a:pPr>
            <a:r>
              <a:rPr lang="ru-RU" sz="2800" b="1" dirty="0">
                <a:solidFill>
                  <a:srgbClr val="FF0000"/>
                </a:solidFill>
              </a:rPr>
              <a:t>Транспортный уровень </a:t>
            </a:r>
            <a:r>
              <a:rPr lang="ru-RU" sz="2400" dirty="0"/>
              <a:t>обеспечивает приложениям и верхним уровням стека — прикладному, представления и сеансовому — передачу данных с той степенью надежности, которая им требуется. Модель OSI определяет пять </a:t>
            </a:r>
            <a:r>
              <a:rPr lang="ru-RU" sz="2400" b="1" dirty="0"/>
              <a:t>классов транспортного сервиса: от низшего класса 0 до высшего класса 4. </a:t>
            </a:r>
            <a:r>
              <a:rPr lang="ru-RU" sz="2400" dirty="0"/>
              <a:t>Эти виды сервиса отличаются качеством предоставляемых услуг: срочностью, возможностью восстановления прерванной связи, наличием средств мультиплексирования нескольких соединений между различными прикладными протоколами через общий транспортный протокол, а главное — способностью к обнаружению и исправлению ошибок передачи, таких как искажение, потеря и дублирование пакетов.</a:t>
            </a:r>
          </a:p>
          <a:p>
            <a:pPr marL="0" indent="0" algn="just">
              <a:spcBef>
                <a:spcPts val="0"/>
              </a:spcBef>
              <a:buNone/>
            </a:pPr>
            <a:r>
              <a:rPr lang="ru-RU" sz="2400" dirty="0"/>
              <a:t>Все протоколы, начиная с транспортного уровня и выше, реализуются программными средствами конечных узлов сети — компонентами их сетевых операционных систем. В качестве примера транспортных протоколов можно привести протоколы TCP и UDP стека ТСР/ IP и протокол SPX стека </a:t>
            </a:r>
            <a:r>
              <a:rPr lang="ru-RU" sz="2400" dirty="0" err="1"/>
              <a:t>Novell</a:t>
            </a:r>
            <a:r>
              <a:rPr lang="ru-RU" sz="24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381328"/>
          </a:xfrm>
        </p:spPr>
        <p:txBody>
          <a:bodyPr>
            <a:normAutofit fontScale="92500" lnSpcReduction="10000"/>
          </a:bodyPr>
          <a:lstStyle/>
          <a:p>
            <a:pPr marL="0" indent="0" algn="just">
              <a:lnSpc>
                <a:spcPct val="110000"/>
              </a:lnSpc>
              <a:spcBef>
                <a:spcPts val="0"/>
              </a:spcBef>
              <a:buNone/>
            </a:pPr>
            <a:r>
              <a:rPr lang="ru-RU" dirty="0"/>
              <a:t>	</a:t>
            </a:r>
            <a:r>
              <a:rPr lang="ru-RU" b="1" i="1" dirty="0">
                <a:solidFill>
                  <a:srgbClr val="FF0000"/>
                </a:solidFill>
              </a:rPr>
              <a:t>Компоненты четырех нижних уровней </a:t>
            </a:r>
            <a:r>
              <a:rPr lang="ru-RU" dirty="0"/>
              <a:t>модели OSI (физического, канального, сетевого и транспортного) представляют собой механизм, обеспечивающий доставку данных любого типа и произвольного объема между программами, работающими на разных узлах составной сети. 	Протоколы нижних четырех уровней полностью решают задачу транспортировки сообщений с заданным уровнем качества в составных сетях с произвольной топологией и различными технологиями, поэтому их обобщенно называют </a:t>
            </a:r>
            <a:r>
              <a:rPr lang="ru-RU" b="1" dirty="0">
                <a:solidFill>
                  <a:srgbClr val="FF0000"/>
                </a:solidFill>
              </a:rPr>
              <a:t>сетевым транспортом</a:t>
            </a:r>
            <a:r>
              <a:rPr lang="ru-RU" dirty="0"/>
              <a:t>, или транспортной подсистемой.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28600" y="332656"/>
            <a:ext cx="8686800" cy="6643710"/>
          </a:xfrm>
        </p:spPr>
        <p:txBody>
          <a:bodyPr>
            <a:normAutofit/>
          </a:bodyPr>
          <a:lstStyle/>
          <a:p>
            <a:pPr algn="just">
              <a:buNone/>
            </a:pPr>
            <a:r>
              <a:rPr lang="ru-RU" sz="3000" dirty="0"/>
              <a:t>Однако, при работе в сети пользователям требуется не просто пересылка данных, а выполнение каких-либо операций с различными информационными объектами, например, файлами, папками, почтовыми сообщениями и т.п. Естественно, что тех возможностей, которые предоставляют средства нижних уровней, недостаточно</a:t>
            </a:r>
            <a:r>
              <a:rPr lang="en-US" sz="3000" dirty="0"/>
              <a:t>. </a:t>
            </a:r>
            <a:endParaRPr lang="ru-RU" sz="3000" dirty="0"/>
          </a:p>
          <a:p>
            <a:pPr algn="just">
              <a:buNone/>
            </a:pPr>
            <a:r>
              <a:rPr lang="ru-RU" sz="3000" i="1" dirty="0"/>
              <a:t>Оставшиеся </a:t>
            </a:r>
            <a:r>
              <a:rPr lang="ru-RU" sz="3000" b="1" i="1" dirty="0">
                <a:solidFill>
                  <a:srgbClr val="FF0000"/>
                </a:solidFill>
              </a:rPr>
              <a:t>три верхних уровня решают задачи предоставления прикладных сервисов</a:t>
            </a:r>
            <a:r>
              <a:rPr lang="ru-RU" sz="3000" dirty="0"/>
              <a:t>, используя нижележащую транспортную подсистему</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Номер слайда 1"/>
          <p:cNvSpPr>
            <a:spLocks noGrp="1"/>
          </p:cNvSpPr>
          <p:nvPr>
            <p:ph type="sldNum" sz="quarter" idx="12"/>
          </p:nvPr>
        </p:nvSpPr>
        <p:spPr>
          <a:noFill/>
        </p:spPr>
        <p:txBody>
          <a:bodyPr/>
          <a:lstStyle/>
          <a:p>
            <a:fld id="{24F8B434-1749-4B89-B82B-8061128D54E6}" type="slidenum">
              <a:rPr lang="ru-RU" smtClean="0"/>
              <a:pPr/>
              <a:t>2</a:t>
            </a:fld>
            <a:endParaRPr lang="ru-RU"/>
          </a:p>
        </p:txBody>
      </p:sp>
      <p:pic>
        <p:nvPicPr>
          <p:cNvPr id="55299" name="Рисунок 2" descr="http://net.e-publish.ru/images/por3.gif"/>
          <p:cNvPicPr>
            <a:picLocks noChangeAspect="1" noChangeArrowheads="1"/>
          </p:cNvPicPr>
          <p:nvPr/>
        </p:nvPicPr>
        <p:blipFill>
          <a:blip r:embed="rId2" cstate="print"/>
          <a:srcRect/>
          <a:stretch>
            <a:fillRect/>
          </a:stretch>
        </p:blipFill>
        <p:spPr bwMode="auto">
          <a:xfrm>
            <a:off x="1062038" y="685800"/>
            <a:ext cx="7127875" cy="51228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pPr marL="0" indent="0" algn="just">
              <a:spcBef>
                <a:spcPts val="0"/>
              </a:spcBef>
              <a:buNone/>
            </a:pPr>
            <a:r>
              <a:rPr lang="ru-RU" sz="2800" b="1" dirty="0">
                <a:solidFill>
                  <a:srgbClr val="FF0000"/>
                </a:solidFill>
              </a:rPr>
              <a:t>Сеансовый уровень</a:t>
            </a:r>
            <a:r>
              <a:rPr lang="ru-RU" sz="2500" dirty="0"/>
              <a:t> обеспечивает установление и поддержку сеанса (или сессии) при длительном взаимодействии. Сеанс – это логическое (виртуальное) соединение между двумя программами, в общем случае функционирующими на разных компьютерах.  Установление виртуального соединения подразумевает согласование параметров обмена, проверка прав доступа пользователя, выделение ресурсов, например, блоков памяти, необходимых для приема и передачи данных, фиксируется, какая из сторон является активной в настоящий момент, предоставляются средства синхронизации сеанса. Эти средства позволяют в ходе длинных передач сохранять информацию о состоянии этих передач в виде контрольных точек, чтобы в случае отказа можно было вернуться назад к последней контрольной точке, а не начинать все сначала.</a:t>
            </a:r>
          </a:p>
          <a:p>
            <a:pPr marL="0" indent="0" algn="just">
              <a:spcBef>
                <a:spcPts val="0"/>
              </a:spcBef>
              <a:buNone/>
            </a:pPr>
            <a:r>
              <a:rPr lang="ru-RU" sz="2500" dirty="0"/>
              <a:t>После окончания передачи данных происходит закрытие соединения, предполагающее освобождение выделенных ресурсов.</a:t>
            </a:r>
          </a:p>
          <a:p>
            <a:pPr marL="0" indent="0" algn="just">
              <a:spcBef>
                <a:spcPts val="0"/>
              </a:spcBef>
              <a:buNone/>
            </a:pPr>
            <a:endParaRPr lang="ru-RU" sz="2500" dirty="0"/>
          </a:p>
          <a:p>
            <a:pPr marL="0" indent="0" algn="just">
              <a:spcBef>
                <a:spcPts val="0"/>
              </a:spcBef>
              <a:buNone/>
            </a:pPr>
            <a:endParaRPr lang="ru-RU" sz="2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6115064" cy="725470"/>
          </a:xfrm>
        </p:spPr>
        <p:txBody>
          <a:bodyPr>
            <a:normAutofit/>
          </a:bodyPr>
          <a:lstStyle/>
          <a:p>
            <a:r>
              <a:rPr lang="ru-RU" sz="2800" b="1" dirty="0">
                <a:solidFill>
                  <a:srgbClr val="FF0000"/>
                </a:solidFill>
              </a:rPr>
              <a:t>Уровень представления</a:t>
            </a:r>
            <a:endParaRPr lang="ru-RU" sz="2800" dirty="0">
              <a:solidFill>
                <a:srgbClr val="FF0000"/>
              </a:solidFill>
            </a:endParaRPr>
          </a:p>
        </p:txBody>
      </p:sp>
      <p:sp>
        <p:nvSpPr>
          <p:cNvPr id="3" name="Содержимое 2"/>
          <p:cNvSpPr>
            <a:spLocks noGrp="1"/>
          </p:cNvSpPr>
          <p:nvPr>
            <p:ph idx="1"/>
          </p:nvPr>
        </p:nvSpPr>
        <p:spPr>
          <a:xfrm>
            <a:off x="0" y="571480"/>
            <a:ext cx="9144000" cy="6286520"/>
          </a:xfrm>
        </p:spPr>
        <p:txBody>
          <a:bodyPr>
            <a:normAutofit/>
          </a:bodyPr>
          <a:lstStyle/>
          <a:p>
            <a:pPr algn="just">
              <a:buNone/>
            </a:pPr>
            <a:r>
              <a:rPr lang="ru-RU" sz="2400" dirty="0"/>
              <a:t>обеспечивает представление передаваемой по сети информации, не меняя при этом ее содержания. За счет уровня представления информация, передаваемая прикладным уровнем одной системы, всегда понятна прикладному уровню другой системы.</a:t>
            </a:r>
          </a:p>
          <a:p>
            <a:pPr algn="just">
              <a:buNone/>
            </a:pPr>
            <a:r>
              <a:rPr lang="ru-RU" sz="2400" dirty="0"/>
              <a:t> С помощью средств данного уровня протоколы прикладных уровней могут преодолеть синтаксические различия в представлении данных или же различия в кодах символов, например кодов ASCII и EBCDIC. </a:t>
            </a:r>
          </a:p>
          <a:p>
            <a:pPr algn="just">
              <a:buNone/>
            </a:pPr>
            <a:r>
              <a:rPr lang="ru-RU" sz="2400" dirty="0"/>
              <a:t>На этом уровне могут выполняться шифрование и дешифрирование данных, благодаря которым секретность обмена данными обеспечивается сразу для всех прикладных служб. Например, протокол SSL (Secure Socket Layer — слой защищенных сокетов), который обеспечивает секретный обмен сообщениями для протоколов прикладного уровня стека TCP/IP.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001156" cy="6858000"/>
          </a:xfrm>
        </p:spPr>
        <p:txBody>
          <a:bodyPr>
            <a:normAutofit/>
          </a:bodyPr>
          <a:lstStyle/>
          <a:p>
            <a:pPr marL="0" indent="0" algn="just">
              <a:lnSpc>
                <a:spcPct val="110000"/>
              </a:lnSpc>
              <a:spcBef>
                <a:spcPts val="0"/>
              </a:spcBef>
              <a:buNone/>
            </a:pPr>
            <a:r>
              <a:rPr lang="ru-RU" sz="2400" dirty="0"/>
              <a:t>-    </a:t>
            </a:r>
            <a:r>
              <a:rPr lang="ru-RU" sz="2500" dirty="0"/>
              <a:t>Различные типы ресурсов в общем случае требуют различных методов обработки , следовательно, различных методов сетевых взаимодействий. Поэтому самым верхним уровнем модели OSI является </a:t>
            </a:r>
            <a:r>
              <a:rPr lang="ru-RU" b="1" dirty="0">
                <a:solidFill>
                  <a:srgbClr val="FF0000"/>
                </a:solidFill>
              </a:rPr>
              <a:t>прикладной уровень</a:t>
            </a:r>
            <a:r>
              <a:rPr lang="ru-RU" sz="2500" dirty="0"/>
              <a:t>, который обеспечивает сетевые функции работы с конкретными информационными объектами. </a:t>
            </a:r>
          </a:p>
          <a:p>
            <a:pPr marL="0" indent="0" algn="just">
              <a:lnSpc>
                <a:spcPct val="110000"/>
              </a:lnSpc>
              <a:spcBef>
                <a:spcPts val="0"/>
              </a:spcBef>
              <a:buNone/>
            </a:pPr>
            <a:r>
              <a:rPr lang="ru-RU" sz="2500" dirty="0"/>
              <a:t>набор разнообразных протоколов, с помощью которых пользователи сети получают доступ к общим ресурсам, таким как файлы, принтеры или гипертекстовые </a:t>
            </a:r>
            <a:r>
              <a:rPr lang="ru-RU" sz="2500" dirty="0" err="1"/>
              <a:t>веб-страницы</a:t>
            </a:r>
            <a:r>
              <a:rPr lang="ru-RU" sz="2500" dirty="0"/>
              <a:t>, организуют совместную работу (например, электронная почта). Единица данных – сообщение.</a:t>
            </a:r>
            <a:endParaRPr lang="ru-RU" sz="2500" b="1" dirty="0"/>
          </a:p>
          <a:p>
            <a:pPr marL="0" indent="0">
              <a:lnSpc>
                <a:spcPct val="110000"/>
              </a:lnSpc>
              <a:spcBef>
                <a:spcPts val="0"/>
              </a:spcBef>
              <a:buNone/>
            </a:pPr>
            <a:r>
              <a:rPr lang="ru-RU" dirty="0"/>
              <a:t>Протоколы этого уровня:</a:t>
            </a:r>
          </a:p>
          <a:p>
            <a:pPr marL="0" indent="0">
              <a:lnSpc>
                <a:spcPct val="110000"/>
              </a:lnSpc>
              <a:spcBef>
                <a:spcPts val="0"/>
              </a:spcBef>
              <a:buNone/>
            </a:pPr>
            <a:r>
              <a:rPr lang="en-US" sz="2400" dirty="0"/>
              <a:t>FTP-</a:t>
            </a:r>
            <a:r>
              <a:rPr lang="ru-RU" sz="2400" dirty="0"/>
              <a:t>передача файлов</a:t>
            </a:r>
            <a:endParaRPr lang="en-US" sz="2400" dirty="0"/>
          </a:p>
          <a:p>
            <a:pPr marL="0" indent="0">
              <a:lnSpc>
                <a:spcPct val="110000"/>
              </a:lnSpc>
              <a:spcBef>
                <a:spcPts val="0"/>
              </a:spcBef>
              <a:buNone/>
            </a:pPr>
            <a:r>
              <a:rPr lang="en-US" sz="2400" dirty="0"/>
              <a:t>SMNP, IMAP, POP3</a:t>
            </a:r>
            <a:r>
              <a:rPr lang="ru-RU" sz="2400" dirty="0"/>
              <a:t> –почтовые протоколы</a:t>
            </a:r>
            <a:endParaRPr lang="en-US" sz="2400" dirty="0"/>
          </a:p>
          <a:p>
            <a:pPr marL="0" indent="0">
              <a:lnSpc>
                <a:spcPct val="110000"/>
              </a:lnSpc>
              <a:spcBef>
                <a:spcPts val="0"/>
              </a:spcBef>
              <a:buNone/>
            </a:pPr>
            <a:r>
              <a:rPr lang="en-US" sz="2400" dirty="0"/>
              <a:t>HTTP</a:t>
            </a:r>
            <a:r>
              <a:rPr lang="ru-RU" sz="2400" dirty="0"/>
              <a:t> передача гипертекстовых сообщений</a:t>
            </a:r>
            <a:r>
              <a:rPr lang="ru-RU" dirty="0"/>
              <a:t> </a:t>
            </a:r>
            <a:endParaRPr lang="ru-RU" sz="8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1EB4CC-C9F4-276C-2E69-3750F5C72FC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442DB31-E423-8E2E-CE57-D65B4A0F333C}"/>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65197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br>
              <a:rPr lang="ru-RU" sz="2800" dirty="0"/>
            </a:br>
            <a:br>
              <a:rPr lang="ru-RU" sz="2800" dirty="0"/>
            </a:br>
            <a:br>
              <a:rPr lang="ru-RU" sz="2800" dirty="0"/>
            </a:br>
            <a:r>
              <a:rPr lang="ru-RU" sz="3100" b="1" dirty="0">
                <a:solidFill>
                  <a:srgbClr val="FF0000"/>
                </a:solidFill>
              </a:rPr>
              <a:t>Понятие открытой системы</a:t>
            </a:r>
            <a:br>
              <a:rPr lang="ru-RU" sz="2800" dirty="0"/>
            </a:br>
            <a:br>
              <a:rPr lang="ru-RU" sz="2800" dirty="0"/>
            </a:br>
            <a:br>
              <a:rPr lang="ru-RU" sz="2800" dirty="0"/>
            </a:br>
            <a:br>
              <a:rPr lang="ru-RU" sz="2800" dirty="0"/>
            </a:br>
            <a:endParaRPr lang="ru-RU" sz="2800" b="1" dirty="0"/>
          </a:p>
        </p:txBody>
      </p:sp>
      <p:sp>
        <p:nvSpPr>
          <p:cNvPr id="3" name="Содержимое 2"/>
          <p:cNvSpPr>
            <a:spLocks noGrp="1"/>
          </p:cNvSpPr>
          <p:nvPr>
            <p:ph idx="1"/>
          </p:nvPr>
        </p:nvSpPr>
        <p:spPr>
          <a:xfrm>
            <a:off x="0" y="571480"/>
            <a:ext cx="9144000" cy="6286520"/>
          </a:xfrm>
        </p:spPr>
        <p:txBody>
          <a:bodyPr>
            <a:normAutofit/>
          </a:bodyPr>
          <a:lstStyle/>
          <a:p>
            <a:pPr marL="0" indent="0" algn="just">
              <a:spcBef>
                <a:spcPts val="0"/>
              </a:spcBef>
              <a:buNone/>
            </a:pPr>
            <a:r>
              <a:rPr lang="ru-RU" sz="2400" b="1" i="1" dirty="0">
                <a:solidFill>
                  <a:srgbClr val="7030A0"/>
                </a:solidFill>
              </a:rPr>
              <a:t>Открытой является система (компьютер, вычислительная сеть, ОС, программный пакет, другие аппаратные и программные продукты), которая построена в соответствии с открытыми спецификациями</a:t>
            </a:r>
            <a:r>
              <a:rPr lang="ru-RU" sz="2400" i="1" dirty="0"/>
              <a:t>.</a:t>
            </a:r>
          </a:p>
          <a:p>
            <a:pPr marL="0" indent="0" algn="just">
              <a:spcBef>
                <a:spcPts val="0"/>
              </a:spcBef>
              <a:buNone/>
            </a:pPr>
            <a:r>
              <a:rPr lang="ru-RU" sz="2400" dirty="0"/>
              <a:t>Под термином ≪</a:t>
            </a:r>
            <a:r>
              <a:rPr lang="ru-RU" sz="2400" b="1" dirty="0"/>
              <a:t>спецификация</a:t>
            </a:r>
            <a:r>
              <a:rPr lang="ru-RU" sz="2400" dirty="0"/>
              <a:t>≫ понимают формализованное описание аппаратных или программных компонентов, способов их функционирования, взаимодействия с другими компонентами, условий эксплуатации, особых характеристик.</a:t>
            </a:r>
          </a:p>
          <a:p>
            <a:pPr marL="0" indent="0" algn="just">
              <a:spcBef>
                <a:spcPts val="0"/>
              </a:spcBef>
              <a:buNone/>
            </a:pPr>
            <a:r>
              <a:rPr lang="ru-RU" sz="2400" dirty="0"/>
              <a:t>Под </a:t>
            </a:r>
            <a:r>
              <a:rPr lang="ru-RU" sz="2400" b="1" dirty="0"/>
              <a:t>открытыми спецификациями </a:t>
            </a:r>
            <a:r>
              <a:rPr lang="ru-RU" sz="2400" dirty="0"/>
              <a:t>понимаются опубликованные, общедоступные спецификации, соответствующие стандартам</a:t>
            </a:r>
            <a:r>
              <a:rPr lang="ru-RU" sz="2400" b="1" dirty="0"/>
              <a:t>.</a:t>
            </a:r>
          </a:p>
          <a:p>
            <a:pPr marL="0" indent="0" algn="just">
              <a:spcBef>
                <a:spcPts val="0"/>
              </a:spcBef>
              <a:buNone/>
            </a:pPr>
            <a:r>
              <a:rPr lang="ru-RU" sz="2400" b="1" i="1" dirty="0">
                <a:solidFill>
                  <a:srgbClr val="FF0000"/>
                </a:solidFill>
              </a:rPr>
              <a:t>Модель OSI касается только одного аспекта открытости</a:t>
            </a:r>
            <a:r>
              <a:rPr lang="ru-RU" sz="2400" dirty="0">
                <a:solidFill>
                  <a:srgbClr val="FF0000"/>
                </a:solidFill>
              </a:rPr>
              <a:t>, а именно </a:t>
            </a:r>
            <a:r>
              <a:rPr lang="ru-RU" sz="2400" b="1" dirty="0">
                <a:solidFill>
                  <a:srgbClr val="FF0000"/>
                </a:solidFill>
              </a:rPr>
              <a:t>открытости средств взаимодействия </a:t>
            </a:r>
            <a:r>
              <a:rPr lang="ru-RU" sz="2400" dirty="0"/>
              <a:t>устройств, связанных в компьютерную сеть. Здесь под открытой системой понимается сетевое устройство, готовое взаимодействовать с другими сетевыми</a:t>
            </a:r>
          </a:p>
          <a:p>
            <a:pPr marL="0" indent="0" algn="just">
              <a:spcBef>
                <a:spcPts val="0"/>
              </a:spcBef>
              <a:buNone/>
            </a:pPr>
            <a:r>
              <a:rPr lang="ru-RU" sz="2400" dirty="0"/>
              <a:t>устройствами по стандартным правилам, определяющим формат, содержание и значение передаваемых сообщений.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520" y="70338"/>
            <a:ext cx="9144000" cy="2500282"/>
          </a:xfrm>
        </p:spPr>
        <p:txBody>
          <a:bodyPr>
            <a:noAutofit/>
          </a:bodyPr>
          <a:lstStyle/>
          <a:p>
            <a:r>
              <a:rPr lang="ru-RU" sz="2800" b="1" dirty="0">
                <a:solidFill>
                  <a:srgbClr val="FF0000"/>
                </a:solidFill>
                <a:latin typeface="Times New Roman" panose="02020603050405020304" pitchFamily="18" charset="0"/>
                <a:cs typeface="Times New Roman" panose="02020603050405020304" pitchFamily="18" charset="0"/>
              </a:rPr>
              <a:t>Примеры открытых систем</a:t>
            </a:r>
            <a:r>
              <a:rPr lang="ru-RU" sz="2800" dirty="0">
                <a:solidFill>
                  <a:srgbClr val="FF0000"/>
                </a:solidFill>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UNIX </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стандартизованный программный интерфейс между ядром и приложениями;</a:t>
            </a:r>
            <a:br>
              <a:rPr lang="ru-RU"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Novell NetWare</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связь сетевой операционной системы с транспортными протоколами</a:t>
            </a:r>
            <a:r>
              <a:rPr lang="ru-RU" sz="2400" dirty="0">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0" y="2571744"/>
            <a:ext cx="9144000" cy="3911609"/>
          </a:xfrm>
        </p:spPr>
        <p:txBody>
          <a:bodyPr>
            <a:noAutofit/>
          </a:bodyPr>
          <a:lstStyle/>
          <a:p>
            <a:pPr algn="ctr">
              <a:buNone/>
            </a:pPr>
            <a:r>
              <a:rPr lang="ru-RU" sz="2800" b="1" i="1" dirty="0">
                <a:solidFill>
                  <a:srgbClr val="FF0000"/>
                </a:solidFill>
                <a:latin typeface="Times New Roman" panose="02020603050405020304" pitchFamily="18" charset="0"/>
                <a:cs typeface="Times New Roman" panose="02020603050405020304" pitchFamily="18" charset="0"/>
              </a:rPr>
              <a:t>Преимущества открытости систем</a:t>
            </a:r>
            <a:r>
              <a:rPr lang="ru-RU" sz="2800" i="1" dirty="0">
                <a:solidFill>
                  <a:srgbClr val="FF0000"/>
                </a:solidFill>
                <a:latin typeface="Times New Roman" panose="02020603050405020304" pitchFamily="18" charset="0"/>
                <a:cs typeface="Times New Roman" panose="02020603050405020304" pitchFamily="18" charset="0"/>
              </a:rPr>
              <a:t>:</a:t>
            </a:r>
          </a:p>
          <a:p>
            <a:pPr algn="just">
              <a:buNone/>
            </a:pPr>
            <a:r>
              <a:rPr lang="ru-RU" sz="2800" dirty="0"/>
              <a:t>□ </a:t>
            </a:r>
            <a:r>
              <a:rPr lang="ru-RU" sz="2800" dirty="0">
                <a:latin typeface="Times New Roman" panose="02020603050405020304" pitchFamily="18" charset="0"/>
                <a:cs typeface="Times New Roman" panose="02020603050405020304" pitchFamily="18" charset="0"/>
              </a:rPr>
              <a:t>возможность построения сети из аппаратных и программных средств различных производителей, придерживающихся одного и того же стандарта;</a:t>
            </a:r>
          </a:p>
          <a:p>
            <a:pPr algn="just">
              <a:buNone/>
            </a:pPr>
            <a:r>
              <a:rPr lang="ru-RU" sz="2800" dirty="0">
                <a:latin typeface="Times New Roman" panose="02020603050405020304" pitchFamily="18" charset="0"/>
                <a:cs typeface="Times New Roman" panose="02020603050405020304" pitchFamily="18" charset="0"/>
              </a:rPr>
              <a:t>□ безболезненная замена отдельных компонентов сети другими, более совершенными, что позволяет сети развиваться с минимальными затратами;</a:t>
            </a:r>
          </a:p>
          <a:p>
            <a:pPr algn="just">
              <a:buNone/>
            </a:pPr>
            <a:r>
              <a:rPr lang="ru-RU" sz="2800" dirty="0">
                <a:latin typeface="Times New Roman" panose="02020603050405020304" pitchFamily="18" charset="0"/>
                <a:cs typeface="Times New Roman" panose="02020603050405020304" pitchFamily="18" charset="0"/>
              </a:rPr>
              <a:t>□ легкость сопряжения одной сети с другой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2800" b="1" dirty="0"/>
              <a:t>СТЕКИ КОММУНИКАЦИОННЫХ ПРОТОКОЛОВ</a:t>
            </a:r>
            <a:endParaRPr lang="ru-RU" sz="2800" dirty="0"/>
          </a:p>
        </p:txBody>
      </p:sp>
      <p:graphicFrame>
        <p:nvGraphicFramePr>
          <p:cNvPr id="4" name="Содержимое 3"/>
          <p:cNvGraphicFramePr>
            <a:graphicFrameLocks noGrp="1"/>
          </p:cNvGraphicFramePr>
          <p:nvPr>
            <p:ph idx="1"/>
          </p:nvPr>
        </p:nvGraphicFramePr>
        <p:xfrm>
          <a:off x="0" y="928688"/>
          <a:ext cx="9001155" cy="3774440"/>
        </p:xfrm>
        <a:graphic>
          <a:graphicData uri="http://schemas.openxmlformats.org/drawingml/2006/table">
            <a:tbl>
              <a:tblPr firstRow="1" bandRow="1">
                <a:tableStyleId>{5C22544A-7EE6-4342-B048-85BDC9FD1C3A}</a:tableStyleId>
              </a:tblPr>
              <a:tblGrid>
                <a:gridCol w="2109629">
                  <a:extLst>
                    <a:ext uri="{9D8B030D-6E8A-4147-A177-3AD203B41FA5}">
                      <a16:colId xmlns:a16="http://schemas.microsoft.com/office/drawing/2014/main" val="20000"/>
                    </a:ext>
                  </a:extLst>
                </a:gridCol>
                <a:gridCol w="1490833">
                  <a:extLst>
                    <a:ext uri="{9D8B030D-6E8A-4147-A177-3AD203B41FA5}">
                      <a16:colId xmlns:a16="http://schemas.microsoft.com/office/drawing/2014/main" val="20001"/>
                    </a:ext>
                  </a:extLst>
                </a:gridCol>
                <a:gridCol w="1800231">
                  <a:extLst>
                    <a:ext uri="{9D8B030D-6E8A-4147-A177-3AD203B41FA5}">
                      <a16:colId xmlns:a16="http://schemas.microsoft.com/office/drawing/2014/main" val="20002"/>
                    </a:ext>
                  </a:extLst>
                </a:gridCol>
                <a:gridCol w="1800231">
                  <a:extLst>
                    <a:ext uri="{9D8B030D-6E8A-4147-A177-3AD203B41FA5}">
                      <a16:colId xmlns:a16="http://schemas.microsoft.com/office/drawing/2014/main" val="20003"/>
                    </a:ext>
                  </a:extLst>
                </a:gridCol>
                <a:gridCol w="1800231">
                  <a:extLst>
                    <a:ext uri="{9D8B030D-6E8A-4147-A177-3AD203B41FA5}">
                      <a16:colId xmlns:a16="http://schemas.microsoft.com/office/drawing/2014/main" val="20004"/>
                    </a:ext>
                  </a:extLst>
                </a:gridCol>
              </a:tblGrid>
              <a:tr h="370840">
                <a:tc>
                  <a:txBody>
                    <a:bodyPr/>
                    <a:lstStyle/>
                    <a:p>
                      <a:r>
                        <a:rPr lang="en-US" dirty="0"/>
                        <a:t>OSI</a:t>
                      </a:r>
                      <a:endParaRPr lang="ru-RU" dirty="0"/>
                    </a:p>
                  </a:txBody>
                  <a:tcPr/>
                </a:tc>
                <a:tc>
                  <a:txBody>
                    <a:bodyPr/>
                    <a:lstStyle/>
                    <a:p>
                      <a:r>
                        <a:rPr lang="en-US" dirty="0"/>
                        <a:t>IBM/</a:t>
                      </a:r>
                      <a:r>
                        <a:rPr lang="en-US" dirty="0" err="1"/>
                        <a:t>MicroSoft</a:t>
                      </a:r>
                      <a:endParaRPr lang="ru-RU" dirty="0"/>
                    </a:p>
                  </a:txBody>
                  <a:tcPr/>
                </a:tc>
                <a:tc>
                  <a:txBody>
                    <a:bodyPr/>
                    <a:lstStyle/>
                    <a:p>
                      <a:r>
                        <a:rPr lang="en-US" dirty="0"/>
                        <a:t>TCP/IP</a:t>
                      </a:r>
                      <a:endParaRPr lang="ru-RU" dirty="0"/>
                    </a:p>
                  </a:txBody>
                  <a:tcPr/>
                </a:tc>
                <a:tc>
                  <a:txBody>
                    <a:bodyPr/>
                    <a:lstStyle/>
                    <a:p>
                      <a:r>
                        <a:rPr lang="en-US" dirty="0"/>
                        <a:t>Novell</a:t>
                      </a:r>
                      <a:endParaRPr lang="ru-RU" dirty="0"/>
                    </a:p>
                  </a:txBody>
                  <a:tcPr/>
                </a:tc>
                <a:tc>
                  <a:txBody>
                    <a:bodyPr/>
                    <a:lstStyle/>
                    <a:p>
                      <a:r>
                        <a:rPr lang="en-US" dirty="0"/>
                        <a:t>OSI</a:t>
                      </a:r>
                      <a:endParaRPr lang="ru-RU" dirty="0"/>
                    </a:p>
                  </a:txBody>
                  <a:tcPr/>
                </a:tc>
                <a:extLst>
                  <a:ext uri="{0D108BD9-81ED-4DB2-BD59-A6C34878D82A}">
                    <a16:rowId xmlns:a16="http://schemas.microsoft.com/office/drawing/2014/main" val="10000"/>
                  </a:ext>
                </a:extLst>
              </a:tr>
              <a:tr h="370840">
                <a:tc>
                  <a:txBody>
                    <a:bodyPr/>
                    <a:lstStyle/>
                    <a:p>
                      <a:r>
                        <a:rPr lang="ru-RU" b="1" dirty="0"/>
                        <a:t>Прикладной</a:t>
                      </a:r>
                    </a:p>
                  </a:txBody>
                  <a:tcPr/>
                </a:tc>
                <a:tc rowSpan="2">
                  <a:txBody>
                    <a:bodyPr/>
                    <a:lstStyle/>
                    <a:p>
                      <a:r>
                        <a:rPr lang="en-US" dirty="0"/>
                        <a:t>SMB</a:t>
                      </a:r>
                      <a:endParaRPr lang="ru-RU" dirty="0"/>
                    </a:p>
                  </a:txBody>
                  <a:tcPr/>
                </a:tc>
                <a:tc rowSpan="2">
                  <a:txBody>
                    <a:bodyPr/>
                    <a:lstStyle/>
                    <a:p>
                      <a:r>
                        <a:rPr lang="en-US" dirty="0"/>
                        <a:t>Telnet,</a:t>
                      </a:r>
                      <a:r>
                        <a:rPr lang="ru-RU" dirty="0"/>
                        <a:t> </a:t>
                      </a:r>
                      <a:r>
                        <a:rPr lang="en-US" dirty="0"/>
                        <a:t>FTP,</a:t>
                      </a:r>
                    </a:p>
                    <a:p>
                      <a:r>
                        <a:rPr lang="en-US" dirty="0"/>
                        <a:t>SNMP,</a:t>
                      </a:r>
                      <a:r>
                        <a:rPr lang="ru-RU" dirty="0"/>
                        <a:t> </a:t>
                      </a:r>
                      <a:r>
                        <a:rPr lang="en-US" dirty="0"/>
                        <a:t>WWW</a:t>
                      </a:r>
                      <a:endParaRPr lang="ru-RU" dirty="0"/>
                    </a:p>
                  </a:txBody>
                  <a:tcPr/>
                </a:tc>
                <a:tc rowSpan="3">
                  <a:txBody>
                    <a:bodyPr/>
                    <a:lstStyle/>
                    <a:p>
                      <a:r>
                        <a:rPr lang="en-US" dirty="0"/>
                        <a:t>NCP,</a:t>
                      </a:r>
                    </a:p>
                    <a:p>
                      <a:r>
                        <a:rPr lang="en-US" dirty="0"/>
                        <a:t>SAP</a:t>
                      </a:r>
                      <a:endParaRPr lang="ru-RU" dirty="0"/>
                    </a:p>
                  </a:txBody>
                  <a:tcPr/>
                </a:tc>
                <a:tc>
                  <a:txBody>
                    <a:bodyPr/>
                    <a:lstStyle/>
                    <a:p>
                      <a:r>
                        <a:rPr lang="en-US" dirty="0"/>
                        <a:t>X400,</a:t>
                      </a:r>
                      <a:r>
                        <a:rPr lang="ru-RU" dirty="0"/>
                        <a:t> </a:t>
                      </a:r>
                      <a:r>
                        <a:rPr lang="en-US" dirty="0"/>
                        <a:t>X500,</a:t>
                      </a:r>
                    </a:p>
                    <a:p>
                      <a:r>
                        <a:rPr lang="en-US" dirty="0"/>
                        <a:t>FTAM</a:t>
                      </a:r>
                      <a:endParaRPr lang="ru-RU" dirty="0"/>
                    </a:p>
                  </a:txBody>
                  <a:tcPr/>
                </a:tc>
                <a:extLst>
                  <a:ext uri="{0D108BD9-81ED-4DB2-BD59-A6C34878D82A}">
                    <a16:rowId xmlns:a16="http://schemas.microsoft.com/office/drawing/2014/main" val="10001"/>
                  </a:ext>
                </a:extLst>
              </a:tr>
              <a:tr h="370840">
                <a:tc>
                  <a:txBody>
                    <a:bodyPr/>
                    <a:lstStyle/>
                    <a:p>
                      <a:r>
                        <a:rPr lang="ru-RU" b="1" dirty="0"/>
                        <a:t>Представительный</a:t>
                      </a:r>
                    </a:p>
                  </a:txBody>
                  <a:tcPr/>
                </a:tc>
                <a:tc vMerge="1">
                  <a:txBody>
                    <a:bodyPr/>
                    <a:lstStyle/>
                    <a:p>
                      <a:endParaRPr lang="ru-RU" dirty="0"/>
                    </a:p>
                  </a:txBody>
                  <a:tcPr/>
                </a:tc>
                <a:tc vMerge="1">
                  <a:txBody>
                    <a:bodyPr/>
                    <a:lstStyle/>
                    <a:p>
                      <a:endParaRPr lang="ru-RU" dirty="0"/>
                    </a:p>
                  </a:txBody>
                  <a:tcPr/>
                </a:tc>
                <a:tc vMerge="1">
                  <a:txBody>
                    <a:bodyPr/>
                    <a:lstStyle/>
                    <a:p>
                      <a:endParaRPr lang="ru-RU" dirty="0"/>
                    </a:p>
                  </a:txBody>
                  <a:tcPr/>
                </a:tc>
                <a:tc>
                  <a:txBody>
                    <a:bodyPr/>
                    <a:lstStyle/>
                    <a:p>
                      <a:endParaRPr lang="ru-RU"/>
                    </a:p>
                  </a:txBody>
                  <a:tcPr/>
                </a:tc>
                <a:extLst>
                  <a:ext uri="{0D108BD9-81ED-4DB2-BD59-A6C34878D82A}">
                    <a16:rowId xmlns:a16="http://schemas.microsoft.com/office/drawing/2014/main" val="10002"/>
                  </a:ext>
                </a:extLst>
              </a:tr>
              <a:tr h="370840">
                <a:tc>
                  <a:txBody>
                    <a:bodyPr/>
                    <a:lstStyle/>
                    <a:p>
                      <a:r>
                        <a:rPr lang="ru-RU" b="1" dirty="0"/>
                        <a:t>Сеансовый</a:t>
                      </a:r>
                    </a:p>
                  </a:txBody>
                  <a:tcPr/>
                </a:tc>
                <a:tc rowSpan="2">
                  <a:txBody>
                    <a:bodyPr/>
                    <a:lstStyle/>
                    <a:p>
                      <a:r>
                        <a:rPr lang="en-US" dirty="0"/>
                        <a:t>NetBIOS</a:t>
                      </a:r>
                      <a:endParaRPr lang="ru-RU" dirty="0"/>
                    </a:p>
                  </a:txBody>
                  <a:tcPr/>
                </a:tc>
                <a:tc rowSpan="2">
                  <a:txBody>
                    <a:bodyPr/>
                    <a:lstStyle/>
                    <a:p>
                      <a:r>
                        <a:rPr lang="en-US" dirty="0"/>
                        <a:t>TCP</a:t>
                      </a:r>
                      <a:endParaRPr lang="ru-RU" dirty="0"/>
                    </a:p>
                  </a:txBody>
                  <a:tcPr/>
                </a:tc>
                <a:tc vMerge="1">
                  <a:txBody>
                    <a:bodyPr/>
                    <a:lstStyle/>
                    <a:p>
                      <a:endParaRPr lang="ru-RU" dirty="0"/>
                    </a:p>
                  </a:txBody>
                  <a:tcPr/>
                </a:tc>
                <a:tc>
                  <a:txBody>
                    <a:bodyPr/>
                    <a:lstStyle/>
                    <a:p>
                      <a:endParaRPr lang="ru-RU"/>
                    </a:p>
                  </a:txBody>
                  <a:tcPr/>
                </a:tc>
                <a:extLst>
                  <a:ext uri="{0D108BD9-81ED-4DB2-BD59-A6C34878D82A}">
                    <a16:rowId xmlns:a16="http://schemas.microsoft.com/office/drawing/2014/main" val="10003"/>
                  </a:ext>
                </a:extLst>
              </a:tr>
              <a:tr h="370840">
                <a:tc>
                  <a:txBody>
                    <a:bodyPr/>
                    <a:lstStyle/>
                    <a:p>
                      <a:r>
                        <a:rPr lang="ru-RU" b="1" dirty="0"/>
                        <a:t>Транспортный</a:t>
                      </a:r>
                    </a:p>
                  </a:txBody>
                  <a:tcPr/>
                </a:tc>
                <a:tc vMerge="1">
                  <a:txBody>
                    <a:bodyPr/>
                    <a:lstStyle/>
                    <a:p>
                      <a:endParaRPr lang="ru-RU" dirty="0"/>
                    </a:p>
                  </a:txBody>
                  <a:tcPr/>
                </a:tc>
                <a:tc vMerge="1">
                  <a:txBody>
                    <a:bodyPr/>
                    <a:lstStyle/>
                    <a:p>
                      <a:endParaRPr lang="ru-RU" dirty="0"/>
                    </a:p>
                  </a:txBody>
                  <a:tcPr/>
                </a:tc>
                <a:tc>
                  <a:txBody>
                    <a:bodyPr/>
                    <a:lstStyle/>
                    <a:p>
                      <a:r>
                        <a:rPr lang="en-US" dirty="0"/>
                        <a:t>SPX</a:t>
                      </a:r>
                      <a:endParaRPr lang="ru-RU" dirty="0"/>
                    </a:p>
                  </a:txBody>
                  <a:tcPr/>
                </a:tc>
                <a:tc>
                  <a:txBody>
                    <a:bodyPr/>
                    <a:lstStyle/>
                    <a:p>
                      <a:endParaRPr lang="ru-RU"/>
                    </a:p>
                  </a:txBody>
                  <a:tcPr/>
                </a:tc>
                <a:extLst>
                  <a:ext uri="{0D108BD9-81ED-4DB2-BD59-A6C34878D82A}">
                    <a16:rowId xmlns:a16="http://schemas.microsoft.com/office/drawing/2014/main" val="10004"/>
                  </a:ext>
                </a:extLst>
              </a:tr>
              <a:tr h="370840">
                <a:tc>
                  <a:txBody>
                    <a:bodyPr/>
                    <a:lstStyle/>
                    <a:p>
                      <a:r>
                        <a:rPr lang="ru-RU" b="1" dirty="0"/>
                        <a:t>Сетевой</a:t>
                      </a:r>
                    </a:p>
                  </a:txBody>
                  <a:tcPr/>
                </a:tc>
                <a:tc>
                  <a:txBody>
                    <a:bodyPr/>
                    <a:lstStyle/>
                    <a:p>
                      <a:endParaRPr lang="ru-RU" dirty="0"/>
                    </a:p>
                  </a:txBody>
                  <a:tcPr/>
                </a:tc>
                <a:tc>
                  <a:txBody>
                    <a:bodyPr/>
                    <a:lstStyle/>
                    <a:p>
                      <a:r>
                        <a:rPr lang="en-US" dirty="0"/>
                        <a:t>IP, RIP, OSPF</a:t>
                      </a:r>
                      <a:endParaRPr lang="ru-RU" dirty="0"/>
                    </a:p>
                  </a:txBody>
                  <a:tcPr/>
                </a:tc>
                <a:tc>
                  <a:txBody>
                    <a:bodyPr/>
                    <a:lstStyle/>
                    <a:p>
                      <a:r>
                        <a:rPr lang="en-US" dirty="0"/>
                        <a:t>IPX, NLSP</a:t>
                      </a:r>
                      <a:endParaRPr lang="ru-RU" dirty="0"/>
                    </a:p>
                  </a:txBody>
                  <a:tcPr/>
                </a:tc>
                <a:tc>
                  <a:txBody>
                    <a:bodyPr/>
                    <a:lstStyle/>
                    <a:p>
                      <a:r>
                        <a:rPr lang="en-US" dirty="0"/>
                        <a:t>ES-ES,</a:t>
                      </a:r>
                      <a:r>
                        <a:rPr lang="en-US" baseline="0" dirty="0"/>
                        <a:t> IS-IS</a:t>
                      </a:r>
                      <a:endParaRPr lang="ru-RU" dirty="0"/>
                    </a:p>
                  </a:txBody>
                  <a:tcPr/>
                </a:tc>
                <a:extLst>
                  <a:ext uri="{0D108BD9-81ED-4DB2-BD59-A6C34878D82A}">
                    <a16:rowId xmlns:a16="http://schemas.microsoft.com/office/drawing/2014/main" val="10005"/>
                  </a:ext>
                </a:extLst>
              </a:tr>
              <a:tr h="370840">
                <a:tc>
                  <a:txBody>
                    <a:bodyPr/>
                    <a:lstStyle/>
                    <a:p>
                      <a:r>
                        <a:rPr lang="ru-RU" b="1" dirty="0"/>
                        <a:t>Канальный</a:t>
                      </a:r>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Ethernet, Token   Ring,   FDDI,   PPP,     ATM</a:t>
                      </a:r>
                      <a:endParaRPr lang="ru-RU" dirty="0"/>
                    </a:p>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0006"/>
                  </a:ext>
                </a:extLst>
              </a:tr>
              <a:tr h="370840">
                <a:tc>
                  <a:txBody>
                    <a:bodyPr/>
                    <a:lstStyle/>
                    <a:p>
                      <a:r>
                        <a:rPr lang="ru-RU" b="1" dirty="0"/>
                        <a:t>Физический</a:t>
                      </a:r>
                    </a:p>
                  </a:txBody>
                  <a:tcPr/>
                </a:tc>
                <a:tc gridSpan="4">
                  <a:txBody>
                    <a:bodyPr/>
                    <a:lstStyle/>
                    <a:p>
                      <a:r>
                        <a:rPr lang="ru-RU" dirty="0"/>
                        <a:t>Коаксиальный кабель, витая пара, оптоволокно, радиоволны</a:t>
                      </a:r>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0" y="5286388"/>
            <a:ext cx="9144000" cy="1384995"/>
          </a:xfrm>
          <a:prstGeom prst="rect">
            <a:avLst/>
          </a:prstGeom>
          <a:noFill/>
        </p:spPr>
        <p:txBody>
          <a:bodyPr wrap="square" rtlCol="0">
            <a:spAutoFit/>
          </a:bodyPr>
          <a:lstStyle/>
          <a:p>
            <a:pPr algn="just"/>
            <a:r>
              <a:rPr lang="ru-RU" sz="2800" b="1" dirty="0">
                <a:solidFill>
                  <a:srgbClr val="FF0000"/>
                </a:solidFill>
              </a:rPr>
              <a:t>Иерархическая последовательность сетевых протоколов, достаточная для выполнения сетевых взаимодействий, называется сетевым стеком</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E958FF9-501C-4118-A862-A9A7FA01873E}"/>
              </a:ext>
            </a:extLst>
          </p:cNvPr>
          <p:cNvSpPr>
            <a:spLocks noGrp="1"/>
          </p:cNvSpPr>
          <p:nvPr>
            <p:ph idx="1"/>
          </p:nvPr>
        </p:nvSpPr>
        <p:spPr>
          <a:xfrm>
            <a:off x="-252536" y="0"/>
            <a:ext cx="9144000" cy="6741368"/>
          </a:xfrm>
        </p:spPr>
        <p:txBody>
          <a:bodyPr>
            <a:normAutofit fontScale="92500" lnSpcReduction="20000"/>
          </a:bodyPr>
          <a:lstStyle/>
          <a:p>
            <a:pPr marL="457200" lvl="1" indent="0" algn="ctr">
              <a:lnSpc>
                <a:spcPct val="115000"/>
              </a:lnSpc>
              <a:buNone/>
            </a:pPr>
            <a:r>
              <a:rPr lang="ru-RU" sz="3000" b="1" cap="sm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Принципы передачи данных</a:t>
            </a:r>
            <a:endParaRPr lang="ru-RU"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15000"/>
              </a:lnSpc>
              <a:buNone/>
            </a:pPr>
            <a:endParaRPr lang="ru-RU"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15000"/>
              </a:lnSpc>
              <a:buNone/>
            </a:pPr>
            <a:r>
              <a:rPr lang="ru-RU"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Различают два основных способа организации передачи данных в сетях: с установлением соединения и без установления соединения.</a:t>
            </a:r>
          </a:p>
          <a:p>
            <a:pPr indent="0" algn="just">
              <a:lnSpc>
                <a:spcPct val="115000"/>
              </a:lnSpc>
              <a:buNone/>
            </a:pPr>
            <a:r>
              <a:rPr lang="ru-RU"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 </a:t>
            </a:r>
            <a:r>
              <a:rPr lang="ru-RU" sz="26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передаче без установления соединения</a:t>
            </a:r>
            <a:r>
              <a:rPr lang="ru-RU"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данные передаются в виде законченных самостоятельных блоков – дейтаграмм (</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datagram</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Каждая </a:t>
            </a:r>
            <a:r>
              <a:rPr lang="ru-RU"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дейтаграмма доставляется к пользователю по произвольному маршруту и независимо от других дейтаграмм</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Подтверждение о получении (квитирование) не предусматривается, в силу чего не гарантируется ни порядок следования дейтаграмм, ни единственность доставленного экземпляра, ни сам факт доставки. Контролируются обычно только искажения каждой отдельной дейтаграммы. Такой способ передачи прост, экономичен, но для многих применений недостаточно надежен. Основное применение </a:t>
            </a:r>
            <a:r>
              <a:rPr lang="ru-RU"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дейтаграммной</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передачи – однократные сообщения ограниченной длины при условии, что надежность доставки не слишком критична</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09544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1B2322A-B6A5-447E-AF9B-35B51C7ACA30}"/>
              </a:ext>
            </a:extLst>
          </p:cNvPr>
          <p:cNvSpPr>
            <a:spLocks noGrp="1"/>
          </p:cNvSpPr>
          <p:nvPr>
            <p:ph idx="1"/>
          </p:nvPr>
        </p:nvSpPr>
        <p:spPr>
          <a:xfrm>
            <a:off x="107504" y="332656"/>
            <a:ext cx="8579296" cy="6009531"/>
          </a:xfrm>
        </p:spPr>
        <p:txBody>
          <a:bodyPr>
            <a:normAutofit fontScale="70000" lnSpcReduction="20000"/>
          </a:bodyPr>
          <a:lstStyle/>
          <a:p>
            <a:pPr marL="0" indent="0" algn="just">
              <a:buNone/>
            </a:pPr>
            <a:r>
              <a:rPr lang="ru-RU" sz="34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Передача с установлением соединения </a:t>
            </a:r>
            <a:r>
              <a:rPr lang="ru-RU" sz="3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(потоковое соединение) обладает большими возможностями. Главное отличие от </a:t>
            </a:r>
            <a:r>
              <a:rPr lang="ru-RU" sz="3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дейтаграммной</a:t>
            </a:r>
            <a:r>
              <a:rPr lang="ru-RU" sz="3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передачи – </a:t>
            </a:r>
            <a:r>
              <a:rPr lang="ru-RU" sz="3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обеспечение целостности и упорядоченности потока передаваемых данных</a:t>
            </a:r>
            <a:r>
              <a:rPr lang="ru-RU" sz="3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Независимо от способа организации потока порции данных доставляются получателю строго в том порядке, в котором они были отправлены, а </a:t>
            </a:r>
            <a:r>
              <a:rPr lang="ru-RU" sz="3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прерывание потока своевременно распознается</a:t>
            </a:r>
            <a:r>
              <a:rPr lang="ru-RU" sz="3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Это достигается за счет нумерации порций данных и организации встречного потока подтверждений о получении (квитанций). Таким образом образуется виртуальный канал передачи данных, для прикладных программ близкий по своим свойствам файлу или потоку ввода–вывода. </a:t>
            </a:r>
          </a:p>
          <a:p>
            <a:pPr marL="0" indent="0" algn="just">
              <a:buNone/>
            </a:pPr>
            <a:r>
              <a:rPr lang="ru-RU" sz="3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Однако, </a:t>
            </a:r>
            <a:r>
              <a:rPr lang="ru-RU" sz="3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потоковая передача сложнее, требует специальных процедур установления соединения и дополнительных затрат на контроль его состояния, создает дополнительную нагрузку на линии связи в виде встречного потока квит</a:t>
            </a:r>
            <a:r>
              <a:rPr lang="ru-RU" sz="3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анций. Для большинства задач, связанных с обменом значительными объемами данных, предпочтительным является взаимодействие с установлением соединения</a:t>
            </a:r>
            <a:r>
              <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p>
        </p:txBody>
      </p:sp>
    </p:spTree>
    <p:extLst>
      <p:ext uri="{BB962C8B-B14F-4D97-AF65-F5344CB8AC3E}">
        <p14:creationId xmlns:p14="http://schemas.microsoft.com/office/powerpoint/2010/main" val="3892247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E9152F-B5E6-548E-6A14-1608EF893283}"/>
              </a:ext>
            </a:extLst>
          </p:cNvPr>
          <p:cNvSpPr>
            <a:spLocks noGrp="1"/>
          </p:cNvSpPr>
          <p:nvPr>
            <p:ph idx="1"/>
          </p:nvPr>
        </p:nvSpPr>
        <p:spPr/>
        <p:txBody>
          <a:bodyPr>
            <a:normAutofit/>
          </a:bodyPr>
          <a:lstStyle/>
          <a:p>
            <a:pPr marL="0" indent="0" algn="just">
              <a:buNone/>
            </a:pPr>
            <a:r>
              <a:rPr lang="ru-RU" sz="2800" dirty="0">
                <a:effectLst/>
                <a:latin typeface="Times New Roman" panose="02020603050405020304" pitchFamily="18" charset="0"/>
                <a:ea typeface="Calibri" panose="020F0502020204030204" pitchFamily="34" charset="0"/>
              </a:rPr>
              <a:t>Если контакт между двумя узлами необходимо поддерживать в течение длительного времени, как в случае передачи с установлением соединения, возникает </a:t>
            </a:r>
            <a:r>
              <a:rPr lang="ru-RU" sz="2800" b="1" i="1" dirty="0">
                <a:solidFill>
                  <a:srgbClr val="FF0000"/>
                </a:solidFill>
                <a:effectLst/>
                <a:latin typeface="Times New Roman" panose="02020603050405020304" pitchFamily="18" charset="0"/>
                <a:ea typeface="Calibri" panose="020F0502020204030204" pitchFamily="34" charset="0"/>
              </a:rPr>
              <a:t>задача коммутации </a:t>
            </a:r>
            <a:r>
              <a:rPr lang="ru-RU" sz="2800" dirty="0">
                <a:effectLst/>
                <a:latin typeface="Times New Roman" panose="02020603050405020304" pitchFamily="18" charset="0"/>
                <a:ea typeface="Calibri" panose="020F0502020204030204" pitchFamily="34" charset="0"/>
              </a:rPr>
              <a:t>– </a:t>
            </a:r>
            <a:r>
              <a:rPr lang="ru-RU" sz="2800" i="1" dirty="0">
                <a:solidFill>
                  <a:srgbClr val="FF0000"/>
                </a:solidFill>
                <a:effectLst/>
                <a:latin typeface="Times New Roman" panose="02020603050405020304" pitchFamily="18" charset="0"/>
                <a:ea typeface="Calibri" panose="020F0502020204030204" pitchFamily="34" charset="0"/>
              </a:rPr>
              <a:t>распределения имеющихся физических каналов передачи данных для создания каналов виртуальных</a:t>
            </a:r>
            <a:r>
              <a:rPr lang="ru-RU" sz="2800" dirty="0">
                <a:effectLst/>
                <a:latin typeface="Times New Roman" panose="02020603050405020304" pitchFamily="18" charset="0"/>
                <a:ea typeface="Calibri" panose="020F0502020204030204" pitchFamily="34" charset="0"/>
              </a:rPr>
              <a:t>. Различают три основных метода коммутации: коммутация каналов, сообщений и пакетов.</a:t>
            </a:r>
            <a:endParaRPr lang="ru-RU" sz="2800" dirty="0"/>
          </a:p>
        </p:txBody>
      </p:sp>
      <p:sp>
        <p:nvSpPr>
          <p:cNvPr id="4" name="Заголовок 1">
            <a:extLst>
              <a:ext uri="{FF2B5EF4-FFF2-40B4-BE49-F238E27FC236}">
                <a16:creationId xmlns:a16="http://schemas.microsoft.com/office/drawing/2014/main" id="{306D49A1-9357-2F23-2C66-28DAEE90FEC2}"/>
              </a:ext>
            </a:extLst>
          </p:cNvPr>
          <p:cNvSpPr>
            <a:spLocks noGrp="1"/>
          </p:cNvSpPr>
          <p:nvPr>
            <p:ph type="title"/>
          </p:nvPr>
        </p:nvSpPr>
        <p:spPr>
          <a:xfrm>
            <a:off x="457200" y="274638"/>
            <a:ext cx="8229600" cy="1143000"/>
          </a:xfrm>
        </p:spPr>
        <p:txBody>
          <a:bodyPr>
            <a:noAutofit/>
          </a:bodyPr>
          <a:lstStyle/>
          <a:p>
            <a:r>
              <a:rPr lang="ru-RU" sz="3200" b="1" cap="small" dirty="0">
                <a:solidFill>
                  <a:srgbClr val="FF0000"/>
                </a:solidFill>
                <a:effectLst/>
                <a:latin typeface="Times New Roman" panose="02020603050405020304" pitchFamily="18" charset="0"/>
                <a:ea typeface="Calibri" panose="020F0502020204030204" pitchFamily="34" charset="0"/>
              </a:rPr>
              <a:t>Методы коммутации</a:t>
            </a:r>
            <a:endParaRPr lang="ru-RU" sz="3200" dirty="0">
              <a:solidFill>
                <a:srgbClr val="FF0000"/>
              </a:solidFill>
            </a:endParaRPr>
          </a:p>
        </p:txBody>
      </p:sp>
    </p:spTree>
    <p:extLst>
      <p:ext uri="{BB962C8B-B14F-4D97-AF65-F5344CB8AC3E}">
        <p14:creationId xmlns:p14="http://schemas.microsoft.com/office/powerpoint/2010/main" val="33778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86050" y="0"/>
            <a:ext cx="2714644" cy="571480"/>
          </a:xfrm>
        </p:spPr>
        <p:txBody>
          <a:bodyPr>
            <a:normAutofit fontScale="90000"/>
          </a:bodyPr>
          <a:lstStyle/>
          <a:p>
            <a:r>
              <a:rPr lang="ru-RU" sz="3200" b="1" dirty="0">
                <a:solidFill>
                  <a:srgbClr val="FF0000"/>
                </a:solidFill>
              </a:rPr>
              <a:t>МОДЕЛЬ </a:t>
            </a:r>
            <a:r>
              <a:rPr lang="en-US" sz="3200" b="1" dirty="0">
                <a:solidFill>
                  <a:srgbClr val="FF0000"/>
                </a:solidFill>
              </a:rPr>
              <a:t>OSI</a:t>
            </a:r>
            <a:endParaRPr lang="ru-RU" sz="3200" b="1" dirty="0">
              <a:solidFill>
                <a:srgbClr val="FF0000"/>
              </a:solidFill>
            </a:endParaRPr>
          </a:p>
        </p:txBody>
      </p:sp>
      <p:sp>
        <p:nvSpPr>
          <p:cNvPr id="3" name="Содержимое 2"/>
          <p:cNvSpPr>
            <a:spLocks noGrp="1"/>
          </p:cNvSpPr>
          <p:nvPr>
            <p:ph idx="1"/>
          </p:nvPr>
        </p:nvSpPr>
        <p:spPr>
          <a:xfrm>
            <a:off x="0" y="500042"/>
            <a:ext cx="9144000" cy="6357958"/>
          </a:xfrm>
        </p:spPr>
        <p:txBody>
          <a:bodyPr>
            <a:normAutofit fontScale="92500" lnSpcReduction="10000"/>
          </a:bodyPr>
          <a:lstStyle/>
          <a:p>
            <a:pPr marL="0" indent="0" algn="just">
              <a:buNone/>
            </a:pPr>
            <a:r>
              <a:rPr lang="ru-RU" sz="2800" dirty="0">
                <a:latin typeface="Times New Roman" pitchFamily="18" charset="0"/>
                <a:cs typeface="Times New Roman" pitchFamily="18" charset="0"/>
              </a:rPr>
              <a:t>В начале 80-х годов ряд международных организаций по стандартизации, </a:t>
            </a:r>
            <a:r>
              <a:rPr lang="en-US" sz="2800" dirty="0">
                <a:latin typeface="Times New Roman" pitchFamily="18" charset="0"/>
                <a:cs typeface="Times New Roman" pitchFamily="18" charset="0"/>
              </a:rPr>
              <a:t>(ISO), </a:t>
            </a:r>
            <a:r>
              <a:rPr lang="en-US" sz="2800" b="1" dirty="0">
                <a:latin typeface="Times New Roman" pitchFamily="18" charset="0"/>
                <a:cs typeface="Times New Roman" pitchFamily="18" charset="0"/>
              </a:rPr>
              <a:t>International Standards Organization</a:t>
            </a:r>
            <a:r>
              <a:rPr lang="en-US" sz="2800" dirty="0">
                <a:latin typeface="Times New Roman" pitchFamily="18" charset="0"/>
                <a:cs typeface="Times New Roman" pitchFamily="18" charset="0"/>
              </a:rPr>
              <a:t>, </a:t>
            </a:r>
            <a:r>
              <a:rPr lang="ru-RU" sz="2800" dirty="0">
                <a:latin typeface="Times New Roman" pitchFamily="18" charset="0"/>
                <a:cs typeface="Times New Roman" pitchFamily="18" charset="0"/>
              </a:rPr>
              <a:t>а также </a:t>
            </a:r>
            <a:r>
              <a:rPr lang="en-US" sz="2800" b="1" dirty="0">
                <a:latin typeface="Times New Roman" pitchFamily="18" charset="0"/>
                <a:cs typeface="Times New Roman" pitchFamily="18" charset="0"/>
              </a:rPr>
              <a:t>International Telecommunications Union </a:t>
            </a:r>
            <a:r>
              <a:rPr lang="en-US" sz="2800" dirty="0">
                <a:latin typeface="Times New Roman" pitchFamily="18" charset="0"/>
                <a:cs typeface="Times New Roman" pitchFamily="18" charset="0"/>
              </a:rPr>
              <a:t>(ITU) </a:t>
            </a:r>
            <a:r>
              <a:rPr lang="ru-RU" sz="2800" dirty="0">
                <a:latin typeface="Times New Roman" pitchFamily="18" charset="0"/>
                <a:cs typeface="Times New Roman" pitchFamily="18" charset="0"/>
              </a:rPr>
              <a:t>и некоторые другие, разработали стандартную модель </a:t>
            </a:r>
            <a:r>
              <a:rPr lang="ru-RU" sz="2800" b="1" dirty="0">
                <a:latin typeface="Times New Roman" pitchFamily="18" charset="0"/>
                <a:cs typeface="Times New Roman" pitchFamily="18" charset="0"/>
              </a:rPr>
              <a:t>взаимодействия открытых систем (</a:t>
            </a:r>
            <a:r>
              <a:rPr lang="en-US" sz="2800" b="1" dirty="0">
                <a:latin typeface="Times New Roman" pitchFamily="18" charset="0"/>
                <a:cs typeface="Times New Roman" pitchFamily="18" charset="0"/>
              </a:rPr>
              <a:t>Open System Interconnection, OSI)</a:t>
            </a:r>
            <a:r>
              <a:rPr lang="ru-RU" sz="2800" b="1" dirty="0">
                <a:latin typeface="Times New Roman" pitchFamily="18" charset="0"/>
                <a:cs typeface="Times New Roman" pitchFamily="18" charset="0"/>
              </a:rPr>
              <a:t> </a:t>
            </a:r>
            <a:r>
              <a:rPr lang="ru-RU" sz="2800" dirty="0">
                <a:latin typeface="Times New Roman" pitchFamily="18" charset="0"/>
                <a:cs typeface="Times New Roman" pitchFamily="18" charset="0"/>
              </a:rPr>
              <a:t>(1977 -1984).</a:t>
            </a:r>
          </a:p>
          <a:p>
            <a:pPr marL="0" indent="0" algn="just">
              <a:buNone/>
            </a:pPr>
            <a:r>
              <a:rPr lang="ru-RU" sz="2800" dirty="0">
                <a:latin typeface="Times New Roman" pitchFamily="18" charset="0"/>
                <a:cs typeface="Times New Roman" pitchFamily="18" charset="0"/>
              </a:rPr>
              <a:t> Существовавшие стеки: </a:t>
            </a:r>
            <a:r>
              <a:rPr lang="en-US" sz="2800" dirty="0" err="1">
                <a:latin typeface="Times New Roman" pitchFamily="18" charset="0"/>
                <a:cs typeface="Times New Roman" pitchFamily="18" charset="0"/>
              </a:rPr>
              <a:t>Decnet</a:t>
            </a:r>
            <a:r>
              <a:rPr lang="en-US" sz="2800" dirty="0">
                <a:latin typeface="Times New Roman" pitchFamily="18" charset="0"/>
                <a:cs typeface="Times New Roman" pitchFamily="18" charset="0"/>
              </a:rPr>
              <a:t>, TCP/IP, IBM SNA . </a:t>
            </a:r>
            <a:r>
              <a:rPr lang="ru-RU" sz="2800" dirty="0">
                <a:latin typeface="Times New Roman" pitchFamily="18" charset="0"/>
                <a:cs typeface="Times New Roman" pitchFamily="18" charset="0"/>
              </a:rPr>
              <a:t>Необходимость разработки сетевых стандартов для совместимости устройств.</a:t>
            </a:r>
          </a:p>
          <a:p>
            <a:pPr marL="0" indent="0" algn="just">
              <a:buNone/>
            </a:pPr>
            <a:r>
              <a:rPr lang="ru-RU" sz="2800" b="1" i="1" dirty="0">
                <a:solidFill>
                  <a:srgbClr val="FF0000"/>
                </a:solidFill>
                <a:latin typeface="Times New Roman" pitchFamily="18" charset="0"/>
                <a:cs typeface="Times New Roman" pitchFamily="18" charset="0"/>
              </a:rPr>
              <a:t>Модель OSI описывает только системные средства взаимодействия, реализуемые операционной системой, системными утилитами, системными аппаратными средствами. Модель не включает средства взаимодействия приложений конечных пользователей</a:t>
            </a:r>
            <a:r>
              <a:rPr lang="ru-RU" sz="2800" b="1" dirty="0">
                <a:latin typeface="Times New Roman" pitchFamily="18" charset="0"/>
                <a:cs typeface="Times New Roman" pitchFamily="18" charset="0"/>
              </a:rPr>
              <a:t>. </a:t>
            </a:r>
          </a:p>
          <a:p>
            <a:pPr marL="0" indent="0" algn="just">
              <a:buNone/>
            </a:pPr>
            <a:r>
              <a:rPr lang="ru-RU" sz="2800" b="1" dirty="0">
                <a:latin typeface="Times New Roman" pitchFamily="18" charset="0"/>
                <a:cs typeface="Times New Roman" pitchFamily="18" charset="0"/>
              </a:rPr>
              <a:t>Важно различать уровень взаимодействия приложений и прикладной уровень семиуровневой модели.</a:t>
            </a:r>
          </a:p>
          <a:p>
            <a:pPr marL="0" indent="0">
              <a:buNone/>
            </a:pPr>
            <a:endParaRPr lang="ru-RU"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2BCDA2A-7A81-4D5E-B7CB-AEC16832A2D0}"/>
              </a:ext>
            </a:extLst>
          </p:cNvPr>
          <p:cNvSpPr>
            <a:spLocks noGrp="1"/>
          </p:cNvSpPr>
          <p:nvPr>
            <p:ph idx="1"/>
          </p:nvPr>
        </p:nvSpPr>
        <p:spPr>
          <a:xfrm>
            <a:off x="179512" y="310344"/>
            <a:ext cx="8507288" cy="6237312"/>
          </a:xfrm>
        </p:spPr>
        <p:txBody>
          <a:bodyPr>
            <a:noAutofit/>
          </a:bodyPr>
          <a:lstStyle/>
          <a:p>
            <a:pPr marL="0" indent="0" algn="just">
              <a:buNone/>
            </a:pPr>
            <a:r>
              <a:rPr lang="ru-RU" sz="24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каналов</a:t>
            </a:r>
            <a:r>
              <a:rPr lang="ru-RU"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circuit switching</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предоставление виртуальному каналу цепочки физических каналов, сохраняющейся на все время жизни соединения и находящейся в монопольном владении этой парой абонентов. </a:t>
            </a:r>
          </a:p>
          <a:p>
            <a:pPr marL="0" indent="0" algn="just">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Такой канал в простейшем случае представляет собой отдельную линию </a:t>
            </a: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связи (обычная коммутируемая телефонная сеть),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также может быть организован и с помощью временного или частотного разделения сигнала в общей для множества каналов среде передачи (разделение «общего» эфира между радиопередатчиками). </a:t>
            </a:r>
          </a:p>
          <a:p>
            <a:pPr marL="0" indent="0" algn="just">
              <a:buNone/>
            </a:pP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каналов позволяет достичь максимальной </a:t>
            </a: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производительности для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отдельно взятой пары абонентов. Недостатки: непроизводительный простой канала, если обмен не является непрерывным, и длительная процедура установления соединения или его восстановления после сбоя.</a:t>
            </a:r>
          </a:p>
        </p:txBody>
      </p:sp>
    </p:spTree>
    <p:extLst>
      <p:ext uri="{BB962C8B-B14F-4D97-AF65-F5344CB8AC3E}">
        <p14:creationId xmlns:p14="http://schemas.microsoft.com/office/powerpoint/2010/main" val="839845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CCDC823-FCCC-408E-9BB4-DB80BCEDD8E5}"/>
              </a:ext>
            </a:extLst>
          </p:cNvPr>
          <p:cNvSpPr>
            <a:spLocks noGrp="1"/>
          </p:cNvSpPr>
          <p:nvPr>
            <p:ph idx="1"/>
          </p:nvPr>
        </p:nvSpPr>
        <p:spPr>
          <a:xfrm>
            <a:off x="323528" y="0"/>
            <a:ext cx="8363272" cy="6741368"/>
          </a:xfrm>
        </p:spPr>
        <p:txBody>
          <a:bodyPr>
            <a:normAutofit/>
          </a:bodyPr>
          <a:lstStyle/>
          <a:p>
            <a:pPr marL="0" indent="0" algn="just">
              <a:buNone/>
            </a:pPr>
            <a:r>
              <a:rPr lang="ru-RU" sz="2800" b="1" i="1" dirty="0">
                <a:solidFill>
                  <a:srgbClr val="FF0000"/>
                </a:solidFill>
                <a:effectLst/>
                <a:latin typeface="Times New Roman" panose="02020603050405020304" pitchFamily="18" charset="0"/>
                <a:ea typeface="Calibri" panose="020F0502020204030204" pitchFamily="34" charset="0"/>
              </a:rPr>
              <a:t>Коммутация сообщений</a:t>
            </a:r>
            <a:r>
              <a:rPr lang="ru-RU" sz="2800" b="1" dirty="0">
                <a:solidFill>
                  <a:srgbClr val="FF0000"/>
                </a:solidFill>
                <a:effectLst/>
                <a:latin typeface="Times New Roman" panose="02020603050405020304" pitchFamily="18"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a:t>
            </a:r>
            <a:r>
              <a:rPr lang="en-US" sz="2800" dirty="0">
                <a:effectLst/>
                <a:latin typeface="Times New Roman" panose="02020603050405020304" pitchFamily="18" charset="0"/>
                <a:ea typeface="Calibri" panose="020F0502020204030204" pitchFamily="34" charset="0"/>
              </a:rPr>
              <a:t>message switching</a:t>
            </a:r>
            <a:r>
              <a:rPr lang="ru-RU" sz="2800" dirty="0">
                <a:effectLst/>
                <a:latin typeface="Times New Roman" panose="02020603050405020304" pitchFamily="18" charset="0"/>
                <a:ea typeface="Calibri" panose="020F0502020204030204" pitchFamily="34" charset="0"/>
              </a:rPr>
              <a:t>) отличается тем, что поток данных разбивается на отдельные завершенные </a:t>
            </a:r>
            <a:r>
              <a:rPr lang="ru-RU" sz="2800" i="1" dirty="0">
                <a:effectLst/>
                <a:latin typeface="Times New Roman" panose="02020603050405020304" pitchFamily="18" charset="0"/>
                <a:ea typeface="Calibri" panose="020F0502020204030204" pitchFamily="34" charset="0"/>
              </a:rPr>
              <a:t>сообщения</a:t>
            </a:r>
            <a:r>
              <a:rPr lang="ru-RU" sz="2800" dirty="0">
                <a:effectLst/>
                <a:latin typeface="Times New Roman" panose="02020603050405020304" pitchFamily="18" charset="0"/>
                <a:ea typeface="Calibri" panose="020F0502020204030204" pitchFamily="34" charset="0"/>
              </a:rPr>
              <a:t> и реальное (физическое) соединение создается только на ограниченное время (для передачи одного сообщения), в остальное время те же ресурсы могут быть использованы для передачи сообщений других потоков. Неудобством такого подхода оказалась переменная и часто слишком большая длина сообщений, затрудняющая создание коммуникационного оборудования, и в настоящее время этот вид коммутации практически не используется, однако он послужил прототипом современной коммутации пакетов</a:t>
            </a:r>
            <a:endParaRPr lang="ru-RU" sz="2800" dirty="0"/>
          </a:p>
        </p:txBody>
      </p:sp>
    </p:spTree>
    <p:extLst>
      <p:ext uri="{BB962C8B-B14F-4D97-AF65-F5344CB8AC3E}">
        <p14:creationId xmlns:p14="http://schemas.microsoft.com/office/powerpoint/2010/main" val="1660611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D1711C-D99B-4AC1-B972-F5E1B433164B}"/>
              </a:ext>
            </a:extLst>
          </p:cNvPr>
          <p:cNvSpPr>
            <a:spLocks noGrp="1"/>
          </p:cNvSpPr>
          <p:nvPr>
            <p:ph idx="1"/>
          </p:nvPr>
        </p:nvSpPr>
        <p:spPr>
          <a:xfrm>
            <a:off x="107504" y="116632"/>
            <a:ext cx="8579296" cy="6741368"/>
          </a:xfrm>
        </p:spPr>
        <p:txBody>
          <a:bodyPr>
            <a:normAutofit fontScale="92500" lnSpcReduction="10000"/>
          </a:bodyPr>
          <a:lstStyle/>
          <a:p>
            <a:pPr marL="0" indent="0" algn="just">
              <a:buNone/>
            </a:pPr>
            <a:r>
              <a:rPr lang="ru-RU"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пакетов</a:t>
            </a:r>
            <a:r>
              <a:rPr lang="ru-RU"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packet switching</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наиболее часто используемый метод. Основная идея состоит в разбиении всех передаваемых данных на порции одинакового или хотя бы ограниченного небольшого размера – </a:t>
            </a:r>
            <a:r>
              <a:rPr lang="ru-RU"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пакеты</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Каждый пакет доставляется как дейтаграмма, т. е. независимо от остальных пакетов и, возможно, по собственному маршруту, благодаря чему достигается более равномерная загрузка сети и большая устойчивость против сбоев – доставка может быть выполнена другим маршрутом, и повторить при этом придется лишь отдельный пакет. Размер пакета выбирается удобным для коммутаторов, что упрощает и удешевляет аппаратуру. К проблемам пакетной коммутации могут быть отнесены большая доля служебной информации в трафике, большая нагрузка на маршрутизаторы и необходимость сложных процедур сборки пакетов. Однако преимущества метода оказываются в большинстве случаев более существенными</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p>
        </p:txBody>
      </p:sp>
    </p:spTree>
    <p:extLst>
      <p:ext uri="{BB962C8B-B14F-4D97-AF65-F5344CB8AC3E}">
        <p14:creationId xmlns:p14="http://schemas.microsoft.com/office/powerpoint/2010/main" val="279982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normAutofit fontScale="90000"/>
          </a:bodyPr>
          <a:lstStyle/>
          <a:p>
            <a:pPr algn="l"/>
            <a:br>
              <a:rPr lang="ru-RU" dirty="0"/>
            </a:br>
            <a:br>
              <a:rPr lang="ru-RU" b="1" dirty="0"/>
            </a:br>
            <a:br>
              <a:rPr lang="ru-RU" dirty="0"/>
            </a:br>
            <a:r>
              <a:rPr lang="ru-RU" dirty="0"/>
              <a:t>	</a:t>
            </a:r>
            <a:r>
              <a:rPr lang="ru-RU" sz="3100" b="1" dirty="0"/>
              <a:t>В модели OSI средства взаимодействия делятся на </a:t>
            </a:r>
            <a:r>
              <a:rPr lang="ru-RU" sz="3100" b="1" i="1" dirty="0"/>
              <a:t>семь уровней: прикладной, представления, сеансовый, транспортный, сетевой, канальный и физический. 	Каждый уровень связан с совершенно определенным аспектом взаимодействия сетевых устройств.</a:t>
            </a:r>
            <a:br>
              <a:rPr lang="ru-RU" sz="3100" b="1" i="1" dirty="0"/>
            </a:br>
            <a:r>
              <a:rPr lang="ru-RU" sz="3200" dirty="0"/>
              <a:t> 	</a:t>
            </a:r>
            <a:r>
              <a:rPr lang="ru-RU" sz="3200" i="1" dirty="0">
                <a:solidFill>
                  <a:srgbClr val="FF0000"/>
                </a:solidFill>
              </a:rPr>
              <a:t>В соответствии с идеальной схемой модели OSI приложение может обращаться с запросами только к самому верхнему уровню — прикладному, однако на практике многие стеки коммуникационных протоколов предоставляют возможность программистам напрямую обращаться к сервисам, или службам, нижележащих уровней</a:t>
            </a:r>
            <a:r>
              <a:rPr lang="ru-RU" sz="3200" i="1" dirty="0"/>
              <a:t>. </a:t>
            </a:r>
            <a:br>
              <a:rPr lang="ru-RU" sz="3200" i="1" dirty="0"/>
            </a:br>
            <a:r>
              <a:rPr lang="ru-RU" sz="3200" dirty="0"/>
              <a:t>	</a:t>
            </a:r>
            <a:r>
              <a:rPr lang="ru-RU" sz="3100" b="1" dirty="0"/>
              <a:t>Модель OSI не содержит описаний реализаций конкретного набора протоколов</a:t>
            </a:r>
            <a:r>
              <a:rPr lang="en-US" sz="3100" b="1" dirty="0"/>
              <a:t>.</a:t>
            </a:r>
            <a:br>
              <a:rPr lang="en-US" sz="2800" b="1" dirty="0"/>
            </a:br>
            <a:br>
              <a:rPr lang="ru-RU" dirty="0"/>
            </a:br>
            <a:br>
              <a:rPr lang="ru-RU" dirty="0"/>
            </a:br>
            <a:br>
              <a:rPr lang="ru-RU" dirty="0"/>
            </a:b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http://net.e-publish.ru/images/por2.gif"/>
          <p:cNvPicPr/>
          <p:nvPr/>
        </p:nvPicPr>
        <p:blipFill>
          <a:blip r:embed="rId2" cstate="print"/>
          <a:srcRect/>
          <a:stretch>
            <a:fillRect/>
          </a:stretch>
        </p:blipFill>
        <p:spPr bwMode="auto">
          <a:xfrm>
            <a:off x="0" y="214290"/>
            <a:ext cx="8929718" cy="635798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pPr marL="0" indent="0" algn="just">
              <a:buNone/>
            </a:pPr>
            <a:r>
              <a:rPr lang="ru-RU" b="1" dirty="0">
                <a:latin typeface="Times New Roman" pitchFamily="18" charset="0"/>
                <a:cs typeface="Times New Roman" pitchFamily="18" charset="0"/>
              </a:rPr>
              <a:t>Протоколы нижних уровней </a:t>
            </a:r>
            <a:r>
              <a:rPr lang="ru-RU" dirty="0">
                <a:latin typeface="Times New Roman" pitchFamily="18" charset="0"/>
                <a:cs typeface="Times New Roman" pitchFamily="18" charset="0"/>
              </a:rPr>
              <a:t>часто реализуются комбинацией программных и аппаратных средств, а </a:t>
            </a:r>
            <a:r>
              <a:rPr lang="ru-RU" b="1" dirty="0">
                <a:latin typeface="Times New Roman" pitchFamily="18" charset="0"/>
                <a:cs typeface="Times New Roman" pitchFamily="18" charset="0"/>
              </a:rPr>
              <a:t>протоколы верхних уровней</a:t>
            </a:r>
            <a:r>
              <a:rPr lang="ru-RU" dirty="0">
                <a:latin typeface="Times New Roman" pitchFamily="18" charset="0"/>
                <a:cs typeface="Times New Roman" pitchFamily="18" charset="0"/>
              </a:rPr>
              <a:t>, как правило, программными средствами. </a:t>
            </a:r>
          </a:p>
          <a:p>
            <a:pPr marL="0" indent="0" algn="just">
              <a:buNone/>
            </a:pPr>
            <a:r>
              <a:rPr lang="ru-RU" dirty="0">
                <a:latin typeface="Times New Roman" pitchFamily="18" charset="0"/>
                <a:cs typeface="Times New Roman" pitchFamily="18" charset="0"/>
              </a:rPr>
              <a:t>Один и тот же протокол может быть реализован с разной степенью эффективности. </a:t>
            </a:r>
          </a:p>
          <a:p>
            <a:pPr marL="0" indent="0" algn="just">
              <a:buNone/>
            </a:pPr>
            <a:r>
              <a:rPr lang="ru-RU" dirty="0">
                <a:latin typeface="Times New Roman" pitchFamily="18" charset="0"/>
                <a:cs typeface="Times New Roman" pitchFamily="18" charset="0"/>
              </a:rPr>
              <a:t>На эффективность взаимодействия устройств в сети влияет качество всей совокупности </a:t>
            </a:r>
            <a:r>
              <a:rPr lang="ru-RU" b="1" dirty="0">
                <a:latin typeface="Times New Roman" pitchFamily="18" charset="0"/>
                <a:cs typeface="Times New Roman" pitchFamily="18" charset="0"/>
              </a:rPr>
              <a:t>протоколов, составляющих с</a:t>
            </a:r>
            <a:r>
              <a:rPr lang="ru-RU" dirty="0">
                <a:latin typeface="Times New Roman" pitchFamily="18" charset="0"/>
                <a:cs typeface="Times New Roman" pitchFamily="18" charset="0"/>
              </a:rPr>
              <a:t>тек, в частности то, </a:t>
            </a:r>
            <a:r>
              <a:rPr lang="ru-RU" i="1" dirty="0">
                <a:latin typeface="Times New Roman" pitchFamily="18" charset="0"/>
                <a:cs typeface="Times New Roman" pitchFamily="18" charset="0"/>
              </a:rPr>
              <a:t>насколько рационально распределены функции между протоколами разных уровней и насколько хорошо определены интерфейсы между ними.</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14546" y="274638"/>
            <a:ext cx="6472254" cy="654032"/>
          </a:xfrm>
        </p:spPr>
        <p:txBody>
          <a:bodyPr>
            <a:normAutofit/>
          </a:bodyPr>
          <a:lstStyle/>
          <a:p>
            <a:r>
              <a:rPr lang="ru-RU" sz="3600" b="1" dirty="0"/>
              <a:t>Инкапсуляция сообщений</a:t>
            </a:r>
          </a:p>
        </p:txBody>
      </p:sp>
      <p:sp>
        <p:nvSpPr>
          <p:cNvPr id="4" name="TextBox 3"/>
          <p:cNvSpPr txBox="1"/>
          <p:nvPr/>
        </p:nvSpPr>
        <p:spPr>
          <a:xfrm>
            <a:off x="0" y="642918"/>
            <a:ext cx="2714644" cy="369332"/>
          </a:xfrm>
          <a:prstGeom prst="rect">
            <a:avLst/>
          </a:prstGeom>
          <a:noFill/>
        </p:spPr>
        <p:txBody>
          <a:bodyPr wrap="square" rtlCol="0">
            <a:spAutoFit/>
          </a:bodyPr>
          <a:lstStyle/>
          <a:p>
            <a:r>
              <a:rPr lang="ru-RU" dirty="0">
                <a:solidFill>
                  <a:srgbClr val="FF0000"/>
                </a:solidFill>
              </a:rPr>
              <a:t>Сообщение 3 уровня</a:t>
            </a:r>
          </a:p>
        </p:txBody>
      </p:sp>
      <p:sp>
        <p:nvSpPr>
          <p:cNvPr id="5" name="TextBox 4"/>
          <p:cNvSpPr txBox="1"/>
          <p:nvPr/>
        </p:nvSpPr>
        <p:spPr>
          <a:xfrm>
            <a:off x="0" y="2500306"/>
            <a:ext cx="2714644" cy="369332"/>
          </a:xfrm>
          <a:prstGeom prst="rect">
            <a:avLst/>
          </a:prstGeom>
          <a:noFill/>
        </p:spPr>
        <p:txBody>
          <a:bodyPr wrap="square" rtlCol="0">
            <a:spAutoFit/>
          </a:bodyPr>
          <a:lstStyle/>
          <a:p>
            <a:r>
              <a:rPr lang="ru-RU" dirty="0">
                <a:solidFill>
                  <a:srgbClr val="FF0000"/>
                </a:solidFill>
              </a:rPr>
              <a:t>Сообщение 2 уровня</a:t>
            </a:r>
          </a:p>
        </p:txBody>
      </p:sp>
      <p:sp>
        <p:nvSpPr>
          <p:cNvPr id="6" name="TextBox 5"/>
          <p:cNvSpPr txBox="1"/>
          <p:nvPr/>
        </p:nvSpPr>
        <p:spPr>
          <a:xfrm>
            <a:off x="0" y="5000636"/>
            <a:ext cx="2714644" cy="369332"/>
          </a:xfrm>
          <a:prstGeom prst="rect">
            <a:avLst/>
          </a:prstGeom>
          <a:noFill/>
        </p:spPr>
        <p:txBody>
          <a:bodyPr wrap="square" rtlCol="0">
            <a:spAutoFit/>
          </a:bodyPr>
          <a:lstStyle/>
          <a:p>
            <a:r>
              <a:rPr lang="ru-RU" dirty="0">
                <a:solidFill>
                  <a:srgbClr val="FF0000"/>
                </a:solidFill>
              </a:rPr>
              <a:t>Сообщение 1 уровня</a:t>
            </a:r>
          </a:p>
        </p:txBody>
      </p:sp>
      <p:cxnSp>
        <p:nvCxnSpPr>
          <p:cNvPr id="8" name="Прямая соединительная линия 7"/>
          <p:cNvCxnSpPr/>
          <p:nvPr/>
        </p:nvCxnSpPr>
        <p:spPr>
          <a:xfrm>
            <a:off x="214282" y="1714488"/>
            <a:ext cx="8215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214282" y="4500570"/>
            <a:ext cx="7858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428596" y="6500834"/>
            <a:ext cx="80010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2786050" y="3929066"/>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14" name="Прямоугольник 13"/>
          <p:cNvSpPr/>
          <p:nvPr/>
        </p:nvSpPr>
        <p:spPr>
          <a:xfrm>
            <a:off x="4572000" y="392906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15" name="Прямоугольник 14"/>
          <p:cNvSpPr/>
          <p:nvPr/>
        </p:nvSpPr>
        <p:spPr>
          <a:xfrm>
            <a:off x="1285852" y="3929066"/>
            <a:ext cx="150019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16" name="Прямоугольник 15"/>
          <p:cNvSpPr/>
          <p:nvPr/>
        </p:nvSpPr>
        <p:spPr>
          <a:xfrm>
            <a:off x="2928926" y="6215082"/>
            <a:ext cx="192882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17" name="Прямоугольник 16"/>
          <p:cNvSpPr/>
          <p:nvPr/>
        </p:nvSpPr>
        <p:spPr>
          <a:xfrm>
            <a:off x="4714876" y="6215082"/>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18" name="Прямоугольник 17"/>
          <p:cNvSpPr/>
          <p:nvPr/>
        </p:nvSpPr>
        <p:spPr>
          <a:xfrm>
            <a:off x="1643042" y="6215082"/>
            <a:ext cx="128588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19" name="Прямоугольник 18"/>
          <p:cNvSpPr/>
          <p:nvPr/>
        </p:nvSpPr>
        <p:spPr>
          <a:xfrm>
            <a:off x="2786050" y="1428736"/>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20" name="Прямоугольник 19"/>
          <p:cNvSpPr/>
          <p:nvPr/>
        </p:nvSpPr>
        <p:spPr>
          <a:xfrm>
            <a:off x="4500562" y="142873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21" name="Прямоугольник 20"/>
          <p:cNvSpPr/>
          <p:nvPr/>
        </p:nvSpPr>
        <p:spPr>
          <a:xfrm>
            <a:off x="1357290" y="142873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23" name="Прямоугольник 22"/>
          <p:cNvSpPr/>
          <p:nvPr/>
        </p:nvSpPr>
        <p:spPr>
          <a:xfrm>
            <a:off x="5929322" y="3929066"/>
            <a:ext cx="107157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Кон2</a:t>
            </a:r>
          </a:p>
        </p:txBody>
      </p:sp>
      <p:sp>
        <p:nvSpPr>
          <p:cNvPr id="24" name="Прямоугольник 23"/>
          <p:cNvSpPr/>
          <p:nvPr/>
        </p:nvSpPr>
        <p:spPr>
          <a:xfrm>
            <a:off x="357158" y="3929066"/>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Загол2</a:t>
            </a:r>
          </a:p>
        </p:txBody>
      </p:sp>
      <p:sp>
        <p:nvSpPr>
          <p:cNvPr id="25" name="Прямоугольник 24"/>
          <p:cNvSpPr/>
          <p:nvPr/>
        </p:nvSpPr>
        <p:spPr>
          <a:xfrm>
            <a:off x="6072198"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Кон2</a:t>
            </a:r>
          </a:p>
        </p:txBody>
      </p:sp>
      <p:sp>
        <p:nvSpPr>
          <p:cNvPr id="26" name="Прямоугольник 25"/>
          <p:cNvSpPr/>
          <p:nvPr/>
        </p:nvSpPr>
        <p:spPr>
          <a:xfrm>
            <a:off x="7143768"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Кон1</a:t>
            </a:r>
          </a:p>
        </p:txBody>
      </p:sp>
      <p:sp>
        <p:nvSpPr>
          <p:cNvPr id="27" name="Прямоугольник 26"/>
          <p:cNvSpPr/>
          <p:nvPr/>
        </p:nvSpPr>
        <p:spPr>
          <a:xfrm>
            <a:off x="571472"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Заг2</a:t>
            </a:r>
          </a:p>
        </p:txBody>
      </p:sp>
      <p:sp>
        <p:nvSpPr>
          <p:cNvPr id="28" name="Прямоугольник 27"/>
          <p:cNvSpPr/>
          <p:nvPr/>
        </p:nvSpPr>
        <p:spPr>
          <a:xfrm>
            <a:off x="-285784"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Заг1</a:t>
            </a:r>
          </a:p>
        </p:txBody>
      </p:sp>
      <p:sp>
        <p:nvSpPr>
          <p:cNvPr id="30" name="Правая фигурная скобка 29"/>
          <p:cNvSpPr/>
          <p:nvPr/>
        </p:nvSpPr>
        <p:spPr>
          <a:xfrm rot="16200000">
            <a:off x="3000364" y="785794"/>
            <a:ext cx="1143008" cy="47149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1" name="Правая фигурная скобка 30"/>
          <p:cNvSpPr/>
          <p:nvPr/>
        </p:nvSpPr>
        <p:spPr>
          <a:xfrm rot="16200000">
            <a:off x="3428992" y="2357430"/>
            <a:ext cx="1214446" cy="62151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2" name="TextBox 31"/>
          <p:cNvSpPr txBox="1"/>
          <p:nvPr/>
        </p:nvSpPr>
        <p:spPr>
          <a:xfrm>
            <a:off x="4071934" y="4929198"/>
            <a:ext cx="3643338" cy="369332"/>
          </a:xfrm>
          <a:prstGeom prst="rect">
            <a:avLst/>
          </a:prstGeom>
          <a:noFill/>
        </p:spPr>
        <p:txBody>
          <a:bodyPr wrap="square" rtlCol="0">
            <a:spAutoFit/>
          </a:bodyPr>
          <a:lstStyle/>
          <a:p>
            <a:r>
              <a:rPr lang="ru-RU" b="1" i="1" dirty="0"/>
              <a:t>Поле данных 1</a:t>
            </a:r>
          </a:p>
        </p:txBody>
      </p:sp>
      <p:sp>
        <p:nvSpPr>
          <p:cNvPr id="33" name="TextBox 32"/>
          <p:cNvSpPr txBox="1"/>
          <p:nvPr/>
        </p:nvSpPr>
        <p:spPr>
          <a:xfrm>
            <a:off x="3643306" y="2428868"/>
            <a:ext cx="3643338" cy="369332"/>
          </a:xfrm>
          <a:prstGeom prst="rect">
            <a:avLst/>
          </a:prstGeom>
          <a:noFill/>
        </p:spPr>
        <p:txBody>
          <a:bodyPr wrap="square" rtlCol="0">
            <a:spAutoFit/>
          </a:bodyPr>
          <a:lstStyle/>
          <a:p>
            <a:r>
              <a:rPr lang="ru-RU" b="1" i="1" dirty="0"/>
              <a:t>Поле данных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4282" y="0"/>
            <a:ext cx="8015316" cy="6743700"/>
            <a:chOff x="990" y="1192"/>
            <a:chExt cx="9315" cy="10620"/>
          </a:xfrm>
        </p:grpSpPr>
        <p:sp>
          <p:nvSpPr>
            <p:cNvPr id="4099" name="Oval 3"/>
            <p:cNvSpPr>
              <a:spLocks noChangeArrowheads="1"/>
            </p:cNvSpPr>
            <p:nvPr/>
          </p:nvSpPr>
          <p:spPr bwMode="auto">
            <a:xfrm>
              <a:off x="990" y="1192"/>
              <a:ext cx="2910" cy="9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400" b="1" i="0" u="none" strike="noStrike" cap="none" normalizeH="0" baseline="0" dirty="0">
                  <a:ln>
                    <a:noFill/>
                  </a:ln>
                  <a:solidFill>
                    <a:schemeClr val="tx1"/>
                  </a:solidFill>
                  <a:effectLst/>
                  <a:latin typeface="Calibri" pitchFamily="34" charset="0"/>
                </a:rPr>
                <a:t>ПРИЛОЖЕНИЕ А</a:t>
              </a:r>
              <a:endParaRPr kumimoji="0" lang="ru-RU" sz="1400" b="1" i="0" u="none" strike="noStrike" cap="none" normalizeH="0" baseline="0" dirty="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endParaRPr>
            </a:p>
          </p:txBody>
        </p:sp>
        <p:sp>
          <p:nvSpPr>
            <p:cNvPr id="4100" name="Oval 4"/>
            <p:cNvSpPr>
              <a:spLocks noChangeArrowheads="1"/>
            </p:cNvSpPr>
            <p:nvPr/>
          </p:nvSpPr>
          <p:spPr bwMode="auto">
            <a:xfrm>
              <a:off x="7290" y="1192"/>
              <a:ext cx="2835" cy="9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400" b="1" i="0" u="none" strike="noStrike" cap="none" normalizeH="0" baseline="0" dirty="0">
                  <a:ln>
                    <a:noFill/>
                  </a:ln>
                  <a:solidFill>
                    <a:schemeClr val="tx1"/>
                  </a:solidFill>
                  <a:effectLst/>
                  <a:latin typeface="Calibri" pitchFamily="34" charset="0"/>
                </a:rPr>
                <a:t>ПРИЛОЖЕНИЕ В</a:t>
              </a:r>
              <a:endParaRPr kumimoji="0" lang="ru-RU" sz="1400" b="1" i="0" u="none" strike="noStrike" cap="none" normalizeH="0" baseline="0" dirty="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endParaRPr>
            </a:p>
          </p:txBody>
        </p:sp>
        <p:sp>
          <p:nvSpPr>
            <p:cNvPr id="4101" name="Rectangle 5"/>
            <p:cNvSpPr>
              <a:spLocks noChangeArrowheads="1"/>
            </p:cNvSpPr>
            <p:nvPr/>
          </p:nvSpPr>
          <p:spPr bwMode="auto">
            <a:xfrm>
              <a:off x="1305" y="2377"/>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02" name="Rectangle 6"/>
            <p:cNvSpPr>
              <a:spLocks noChangeArrowheads="1"/>
            </p:cNvSpPr>
            <p:nvPr/>
          </p:nvSpPr>
          <p:spPr bwMode="auto">
            <a:xfrm>
              <a:off x="9375" y="2212"/>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03" name="Rectangle 7"/>
            <p:cNvSpPr>
              <a:spLocks noChangeArrowheads="1"/>
            </p:cNvSpPr>
            <p:nvPr/>
          </p:nvSpPr>
          <p:spPr bwMode="auto">
            <a:xfrm>
              <a:off x="1215" y="3562"/>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6</a:t>
              </a:r>
              <a:endParaRPr kumimoji="0" lang="ru-RU" sz="1800" b="0" i="0" u="none" strike="noStrike" cap="none" normalizeH="0" baseline="0">
                <a:ln>
                  <a:noFill/>
                </a:ln>
                <a:solidFill>
                  <a:schemeClr val="tx1"/>
                </a:solidFill>
                <a:effectLst/>
                <a:latin typeface="Arial" pitchFamily="34" charset="0"/>
              </a:endParaRPr>
            </a:p>
          </p:txBody>
        </p:sp>
        <p:sp>
          <p:nvSpPr>
            <p:cNvPr id="4104" name="Rectangle 8"/>
            <p:cNvSpPr>
              <a:spLocks noChangeArrowheads="1"/>
            </p:cNvSpPr>
            <p:nvPr/>
          </p:nvSpPr>
          <p:spPr bwMode="auto">
            <a:xfrm>
              <a:off x="9375" y="3472"/>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6</a:t>
              </a:r>
              <a:endParaRPr kumimoji="0" lang="ru-RU" sz="1800" b="0" i="0" u="none" strike="noStrike" cap="none" normalizeH="0" baseline="0">
                <a:ln>
                  <a:noFill/>
                </a:ln>
                <a:solidFill>
                  <a:schemeClr val="tx1"/>
                </a:solidFill>
                <a:effectLst/>
                <a:latin typeface="Arial" pitchFamily="34" charset="0"/>
              </a:endParaRPr>
            </a:p>
          </p:txBody>
        </p:sp>
        <p:sp>
          <p:nvSpPr>
            <p:cNvPr id="4105" name="Rectangle 9"/>
            <p:cNvSpPr>
              <a:spLocks noChangeArrowheads="1"/>
            </p:cNvSpPr>
            <p:nvPr/>
          </p:nvSpPr>
          <p:spPr bwMode="auto">
            <a:xfrm>
              <a:off x="1305" y="5002"/>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5</a:t>
              </a:r>
              <a:endParaRPr kumimoji="0" lang="ru-RU" sz="1800" b="0" i="0" u="none" strike="noStrike" cap="none" normalizeH="0" baseline="0">
                <a:ln>
                  <a:noFill/>
                </a:ln>
                <a:solidFill>
                  <a:schemeClr val="tx1"/>
                </a:solidFill>
                <a:effectLst/>
                <a:latin typeface="Arial" pitchFamily="34" charset="0"/>
              </a:endParaRPr>
            </a:p>
          </p:txBody>
        </p:sp>
        <p:sp>
          <p:nvSpPr>
            <p:cNvPr id="4106" name="Rectangle 10"/>
            <p:cNvSpPr>
              <a:spLocks noChangeArrowheads="1"/>
            </p:cNvSpPr>
            <p:nvPr/>
          </p:nvSpPr>
          <p:spPr bwMode="auto">
            <a:xfrm>
              <a:off x="9465" y="4927"/>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5</a:t>
              </a:r>
              <a:endParaRPr kumimoji="0" lang="ru-RU" sz="1800" b="0" i="0" u="none" strike="noStrike" cap="none" normalizeH="0" baseline="0">
                <a:ln>
                  <a:noFill/>
                </a:ln>
                <a:solidFill>
                  <a:schemeClr val="tx1"/>
                </a:solidFill>
                <a:effectLst/>
                <a:latin typeface="Arial" pitchFamily="34" charset="0"/>
              </a:endParaRPr>
            </a:p>
          </p:txBody>
        </p:sp>
        <p:sp>
          <p:nvSpPr>
            <p:cNvPr id="4107" name="Rectangle 11"/>
            <p:cNvSpPr>
              <a:spLocks noChangeArrowheads="1"/>
            </p:cNvSpPr>
            <p:nvPr/>
          </p:nvSpPr>
          <p:spPr bwMode="auto">
            <a:xfrm>
              <a:off x="1305" y="6472"/>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4</a:t>
              </a:r>
              <a:endParaRPr kumimoji="0" lang="ru-RU" sz="1800" b="0" i="0" u="none" strike="noStrike" cap="none" normalizeH="0" baseline="0">
                <a:ln>
                  <a:noFill/>
                </a:ln>
                <a:solidFill>
                  <a:schemeClr val="tx1"/>
                </a:solidFill>
                <a:effectLst/>
                <a:latin typeface="Arial" pitchFamily="34" charset="0"/>
              </a:endParaRPr>
            </a:p>
          </p:txBody>
        </p:sp>
        <p:sp>
          <p:nvSpPr>
            <p:cNvPr id="4108" name="Rectangle 12"/>
            <p:cNvSpPr>
              <a:spLocks noChangeArrowheads="1"/>
            </p:cNvSpPr>
            <p:nvPr/>
          </p:nvSpPr>
          <p:spPr bwMode="auto">
            <a:xfrm>
              <a:off x="9465" y="6367"/>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4</a:t>
              </a:r>
              <a:endParaRPr kumimoji="0" lang="ru-RU" sz="1800" b="0" i="0" u="none" strike="noStrike" cap="none" normalizeH="0" baseline="0">
                <a:ln>
                  <a:noFill/>
                </a:ln>
                <a:solidFill>
                  <a:schemeClr val="tx1"/>
                </a:solidFill>
                <a:effectLst/>
                <a:latin typeface="Arial" pitchFamily="34" charset="0"/>
              </a:endParaRPr>
            </a:p>
          </p:txBody>
        </p:sp>
        <p:sp>
          <p:nvSpPr>
            <p:cNvPr id="4109" name="Rectangle 13"/>
            <p:cNvSpPr>
              <a:spLocks noChangeArrowheads="1"/>
            </p:cNvSpPr>
            <p:nvPr/>
          </p:nvSpPr>
          <p:spPr bwMode="auto">
            <a:xfrm>
              <a:off x="1215" y="8257"/>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3</a:t>
              </a:r>
              <a:endParaRPr kumimoji="0" lang="ru-RU" sz="1800" b="0" i="0" u="none" strike="noStrike" cap="none" normalizeH="0" baseline="0">
                <a:ln>
                  <a:noFill/>
                </a:ln>
                <a:solidFill>
                  <a:schemeClr val="tx1"/>
                </a:solidFill>
                <a:effectLst/>
                <a:latin typeface="Arial" pitchFamily="34" charset="0"/>
              </a:endParaRPr>
            </a:p>
          </p:txBody>
        </p:sp>
        <p:sp>
          <p:nvSpPr>
            <p:cNvPr id="4110" name="Rectangle 14"/>
            <p:cNvSpPr>
              <a:spLocks noChangeArrowheads="1"/>
            </p:cNvSpPr>
            <p:nvPr/>
          </p:nvSpPr>
          <p:spPr bwMode="auto">
            <a:xfrm>
              <a:off x="9465" y="8182"/>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3</a:t>
              </a:r>
              <a:endParaRPr kumimoji="0" lang="ru-RU" sz="1800" b="0" i="0" u="none" strike="noStrike" cap="none" normalizeH="0" baseline="0">
                <a:ln>
                  <a:noFill/>
                </a:ln>
                <a:solidFill>
                  <a:schemeClr val="tx1"/>
                </a:solidFill>
                <a:effectLst/>
                <a:latin typeface="Arial" pitchFamily="34" charset="0"/>
              </a:endParaRPr>
            </a:p>
          </p:txBody>
        </p:sp>
        <p:sp>
          <p:nvSpPr>
            <p:cNvPr id="4111" name="Rectangle 15"/>
            <p:cNvSpPr>
              <a:spLocks noChangeArrowheads="1"/>
            </p:cNvSpPr>
            <p:nvPr/>
          </p:nvSpPr>
          <p:spPr bwMode="auto">
            <a:xfrm>
              <a:off x="1215" y="9667"/>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2</a:t>
              </a:r>
              <a:endParaRPr kumimoji="0" lang="ru-RU" sz="1800" b="0" i="0" u="none" strike="noStrike" cap="none" normalizeH="0" baseline="0">
                <a:ln>
                  <a:noFill/>
                </a:ln>
                <a:solidFill>
                  <a:schemeClr val="tx1"/>
                </a:solidFill>
                <a:effectLst/>
                <a:latin typeface="Arial" pitchFamily="34" charset="0"/>
              </a:endParaRPr>
            </a:p>
          </p:txBody>
        </p:sp>
        <p:sp>
          <p:nvSpPr>
            <p:cNvPr id="4112" name="Rectangle 16"/>
            <p:cNvSpPr>
              <a:spLocks noChangeArrowheads="1"/>
            </p:cNvSpPr>
            <p:nvPr/>
          </p:nvSpPr>
          <p:spPr bwMode="auto">
            <a:xfrm>
              <a:off x="9555" y="9667"/>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2</a:t>
              </a:r>
              <a:endParaRPr kumimoji="0" lang="ru-RU" sz="1800" b="0" i="0" u="none" strike="noStrike" cap="none" normalizeH="0" baseline="0">
                <a:ln>
                  <a:noFill/>
                </a:ln>
                <a:solidFill>
                  <a:schemeClr val="tx1"/>
                </a:solidFill>
                <a:effectLst/>
                <a:latin typeface="Arial" pitchFamily="34" charset="0"/>
              </a:endParaRPr>
            </a:p>
          </p:txBody>
        </p:sp>
        <p:sp>
          <p:nvSpPr>
            <p:cNvPr id="4113" name="Rectangle 17"/>
            <p:cNvSpPr>
              <a:spLocks noChangeArrowheads="1"/>
            </p:cNvSpPr>
            <p:nvPr/>
          </p:nvSpPr>
          <p:spPr bwMode="auto">
            <a:xfrm>
              <a:off x="1305" y="10717"/>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Arial" pitchFamily="34" charset="0"/>
              </a:endParaRPr>
            </a:p>
          </p:txBody>
        </p:sp>
        <p:sp>
          <p:nvSpPr>
            <p:cNvPr id="4114" name="Rectangle 18"/>
            <p:cNvSpPr>
              <a:spLocks noChangeArrowheads="1"/>
            </p:cNvSpPr>
            <p:nvPr/>
          </p:nvSpPr>
          <p:spPr bwMode="auto">
            <a:xfrm>
              <a:off x="9555" y="10942"/>
              <a:ext cx="750"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1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Arial" pitchFamily="34" charset="0"/>
              </a:endParaRPr>
            </a:p>
          </p:txBody>
        </p:sp>
        <p:sp>
          <p:nvSpPr>
            <p:cNvPr id="4115" name="Rectangle 19"/>
            <p:cNvSpPr>
              <a:spLocks noChangeArrowheads="1"/>
            </p:cNvSpPr>
            <p:nvPr/>
          </p:nvSpPr>
          <p:spPr bwMode="auto">
            <a:xfrm>
              <a:off x="2688" y="2212"/>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16" name="Rectangle 20"/>
            <p:cNvSpPr>
              <a:spLocks noChangeArrowheads="1"/>
            </p:cNvSpPr>
            <p:nvPr/>
          </p:nvSpPr>
          <p:spPr bwMode="auto">
            <a:xfrm>
              <a:off x="6630" y="2212"/>
              <a:ext cx="93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17" name="Rectangle 21"/>
            <p:cNvSpPr>
              <a:spLocks noChangeArrowheads="1"/>
            </p:cNvSpPr>
            <p:nvPr/>
          </p:nvSpPr>
          <p:spPr bwMode="auto">
            <a:xfrm>
              <a:off x="2688" y="3034"/>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18" name="Rectangle 22"/>
            <p:cNvSpPr>
              <a:spLocks noChangeArrowheads="1"/>
            </p:cNvSpPr>
            <p:nvPr/>
          </p:nvSpPr>
          <p:spPr bwMode="auto">
            <a:xfrm>
              <a:off x="3675" y="3037"/>
              <a:ext cx="46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19" name="Rectangle 23"/>
            <p:cNvSpPr>
              <a:spLocks noChangeArrowheads="1"/>
            </p:cNvSpPr>
            <p:nvPr/>
          </p:nvSpPr>
          <p:spPr bwMode="auto">
            <a:xfrm>
              <a:off x="6570" y="2932"/>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20" name="Rectangle 24"/>
            <p:cNvSpPr>
              <a:spLocks noChangeArrowheads="1"/>
            </p:cNvSpPr>
            <p:nvPr/>
          </p:nvSpPr>
          <p:spPr bwMode="auto">
            <a:xfrm>
              <a:off x="7560" y="2932"/>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21" name="Rectangle 25"/>
            <p:cNvSpPr>
              <a:spLocks noChangeArrowheads="1"/>
            </p:cNvSpPr>
            <p:nvPr/>
          </p:nvSpPr>
          <p:spPr bwMode="auto">
            <a:xfrm>
              <a:off x="6630" y="4162"/>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22" name="Rectangle 26"/>
            <p:cNvSpPr>
              <a:spLocks noChangeArrowheads="1"/>
            </p:cNvSpPr>
            <p:nvPr/>
          </p:nvSpPr>
          <p:spPr bwMode="auto">
            <a:xfrm>
              <a:off x="7620" y="4162"/>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23" name="Rectangle 27"/>
            <p:cNvSpPr>
              <a:spLocks noChangeArrowheads="1"/>
            </p:cNvSpPr>
            <p:nvPr/>
          </p:nvSpPr>
          <p:spPr bwMode="auto">
            <a:xfrm>
              <a:off x="7995" y="4162"/>
              <a:ext cx="33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6</a:t>
              </a:r>
              <a:endParaRPr kumimoji="0" lang="ru-RU" sz="1800" b="0" i="0" u="none" strike="noStrike" cap="none" normalizeH="0" baseline="0">
                <a:ln>
                  <a:noFill/>
                </a:ln>
                <a:solidFill>
                  <a:schemeClr val="tx1"/>
                </a:solidFill>
                <a:effectLst/>
                <a:latin typeface="Arial" pitchFamily="34" charset="0"/>
              </a:endParaRPr>
            </a:p>
          </p:txBody>
        </p:sp>
        <p:sp>
          <p:nvSpPr>
            <p:cNvPr id="4124" name="Rectangle 28"/>
            <p:cNvSpPr>
              <a:spLocks noChangeArrowheads="1"/>
            </p:cNvSpPr>
            <p:nvPr/>
          </p:nvSpPr>
          <p:spPr bwMode="auto">
            <a:xfrm>
              <a:off x="3900" y="431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6</a:t>
              </a:r>
              <a:endParaRPr kumimoji="0" lang="ru-RU" sz="1800" b="0" i="0" u="none" strike="noStrike" cap="none" normalizeH="0" baseline="0">
                <a:ln>
                  <a:noFill/>
                </a:ln>
                <a:solidFill>
                  <a:schemeClr val="tx1"/>
                </a:solidFill>
                <a:effectLst/>
                <a:latin typeface="Arial" pitchFamily="34" charset="0"/>
              </a:endParaRPr>
            </a:p>
          </p:txBody>
        </p:sp>
        <p:sp>
          <p:nvSpPr>
            <p:cNvPr id="4125" name="Rectangle 29"/>
            <p:cNvSpPr>
              <a:spLocks noChangeArrowheads="1"/>
            </p:cNvSpPr>
            <p:nvPr/>
          </p:nvSpPr>
          <p:spPr bwMode="auto">
            <a:xfrm>
              <a:off x="2535" y="4312"/>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26" name="Rectangle 30"/>
            <p:cNvSpPr>
              <a:spLocks noChangeArrowheads="1"/>
            </p:cNvSpPr>
            <p:nvPr/>
          </p:nvSpPr>
          <p:spPr bwMode="auto">
            <a:xfrm>
              <a:off x="3525" y="4312"/>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27" name="Rectangle 31"/>
            <p:cNvSpPr>
              <a:spLocks noChangeArrowheads="1"/>
            </p:cNvSpPr>
            <p:nvPr/>
          </p:nvSpPr>
          <p:spPr bwMode="auto">
            <a:xfrm>
              <a:off x="3675" y="576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6</a:t>
              </a:r>
              <a:endParaRPr kumimoji="0" lang="ru-RU" sz="1800" b="0" i="0" u="none" strike="noStrike" cap="none" normalizeH="0" baseline="0">
                <a:ln>
                  <a:noFill/>
                </a:ln>
                <a:solidFill>
                  <a:schemeClr val="tx1"/>
                </a:solidFill>
                <a:effectLst/>
                <a:latin typeface="Arial" pitchFamily="34" charset="0"/>
              </a:endParaRPr>
            </a:p>
          </p:txBody>
        </p:sp>
        <p:sp>
          <p:nvSpPr>
            <p:cNvPr id="4128" name="Rectangle 32"/>
            <p:cNvSpPr>
              <a:spLocks noChangeArrowheads="1"/>
            </p:cNvSpPr>
            <p:nvPr/>
          </p:nvSpPr>
          <p:spPr bwMode="auto">
            <a:xfrm>
              <a:off x="2310" y="5767"/>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29" name="Rectangle 33"/>
            <p:cNvSpPr>
              <a:spLocks noChangeArrowheads="1"/>
            </p:cNvSpPr>
            <p:nvPr/>
          </p:nvSpPr>
          <p:spPr bwMode="auto">
            <a:xfrm>
              <a:off x="3300" y="5767"/>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30" name="Rectangle 34"/>
            <p:cNvSpPr>
              <a:spLocks noChangeArrowheads="1"/>
            </p:cNvSpPr>
            <p:nvPr/>
          </p:nvSpPr>
          <p:spPr bwMode="auto">
            <a:xfrm>
              <a:off x="7995" y="561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6</a:t>
              </a:r>
              <a:endParaRPr kumimoji="0" lang="ru-RU" sz="1800" b="0" i="0" u="none" strike="noStrike" cap="none" normalizeH="0" baseline="0">
                <a:ln>
                  <a:noFill/>
                </a:ln>
                <a:solidFill>
                  <a:schemeClr val="tx1"/>
                </a:solidFill>
                <a:effectLst/>
                <a:latin typeface="Arial" pitchFamily="34" charset="0"/>
              </a:endParaRPr>
            </a:p>
          </p:txBody>
        </p:sp>
        <p:sp>
          <p:nvSpPr>
            <p:cNvPr id="4131" name="Rectangle 35"/>
            <p:cNvSpPr>
              <a:spLocks noChangeArrowheads="1"/>
            </p:cNvSpPr>
            <p:nvPr/>
          </p:nvSpPr>
          <p:spPr bwMode="auto">
            <a:xfrm>
              <a:off x="6630" y="5614"/>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32" name="Rectangle 36"/>
            <p:cNvSpPr>
              <a:spLocks noChangeArrowheads="1"/>
            </p:cNvSpPr>
            <p:nvPr/>
          </p:nvSpPr>
          <p:spPr bwMode="auto">
            <a:xfrm>
              <a:off x="7620" y="5617"/>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33" name="Rectangle 37"/>
            <p:cNvSpPr>
              <a:spLocks noChangeArrowheads="1"/>
            </p:cNvSpPr>
            <p:nvPr/>
          </p:nvSpPr>
          <p:spPr bwMode="auto">
            <a:xfrm>
              <a:off x="3930" y="576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5</a:t>
              </a:r>
              <a:endParaRPr kumimoji="0" lang="ru-RU" sz="1800" b="0" i="0" u="none" strike="noStrike" cap="none" normalizeH="0" baseline="0">
                <a:ln>
                  <a:noFill/>
                </a:ln>
                <a:solidFill>
                  <a:schemeClr val="tx1"/>
                </a:solidFill>
                <a:effectLst/>
                <a:latin typeface="Arial" pitchFamily="34" charset="0"/>
              </a:endParaRPr>
            </a:p>
          </p:txBody>
        </p:sp>
        <p:sp>
          <p:nvSpPr>
            <p:cNvPr id="4134" name="Rectangle 38"/>
            <p:cNvSpPr>
              <a:spLocks noChangeArrowheads="1"/>
            </p:cNvSpPr>
            <p:nvPr/>
          </p:nvSpPr>
          <p:spPr bwMode="auto">
            <a:xfrm>
              <a:off x="8235" y="561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5</a:t>
              </a:r>
              <a:endParaRPr kumimoji="0" lang="ru-RU" sz="1800" b="0" i="0" u="none" strike="noStrike" cap="none" normalizeH="0" baseline="0">
                <a:ln>
                  <a:noFill/>
                </a:ln>
                <a:solidFill>
                  <a:schemeClr val="tx1"/>
                </a:solidFill>
                <a:effectLst/>
                <a:latin typeface="Arial" pitchFamily="34" charset="0"/>
              </a:endParaRPr>
            </a:p>
          </p:txBody>
        </p:sp>
        <p:sp>
          <p:nvSpPr>
            <p:cNvPr id="4135" name="Rectangle 39"/>
            <p:cNvSpPr>
              <a:spLocks noChangeArrowheads="1"/>
            </p:cNvSpPr>
            <p:nvPr/>
          </p:nvSpPr>
          <p:spPr bwMode="auto">
            <a:xfrm>
              <a:off x="3660" y="738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6</a:t>
              </a:r>
              <a:endParaRPr kumimoji="0" lang="ru-RU" sz="1800" b="0" i="0" u="none" strike="noStrike" cap="none" normalizeH="0" baseline="0">
                <a:ln>
                  <a:noFill/>
                </a:ln>
                <a:solidFill>
                  <a:schemeClr val="tx1"/>
                </a:solidFill>
                <a:effectLst/>
                <a:latin typeface="Arial" pitchFamily="34" charset="0"/>
              </a:endParaRPr>
            </a:p>
          </p:txBody>
        </p:sp>
        <p:sp>
          <p:nvSpPr>
            <p:cNvPr id="4136" name="Rectangle 40"/>
            <p:cNvSpPr>
              <a:spLocks noChangeArrowheads="1"/>
            </p:cNvSpPr>
            <p:nvPr/>
          </p:nvSpPr>
          <p:spPr bwMode="auto">
            <a:xfrm>
              <a:off x="2295" y="7387"/>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37" name="Rectangle 41"/>
            <p:cNvSpPr>
              <a:spLocks noChangeArrowheads="1"/>
            </p:cNvSpPr>
            <p:nvPr/>
          </p:nvSpPr>
          <p:spPr bwMode="auto">
            <a:xfrm>
              <a:off x="3285" y="7387"/>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38" name="Rectangle 42"/>
            <p:cNvSpPr>
              <a:spLocks noChangeArrowheads="1"/>
            </p:cNvSpPr>
            <p:nvPr/>
          </p:nvSpPr>
          <p:spPr bwMode="auto">
            <a:xfrm>
              <a:off x="3900" y="738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5</a:t>
              </a:r>
              <a:endParaRPr kumimoji="0" lang="ru-RU" sz="1800" b="0" i="0" u="none" strike="noStrike" cap="none" normalizeH="0" baseline="0">
                <a:ln>
                  <a:noFill/>
                </a:ln>
                <a:solidFill>
                  <a:schemeClr val="tx1"/>
                </a:solidFill>
                <a:effectLst/>
                <a:latin typeface="Arial" pitchFamily="34" charset="0"/>
              </a:endParaRPr>
            </a:p>
          </p:txBody>
        </p:sp>
        <p:sp>
          <p:nvSpPr>
            <p:cNvPr id="4139" name="Rectangle 43"/>
            <p:cNvSpPr>
              <a:spLocks noChangeArrowheads="1"/>
            </p:cNvSpPr>
            <p:nvPr/>
          </p:nvSpPr>
          <p:spPr bwMode="auto">
            <a:xfrm>
              <a:off x="6747" y="7225"/>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40" name="Rectangle 44"/>
            <p:cNvSpPr>
              <a:spLocks noChangeArrowheads="1"/>
            </p:cNvSpPr>
            <p:nvPr/>
          </p:nvSpPr>
          <p:spPr bwMode="auto">
            <a:xfrm>
              <a:off x="7740" y="7222"/>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7</a:t>
              </a:r>
              <a:endParaRPr kumimoji="0" lang="ru-RU" sz="1800" b="0" i="0" u="none" strike="noStrike" cap="none" normalizeH="0" baseline="0">
                <a:ln>
                  <a:noFill/>
                </a:ln>
                <a:solidFill>
                  <a:schemeClr val="tx1"/>
                </a:solidFill>
                <a:effectLst/>
                <a:latin typeface="Arial" pitchFamily="34" charset="0"/>
              </a:endParaRPr>
            </a:p>
          </p:txBody>
        </p:sp>
        <p:sp>
          <p:nvSpPr>
            <p:cNvPr id="4141" name="Rectangle 45"/>
            <p:cNvSpPr>
              <a:spLocks noChangeArrowheads="1"/>
            </p:cNvSpPr>
            <p:nvPr/>
          </p:nvSpPr>
          <p:spPr bwMode="auto">
            <a:xfrm>
              <a:off x="8355" y="722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Calibri" pitchFamily="34" charset="0"/>
                </a:rPr>
                <a:t>5</a:t>
              </a:r>
              <a:endParaRPr kumimoji="0" lang="ru-RU" sz="1800" b="0" i="0" u="none" strike="noStrike" cap="none" normalizeH="0" baseline="0" dirty="0">
                <a:ln>
                  <a:noFill/>
                </a:ln>
                <a:solidFill>
                  <a:schemeClr val="tx1"/>
                </a:solidFill>
                <a:effectLst/>
                <a:latin typeface="Arial" pitchFamily="34" charset="0"/>
              </a:endParaRPr>
            </a:p>
          </p:txBody>
        </p:sp>
        <p:sp>
          <p:nvSpPr>
            <p:cNvPr id="4142" name="Rectangle 46"/>
            <p:cNvSpPr>
              <a:spLocks noChangeArrowheads="1"/>
            </p:cNvSpPr>
            <p:nvPr/>
          </p:nvSpPr>
          <p:spPr bwMode="auto">
            <a:xfrm>
              <a:off x="4155" y="738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4</a:t>
              </a:r>
              <a:endParaRPr kumimoji="0" lang="ru-RU" sz="1800" b="0" i="0" u="none" strike="noStrike" cap="none" normalizeH="0" baseline="0">
                <a:ln>
                  <a:noFill/>
                </a:ln>
                <a:solidFill>
                  <a:schemeClr val="tx1"/>
                </a:solidFill>
                <a:effectLst/>
                <a:latin typeface="Arial" pitchFamily="34" charset="0"/>
              </a:endParaRPr>
            </a:p>
          </p:txBody>
        </p:sp>
        <p:sp>
          <p:nvSpPr>
            <p:cNvPr id="4143" name="Rectangle 47"/>
            <p:cNvSpPr>
              <a:spLocks noChangeArrowheads="1"/>
            </p:cNvSpPr>
            <p:nvPr/>
          </p:nvSpPr>
          <p:spPr bwMode="auto">
            <a:xfrm>
              <a:off x="8595" y="722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rPr>
                <a:t>4</a:t>
              </a:r>
              <a:endParaRPr kumimoji="0" lang="ru-RU" sz="1800" b="0" i="0" u="none" strike="noStrike" cap="none" normalizeH="0" baseline="0">
                <a:ln>
                  <a:noFill/>
                </a:ln>
                <a:solidFill>
                  <a:schemeClr val="tx1"/>
                </a:solidFill>
                <a:effectLst/>
                <a:latin typeface="Arial" pitchFamily="34" charset="0"/>
              </a:endParaRPr>
            </a:p>
          </p:txBody>
        </p:sp>
        <p:sp>
          <p:nvSpPr>
            <p:cNvPr id="4144" name="Rectangle 48"/>
            <p:cNvSpPr>
              <a:spLocks noChangeArrowheads="1"/>
            </p:cNvSpPr>
            <p:nvPr/>
          </p:nvSpPr>
          <p:spPr bwMode="auto">
            <a:xfrm>
              <a:off x="3570" y="890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45" name="Rectangle 49"/>
            <p:cNvSpPr>
              <a:spLocks noChangeArrowheads="1"/>
            </p:cNvSpPr>
            <p:nvPr/>
          </p:nvSpPr>
          <p:spPr bwMode="auto">
            <a:xfrm>
              <a:off x="2205" y="8902"/>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46" name="Rectangle 50"/>
            <p:cNvSpPr>
              <a:spLocks noChangeArrowheads="1"/>
            </p:cNvSpPr>
            <p:nvPr/>
          </p:nvSpPr>
          <p:spPr bwMode="auto">
            <a:xfrm>
              <a:off x="3195" y="8902"/>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47" name="Rectangle 51"/>
            <p:cNvSpPr>
              <a:spLocks noChangeArrowheads="1"/>
            </p:cNvSpPr>
            <p:nvPr/>
          </p:nvSpPr>
          <p:spPr bwMode="auto">
            <a:xfrm>
              <a:off x="3810" y="890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48" name="Rectangle 52"/>
            <p:cNvSpPr>
              <a:spLocks noChangeArrowheads="1"/>
            </p:cNvSpPr>
            <p:nvPr/>
          </p:nvSpPr>
          <p:spPr bwMode="auto">
            <a:xfrm>
              <a:off x="4065" y="890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49" name="Rectangle 53"/>
            <p:cNvSpPr>
              <a:spLocks noChangeArrowheads="1"/>
            </p:cNvSpPr>
            <p:nvPr/>
          </p:nvSpPr>
          <p:spPr bwMode="auto">
            <a:xfrm>
              <a:off x="8115" y="866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0" name="Rectangle 54"/>
            <p:cNvSpPr>
              <a:spLocks noChangeArrowheads="1"/>
            </p:cNvSpPr>
            <p:nvPr/>
          </p:nvSpPr>
          <p:spPr bwMode="auto">
            <a:xfrm>
              <a:off x="6747" y="8665"/>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1" name="Rectangle 55"/>
            <p:cNvSpPr>
              <a:spLocks noChangeArrowheads="1"/>
            </p:cNvSpPr>
            <p:nvPr/>
          </p:nvSpPr>
          <p:spPr bwMode="auto">
            <a:xfrm>
              <a:off x="7740" y="8662"/>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2" name="Rectangle 56"/>
            <p:cNvSpPr>
              <a:spLocks noChangeArrowheads="1"/>
            </p:cNvSpPr>
            <p:nvPr/>
          </p:nvSpPr>
          <p:spPr bwMode="auto">
            <a:xfrm>
              <a:off x="8355" y="866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3" name="Rectangle 57"/>
            <p:cNvSpPr>
              <a:spLocks noChangeArrowheads="1"/>
            </p:cNvSpPr>
            <p:nvPr/>
          </p:nvSpPr>
          <p:spPr bwMode="auto">
            <a:xfrm>
              <a:off x="8610" y="866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4" name="Rectangle 58"/>
            <p:cNvSpPr>
              <a:spLocks noChangeArrowheads="1"/>
            </p:cNvSpPr>
            <p:nvPr/>
          </p:nvSpPr>
          <p:spPr bwMode="auto">
            <a:xfrm>
              <a:off x="4305" y="890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5" name="Rectangle 59"/>
            <p:cNvSpPr>
              <a:spLocks noChangeArrowheads="1"/>
            </p:cNvSpPr>
            <p:nvPr/>
          </p:nvSpPr>
          <p:spPr bwMode="auto">
            <a:xfrm>
              <a:off x="8850" y="866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6" name="Rectangle 60"/>
            <p:cNvSpPr>
              <a:spLocks noChangeArrowheads="1"/>
            </p:cNvSpPr>
            <p:nvPr/>
          </p:nvSpPr>
          <p:spPr bwMode="auto">
            <a:xfrm>
              <a:off x="3675"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7" name="Rectangle 61"/>
            <p:cNvSpPr>
              <a:spLocks noChangeArrowheads="1"/>
            </p:cNvSpPr>
            <p:nvPr/>
          </p:nvSpPr>
          <p:spPr bwMode="auto">
            <a:xfrm>
              <a:off x="2310" y="10237"/>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8" name="Rectangle 62"/>
            <p:cNvSpPr>
              <a:spLocks noChangeArrowheads="1"/>
            </p:cNvSpPr>
            <p:nvPr/>
          </p:nvSpPr>
          <p:spPr bwMode="auto">
            <a:xfrm>
              <a:off x="3300" y="10237"/>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59" name="Rectangle 63"/>
            <p:cNvSpPr>
              <a:spLocks noChangeArrowheads="1"/>
            </p:cNvSpPr>
            <p:nvPr/>
          </p:nvSpPr>
          <p:spPr bwMode="auto">
            <a:xfrm>
              <a:off x="3915"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0" name="Rectangle 64"/>
            <p:cNvSpPr>
              <a:spLocks noChangeArrowheads="1"/>
            </p:cNvSpPr>
            <p:nvPr/>
          </p:nvSpPr>
          <p:spPr bwMode="auto">
            <a:xfrm>
              <a:off x="4170"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1" name="Rectangle 65"/>
            <p:cNvSpPr>
              <a:spLocks noChangeArrowheads="1"/>
            </p:cNvSpPr>
            <p:nvPr/>
          </p:nvSpPr>
          <p:spPr bwMode="auto">
            <a:xfrm>
              <a:off x="4410"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2" name="Rectangle 66"/>
            <p:cNvSpPr>
              <a:spLocks noChangeArrowheads="1"/>
            </p:cNvSpPr>
            <p:nvPr/>
          </p:nvSpPr>
          <p:spPr bwMode="auto">
            <a:xfrm>
              <a:off x="7860"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3" name="Rectangle 67"/>
            <p:cNvSpPr>
              <a:spLocks noChangeArrowheads="1"/>
            </p:cNvSpPr>
            <p:nvPr/>
          </p:nvSpPr>
          <p:spPr bwMode="auto">
            <a:xfrm>
              <a:off x="6492" y="10237"/>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4" name="Rectangle 68"/>
            <p:cNvSpPr>
              <a:spLocks noChangeArrowheads="1"/>
            </p:cNvSpPr>
            <p:nvPr/>
          </p:nvSpPr>
          <p:spPr bwMode="auto">
            <a:xfrm>
              <a:off x="7485" y="10237"/>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5" name="Rectangle 69"/>
            <p:cNvSpPr>
              <a:spLocks noChangeArrowheads="1"/>
            </p:cNvSpPr>
            <p:nvPr/>
          </p:nvSpPr>
          <p:spPr bwMode="auto">
            <a:xfrm>
              <a:off x="8100"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6" name="Rectangle 70"/>
            <p:cNvSpPr>
              <a:spLocks noChangeArrowheads="1"/>
            </p:cNvSpPr>
            <p:nvPr/>
          </p:nvSpPr>
          <p:spPr bwMode="auto">
            <a:xfrm>
              <a:off x="8355"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7" name="Rectangle 71"/>
            <p:cNvSpPr>
              <a:spLocks noChangeArrowheads="1"/>
            </p:cNvSpPr>
            <p:nvPr/>
          </p:nvSpPr>
          <p:spPr bwMode="auto">
            <a:xfrm>
              <a:off x="8595"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8" name="Rectangle 72"/>
            <p:cNvSpPr>
              <a:spLocks noChangeArrowheads="1"/>
            </p:cNvSpPr>
            <p:nvPr/>
          </p:nvSpPr>
          <p:spPr bwMode="auto">
            <a:xfrm>
              <a:off x="3660"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69" name="Rectangle 73"/>
            <p:cNvSpPr>
              <a:spLocks noChangeArrowheads="1"/>
            </p:cNvSpPr>
            <p:nvPr/>
          </p:nvSpPr>
          <p:spPr bwMode="auto">
            <a:xfrm>
              <a:off x="2295" y="11572"/>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0" name="Rectangle 74"/>
            <p:cNvSpPr>
              <a:spLocks noChangeArrowheads="1"/>
            </p:cNvSpPr>
            <p:nvPr/>
          </p:nvSpPr>
          <p:spPr bwMode="auto">
            <a:xfrm>
              <a:off x="3285" y="11572"/>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1" name="Rectangle 75"/>
            <p:cNvSpPr>
              <a:spLocks noChangeArrowheads="1"/>
            </p:cNvSpPr>
            <p:nvPr/>
          </p:nvSpPr>
          <p:spPr bwMode="auto">
            <a:xfrm>
              <a:off x="3900"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2" name="Rectangle 76"/>
            <p:cNvSpPr>
              <a:spLocks noChangeArrowheads="1"/>
            </p:cNvSpPr>
            <p:nvPr/>
          </p:nvSpPr>
          <p:spPr bwMode="auto">
            <a:xfrm>
              <a:off x="4155"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3" name="Rectangle 77"/>
            <p:cNvSpPr>
              <a:spLocks noChangeArrowheads="1"/>
            </p:cNvSpPr>
            <p:nvPr/>
          </p:nvSpPr>
          <p:spPr bwMode="auto">
            <a:xfrm>
              <a:off x="4395"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4" name="Rectangle 78"/>
            <p:cNvSpPr>
              <a:spLocks noChangeArrowheads="1"/>
            </p:cNvSpPr>
            <p:nvPr/>
          </p:nvSpPr>
          <p:spPr bwMode="auto">
            <a:xfrm>
              <a:off x="7875"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5" name="Rectangle 79"/>
            <p:cNvSpPr>
              <a:spLocks noChangeArrowheads="1"/>
            </p:cNvSpPr>
            <p:nvPr/>
          </p:nvSpPr>
          <p:spPr bwMode="auto">
            <a:xfrm>
              <a:off x="6510" y="11572"/>
              <a:ext cx="990" cy="240"/>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6" name="Rectangle 80"/>
            <p:cNvSpPr>
              <a:spLocks noChangeArrowheads="1"/>
            </p:cNvSpPr>
            <p:nvPr/>
          </p:nvSpPr>
          <p:spPr bwMode="auto">
            <a:xfrm>
              <a:off x="7500" y="11572"/>
              <a:ext cx="375"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7" name="Rectangle 81"/>
            <p:cNvSpPr>
              <a:spLocks noChangeArrowheads="1"/>
            </p:cNvSpPr>
            <p:nvPr/>
          </p:nvSpPr>
          <p:spPr bwMode="auto">
            <a:xfrm>
              <a:off x="8115"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8" name="Rectangle 82"/>
            <p:cNvSpPr>
              <a:spLocks noChangeArrowheads="1"/>
            </p:cNvSpPr>
            <p:nvPr/>
          </p:nvSpPr>
          <p:spPr bwMode="auto">
            <a:xfrm>
              <a:off x="8370"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79" name="Rectangle 83"/>
            <p:cNvSpPr>
              <a:spLocks noChangeArrowheads="1"/>
            </p:cNvSpPr>
            <p:nvPr/>
          </p:nvSpPr>
          <p:spPr bwMode="auto">
            <a:xfrm>
              <a:off x="8610"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80" name="Rectangle 84"/>
            <p:cNvSpPr>
              <a:spLocks noChangeArrowheads="1"/>
            </p:cNvSpPr>
            <p:nvPr/>
          </p:nvSpPr>
          <p:spPr bwMode="auto">
            <a:xfrm>
              <a:off x="4635"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81" name="Rectangle 85"/>
            <p:cNvSpPr>
              <a:spLocks noChangeArrowheads="1"/>
            </p:cNvSpPr>
            <p:nvPr/>
          </p:nvSpPr>
          <p:spPr bwMode="auto">
            <a:xfrm>
              <a:off x="8835" y="10237"/>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82" name="Rectangle 86"/>
            <p:cNvSpPr>
              <a:spLocks noChangeArrowheads="1"/>
            </p:cNvSpPr>
            <p:nvPr/>
          </p:nvSpPr>
          <p:spPr bwMode="auto">
            <a:xfrm>
              <a:off x="8835"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83" name="Rectangle 87"/>
            <p:cNvSpPr>
              <a:spLocks noChangeArrowheads="1"/>
            </p:cNvSpPr>
            <p:nvPr/>
          </p:nvSpPr>
          <p:spPr bwMode="auto">
            <a:xfrm>
              <a:off x="9090"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84" name="Rectangle 88"/>
            <p:cNvSpPr>
              <a:spLocks noChangeArrowheads="1"/>
            </p:cNvSpPr>
            <p:nvPr/>
          </p:nvSpPr>
          <p:spPr bwMode="auto">
            <a:xfrm>
              <a:off x="4650"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85" name="Rectangle 89"/>
            <p:cNvSpPr>
              <a:spLocks noChangeArrowheads="1"/>
            </p:cNvSpPr>
            <p:nvPr/>
          </p:nvSpPr>
          <p:spPr bwMode="auto">
            <a:xfrm>
              <a:off x="4890" y="11572"/>
              <a:ext cx="240" cy="2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86" name="Text Box 90"/>
            <p:cNvSpPr txBox="1">
              <a:spLocks noChangeArrowheads="1"/>
            </p:cNvSpPr>
            <p:nvPr/>
          </p:nvSpPr>
          <p:spPr bwMode="auto">
            <a:xfrm>
              <a:off x="4224" y="2272"/>
              <a:ext cx="2190" cy="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1400" b="0" i="0" u="none" strike="noStrike" cap="none" normalizeH="0" baseline="0" dirty="0">
                  <a:ln>
                    <a:noFill/>
                  </a:ln>
                  <a:solidFill>
                    <a:schemeClr val="tx1"/>
                  </a:solidFill>
                  <a:effectLst/>
                  <a:latin typeface="Calibri" pitchFamily="34" charset="0"/>
                </a:rPr>
                <a:t>ПРИКЛАДНОЙ</a:t>
              </a:r>
              <a:endParaRPr kumimoji="0" lang="ru-RU" sz="1400" b="0" i="0" u="none" strike="noStrike" cap="none" normalizeH="0" baseline="0" dirty="0">
                <a:ln>
                  <a:noFill/>
                </a:ln>
                <a:solidFill>
                  <a:schemeClr val="tx1"/>
                </a:solidFill>
                <a:effectLst/>
                <a:latin typeface="Arial" pitchFamily="34" charset="0"/>
              </a:endParaRPr>
            </a:p>
          </p:txBody>
        </p:sp>
        <p:sp>
          <p:nvSpPr>
            <p:cNvPr id="4187" name="Text Box 91"/>
            <p:cNvSpPr txBox="1">
              <a:spLocks noChangeArrowheads="1"/>
            </p:cNvSpPr>
            <p:nvPr/>
          </p:nvSpPr>
          <p:spPr bwMode="auto">
            <a:xfrm>
              <a:off x="4164" y="3570"/>
              <a:ext cx="2190" cy="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ru-RU" sz="1400" dirty="0">
                  <a:latin typeface="Calibri" pitchFamily="34" charset="0"/>
                </a:rPr>
                <a:t>ПРЕДСТАВИТЕЛЬНЫЙ</a:t>
              </a:r>
              <a:endParaRPr kumimoji="0" lang="ru-RU" sz="1400" b="0" i="0" u="none" strike="noStrike" cap="none" normalizeH="0" baseline="0" dirty="0">
                <a:ln>
                  <a:noFill/>
                </a:ln>
                <a:solidFill>
                  <a:schemeClr val="tx1"/>
                </a:solidFill>
                <a:effectLst/>
                <a:latin typeface="Arial" pitchFamily="34" charset="0"/>
              </a:endParaRPr>
            </a:p>
          </p:txBody>
        </p:sp>
        <p:sp>
          <p:nvSpPr>
            <p:cNvPr id="4188" name="Text Box 92"/>
            <p:cNvSpPr txBox="1">
              <a:spLocks noChangeArrowheads="1"/>
            </p:cNvSpPr>
            <p:nvPr/>
          </p:nvSpPr>
          <p:spPr bwMode="auto">
            <a:xfrm>
              <a:off x="4062" y="5017"/>
              <a:ext cx="2327" cy="4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400" b="0" i="0" u="none" strike="noStrike" cap="none" normalizeH="0" baseline="0" dirty="0">
                  <a:ln>
                    <a:noFill/>
                  </a:ln>
                  <a:solidFill>
                    <a:schemeClr val="tx1"/>
                  </a:solidFill>
                  <a:effectLst/>
                  <a:latin typeface="Calibri" pitchFamily="34" charset="0"/>
                </a:rPr>
                <a:t>СЕАНСОВЫЙ</a:t>
              </a:r>
              <a:endParaRPr kumimoji="0" lang="ru-RU" sz="1400" b="0" i="0" u="none" strike="noStrike" cap="none" normalizeH="0" baseline="0" dirty="0">
                <a:ln>
                  <a:noFill/>
                </a:ln>
                <a:solidFill>
                  <a:schemeClr val="tx1"/>
                </a:solidFill>
                <a:effectLst/>
                <a:latin typeface="Arial" pitchFamily="34" charset="0"/>
              </a:endParaRPr>
            </a:p>
          </p:txBody>
        </p:sp>
        <p:sp>
          <p:nvSpPr>
            <p:cNvPr id="4189" name="Text Box 93"/>
            <p:cNvSpPr txBox="1">
              <a:spLocks noChangeArrowheads="1"/>
            </p:cNvSpPr>
            <p:nvPr/>
          </p:nvSpPr>
          <p:spPr bwMode="auto">
            <a:xfrm>
              <a:off x="4148" y="6480"/>
              <a:ext cx="2190" cy="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400" b="0" i="0" u="none" strike="noStrike" cap="none" normalizeH="0" baseline="0" dirty="0">
                  <a:ln>
                    <a:noFill/>
                  </a:ln>
                  <a:solidFill>
                    <a:schemeClr val="tx1"/>
                  </a:solidFill>
                  <a:effectLst/>
                  <a:latin typeface="Calibri" pitchFamily="34" charset="0"/>
                </a:rPr>
                <a:t>ТРАНСПОРТНЫЙ</a:t>
              </a:r>
              <a:endParaRPr kumimoji="0" lang="ru-RU" sz="1400" b="0" i="0" u="none" strike="noStrike" cap="none" normalizeH="0" baseline="0" dirty="0">
                <a:ln>
                  <a:noFill/>
                </a:ln>
                <a:solidFill>
                  <a:schemeClr val="tx1"/>
                </a:solidFill>
                <a:effectLst/>
                <a:latin typeface="Arial" pitchFamily="34" charset="0"/>
              </a:endParaRPr>
            </a:p>
          </p:txBody>
        </p:sp>
        <p:sp>
          <p:nvSpPr>
            <p:cNvPr id="4190" name="Text Box 94"/>
            <p:cNvSpPr txBox="1">
              <a:spLocks noChangeArrowheads="1"/>
            </p:cNvSpPr>
            <p:nvPr/>
          </p:nvSpPr>
          <p:spPr bwMode="auto">
            <a:xfrm>
              <a:off x="4058" y="7998"/>
              <a:ext cx="2190" cy="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400" b="0" i="0" u="none" strike="noStrike" cap="none" normalizeH="0" baseline="0" dirty="0">
                  <a:ln>
                    <a:noFill/>
                  </a:ln>
                  <a:solidFill>
                    <a:schemeClr val="tx1"/>
                  </a:solidFill>
                  <a:effectLst/>
                  <a:latin typeface="Calibri" pitchFamily="34" charset="0"/>
                </a:rPr>
                <a:t>СЕТЕВОЙ</a:t>
              </a:r>
              <a:endParaRPr kumimoji="0" lang="ru-RU" sz="1400" b="0" i="0" u="none" strike="noStrike" cap="none" normalizeH="0" baseline="0" dirty="0">
                <a:ln>
                  <a:noFill/>
                </a:ln>
                <a:solidFill>
                  <a:schemeClr val="tx1"/>
                </a:solidFill>
                <a:effectLst/>
                <a:latin typeface="Arial" pitchFamily="34" charset="0"/>
              </a:endParaRPr>
            </a:p>
          </p:txBody>
        </p:sp>
        <p:sp>
          <p:nvSpPr>
            <p:cNvPr id="4191" name="Text Box 95"/>
            <p:cNvSpPr txBox="1">
              <a:spLocks noChangeArrowheads="1"/>
            </p:cNvSpPr>
            <p:nvPr/>
          </p:nvSpPr>
          <p:spPr bwMode="auto">
            <a:xfrm>
              <a:off x="4148" y="9390"/>
              <a:ext cx="2190" cy="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400" b="0" i="0" u="none" strike="noStrike" cap="none" normalizeH="0" baseline="0" dirty="0">
                  <a:ln>
                    <a:noFill/>
                  </a:ln>
                  <a:solidFill>
                    <a:schemeClr val="tx1"/>
                  </a:solidFill>
                  <a:effectLst/>
                  <a:latin typeface="Calibri" pitchFamily="34" charset="0"/>
                </a:rPr>
                <a:t>КАНАЛЬНЫЙ</a:t>
              </a:r>
              <a:endParaRPr kumimoji="0" lang="ru-RU" sz="1400" b="0" i="0" u="none" strike="noStrike" cap="none" normalizeH="0" baseline="0" dirty="0">
                <a:ln>
                  <a:noFill/>
                </a:ln>
                <a:solidFill>
                  <a:schemeClr val="tx1"/>
                </a:solidFill>
                <a:effectLst/>
                <a:latin typeface="Arial" pitchFamily="34" charset="0"/>
              </a:endParaRPr>
            </a:p>
          </p:txBody>
        </p:sp>
        <p:sp>
          <p:nvSpPr>
            <p:cNvPr id="4192" name="Text Box 96"/>
            <p:cNvSpPr txBox="1">
              <a:spLocks noChangeArrowheads="1"/>
            </p:cNvSpPr>
            <p:nvPr/>
          </p:nvSpPr>
          <p:spPr bwMode="auto">
            <a:xfrm>
              <a:off x="4058" y="10726"/>
              <a:ext cx="2190" cy="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400" b="0" i="0" u="none" strike="noStrike" cap="none" normalizeH="0" baseline="0" dirty="0">
                  <a:ln>
                    <a:noFill/>
                  </a:ln>
                  <a:solidFill>
                    <a:schemeClr val="tx1"/>
                  </a:solidFill>
                  <a:effectLst/>
                  <a:latin typeface="Calibri" pitchFamily="34" charset="0"/>
                </a:rPr>
                <a:t>ФИЗИЧЕСКИЙ</a:t>
              </a:r>
              <a:endParaRPr kumimoji="0" lang="ru-RU" sz="1400" b="0" i="0" u="none" strike="noStrike" cap="none" normalizeH="0" baseline="0" dirty="0">
                <a:ln>
                  <a:noFill/>
                </a:ln>
                <a:solidFill>
                  <a:schemeClr val="tx1"/>
                </a:solidFill>
                <a:effectLst/>
                <a:latin typeface="Arial" pitchFamily="34" charset="0"/>
              </a:endParaRPr>
            </a:p>
          </p:txBody>
        </p:sp>
      </p:grpSp>
      <p:cxnSp>
        <p:nvCxnSpPr>
          <p:cNvPr id="100" name="Прямая со стрелкой 99"/>
          <p:cNvCxnSpPr>
            <a:stCxn id="4118" idx="3"/>
            <a:endCxn id="4119" idx="1"/>
          </p:cNvCxnSpPr>
          <p:nvPr/>
        </p:nvCxnSpPr>
        <p:spPr>
          <a:xfrm flipV="1">
            <a:off x="2924775" y="1181100"/>
            <a:ext cx="2090952" cy="666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p:cNvCxnSpPr>
            <a:stCxn id="4124" idx="3"/>
          </p:cNvCxnSpPr>
          <p:nvPr/>
        </p:nvCxnSpPr>
        <p:spPr>
          <a:xfrm>
            <a:off x="2924776" y="2057400"/>
            <a:ext cx="2147290" cy="142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a:stCxn id="4133" idx="3"/>
          </p:cNvCxnSpPr>
          <p:nvPr/>
        </p:nvCxnSpPr>
        <p:spPr>
          <a:xfrm>
            <a:off x="2950590" y="2981325"/>
            <a:ext cx="2050038" cy="19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Прямая со стрелкой 105"/>
          <p:cNvCxnSpPr/>
          <p:nvPr/>
        </p:nvCxnSpPr>
        <p:spPr>
          <a:xfrm>
            <a:off x="3428992" y="4071942"/>
            <a:ext cx="192882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Прямая со стрелкой 107"/>
          <p:cNvCxnSpPr>
            <a:stCxn id="4154" idx="3"/>
          </p:cNvCxnSpPr>
          <p:nvPr/>
        </p:nvCxnSpPr>
        <p:spPr>
          <a:xfrm>
            <a:off x="3273268" y="4972050"/>
            <a:ext cx="1941674" cy="285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Прямая со стрелкой 109"/>
          <p:cNvCxnSpPr>
            <a:stCxn id="4180" idx="3"/>
            <a:endCxn id="4163" idx="1"/>
          </p:cNvCxnSpPr>
          <p:nvPr/>
        </p:nvCxnSpPr>
        <p:spPr>
          <a:xfrm>
            <a:off x="3557224" y="5819775"/>
            <a:ext cx="139138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Прямая со стрелкой 114"/>
          <p:cNvCxnSpPr/>
          <p:nvPr/>
        </p:nvCxnSpPr>
        <p:spPr>
          <a:xfrm>
            <a:off x="4000496" y="6643710"/>
            <a:ext cx="107157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430816244"/>
              </p:ext>
            </p:extLst>
          </p:nvPr>
        </p:nvGraphicFramePr>
        <p:xfrm>
          <a:off x="1643042" y="2143116"/>
          <a:ext cx="5114948" cy="4075767"/>
        </p:xfrm>
        <a:graphic>
          <a:graphicData uri="http://schemas.openxmlformats.org/drawingml/2006/table">
            <a:tbl>
              <a:tblPr/>
              <a:tblGrid>
                <a:gridCol w="2557474">
                  <a:extLst>
                    <a:ext uri="{9D8B030D-6E8A-4147-A177-3AD203B41FA5}">
                      <a16:colId xmlns:a16="http://schemas.microsoft.com/office/drawing/2014/main" val="20000"/>
                    </a:ext>
                  </a:extLst>
                </a:gridCol>
                <a:gridCol w="2557474">
                  <a:extLst>
                    <a:ext uri="{9D8B030D-6E8A-4147-A177-3AD203B41FA5}">
                      <a16:colId xmlns:a16="http://schemas.microsoft.com/office/drawing/2014/main" val="20001"/>
                    </a:ext>
                  </a:extLst>
                </a:gridCol>
              </a:tblGrid>
              <a:tr h="887335">
                <a:tc>
                  <a:txBody>
                    <a:bodyPr/>
                    <a:lstStyle/>
                    <a:p>
                      <a:pPr algn="ctr">
                        <a:lnSpc>
                          <a:spcPct val="115000"/>
                        </a:lnSpc>
                        <a:spcBef>
                          <a:spcPts val="1000"/>
                        </a:spcBef>
                        <a:spcAft>
                          <a:spcPts val="0"/>
                        </a:spcAft>
                      </a:pPr>
                      <a:r>
                        <a:rPr lang="ru-RU" sz="1200" b="1" i="0" cap="all" dirty="0">
                          <a:solidFill>
                            <a:srgbClr val="333333"/>
                          </a:solidFill>
                          <a:latin typeface="Times New Roman"/>
                          <a:ea typeface="Times New Roman"/>
                        </a:rPr>
                        <a:t>УРОВНИ МОДЕЛИ </a:t>
                      </a:r>
                      <a:r>
                        <a:rPr lang="ru-RU" sz="1200" b="1" i="0" cap="all" dirty="0">
                          <a:solidFill>
                            <a:srgbClr val="FF0000"/>
                          </a:solidFill>
                          <a:latin typeface="Times New Roman"/>
                          <a:ea typeface="Times New Roman"/>
                        </a:rPr>
                        <a:t>OSI</a:t>
                      </a:r>
                      <a:endParaRPr lang="ru-RU" sz="1200" b="1" i="1" cap="all" dirty="0">
                        <a:solidFill>
                          <a:srgbClr val="FF0000"/>
                        </a:solidFill>
                        <a:latin typeface="Cambria"/>
                        <a:ea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ru-RU" sz="1200" b="1" i="0" cap="all" dirty="0">
                          <a:solidFill>
                            <a:srgbClr val="333333"/>
                          </a:solidFill>
                          <a:latin typeface="Times New Roman"/>
                          <a:ea typeface="Times New Roman"/>
                        </a:rPr>
                        <a:t>УРОВНИ СТЕКА </a:t>
                      </a:r>
                      <a:r>
                        <a:rPr lang="ru-RU" sz="1200" b="1" i="0" cap="all" dirty="0">
                          <a:solidFill>
                            <a:srgbClr val="FF0000"/>
                          </a:solidFill>
                          <a:latin typeface="Times New Roman"/>
                          <a:ea typeface="Times New Roman"/>
                        </a:rPr>
                        <a:t>TCP/IP</a:t>
                      </a:r>
                      <a:endParaRPr lang="ru-RU" sz="1200" b="1" i="1" cap="all" dirty="0">
                        <a:solidFill>
                          <a:srgbClr val="FF0000"/>
                        </a:solidFill>
                        <a:latin typeface="Cambria"/>
                        <a:ea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3012">
                <a:tc>
                  <a:txBody>
                    <a:bodyPr/>
                    <a:lstStyle/>
                    <a:p>
                      <a:pPr algn="ctr">
                        <a:lnSpc>
                          <a:spcPct val="115000"/>
                        </a:lnSpc>
                        <a:spcAft>
                          <a:spcPts val="1000"/>
                        </a:spcAft>
                      </a:pPr>
                      <a:r>
                        <a:rPr lang="ru-RU" sz="1200" cap="all">
                          <a:solidFill>
                            <a:srgbClr val="000000"/>
                          </a:solidFill>
                          <a:latin typeface="Times New Roman"/>
                          <a:ea typeface="Calibri"/>
                          <a:cs typeface="Times New Roman"/>
                        </a:rPr>
                        <a:t>Прикладной</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Представления</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Сессионный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Уровень приложения</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Транспортный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Транспортный уровень</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Сетевой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Межсетевой уровень</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Канальный</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физический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dirty="0">
                          <a:solidFill>
                            <a:srgbClr val="000000"/>
                          </a:solidFill>
                          <a:latin typeface="Times New Roman"/>
                          <a:ea typeface="Calibri"/>
                          <a:cs typeface="Times New Roman"/>
                        </a:rPr>
                        <a:t>Уровень сетевого интерфейса</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Заголовок 1"/>
          <p:cNvSpPr>
            <a:spLocks noGrp="1"/>
          </p:cNvSpPr>
          <p:nvPr>
            <p:ph type="title"/>
          </p:nvPr>
        </p:nvSpPr>
        <p:spPr>
          <a:xfrm>
            <a:off x="214282" y="274638"/>
            <a:ext cx="8472518" cy="1296974"/>
          </a:xfrm>
        </p:spPr>
        <p:txBody>
          <a:bodyPr>
            <a:noAutofit/>
          </a:bodyPr>
          <a:lstStyle/>
          <a:p>
            <a:pPr algn="just"/>
            <a:r>
              <a:rPr lang="ru-RU" sz="2800" dirty="0">
                <a:solidFill>
                  <a:srgbClr val="FF0000"/>
                </a:solidFill>
              </a:rPr>
              <a:t>Иерархически организованный набор протоколов, достаточный для организации взаимодействия узлов в сети, называется </a:t>
            </a:r>
            <a:r>
              <a:rPr lang="ru-RU" sz="2800" b="1" dirty="0">
                <a:solidFill>
                  <a:srgbClr val="FF0000"/>
                </a:solidFill>
              </a:rPr>
              <a:t>стеком протоколов</a:t>
            </a:r>
            <a:r>
              <a:rPr lang="ru-RU" sz="2800" b="1" dirty="0"/>
              <a:t>.</a:t>
            </a:r>
            <a:endParaRPr lang="ru-RU" sz="28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2268</Words>
  <Application>Microsoft Office PowerPoint</Application>
  <PresentationFormat>Экран (4:3)</PresentationFormat>
  <Paragraphs>188</Paragraphs>
  <Slides>32</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32</vt:i4>
      </vt:variant>
    </vt:vector>
  </HeadingPairs>
  <TitlesOfParts>
    <vt:vector size="37" baseType="lpstr">
      <vt:lpstr>Arial</vt:lpstr>
      <vt:lpstr>Calibri</vt:lpstr>
      <vt:lpstr>Cambria</vt:lpstr>
      <vt:lpstr>Times New Roman</vt:lpstr>
      <vt:lpstr>Тема Office</vt:lpstr>
      <vt:lpstr>Презентация PowerPoint</vt:lpstr>
      <vt:lpstr>Презентация PowerPoint</vt:lpstr>
      <vt:lpstr>МОДЕЛЬ OSI</vt:lpstr>
      <vt:lpstr>    В модели OSI средства взаимодействия делятся на семь уровней: прикладной, представления, сеансовый, транспортный, сетевой, канальный и физический.  Каждый уровень связан с совершенно определенным аспектом взаимодействия сетевых устройств.   В соответствии с идеальной схемой модели OSI приложение может обращаться с запросами только к самому верхнему уровню — прикладному, однако на практике многие стеки коммуникационных протоколов предоставляют возможность программистам напрямую обращаться к сервисам, или службам, нижележащих уровней.   Модель OSI не содержит описаний реализаций конкретного набора протоколов.    </vt:lpstr>
      <vt:lpstr>Презентация PowerPoint</vt:lpstr>
      <vt:lpstr>Презентация PowerPoint</vt:lpstr>
      <vt:lpstr>Инкапсуляция сообщений</vt:lpstr>
      <vt:lpstr>Презентация PowerPoint</vt:lpstr>
      <vt:lpstr>Иерархически организованный набор протоколов, достаточный для организации взаимодействия узлов в сети, называется стеком протоколов.</vt:lpstr>
      <vt:lpstr>Физический уровень</vt:lpstr>
      <vt:lpstr>Кодирование</vt:lpstr>
      <vt:lpstr>Модуляция сигналов</vt:lpstr>
      <vt:lpstr>Дискретная модуляция</vt:lpstr>
      <vt:lpstr>Аналоговая  модуляция</vt:lpstr>
      <vt:lpstr>Канальный уровень</vt:lpstr>
      <vt:lpstr>Презентация PowerPoint</vt:lpstr>
      <vt:lpstr>Презентация PowerPoint</vt:lpstr>
      <vt:lpstr>Презентация PowerPoint</vt:lpstr>
      <vt:lpstr>Презентация PowerPoint</vt:lpstr>
      <vt:lpstr>Презентация PowerPoint</vt:lpstr>
      <vt:lpstr>Уровень представления</vt:lpstr>
      <vt:lpstr>Презентация PowerPoint</vt:lpstr>
      <vt:lpstr>Презентация PowerPoint</vt:lpstr>
      <vt:lpstr>   Понятие открытой системы    </vt:lpstr>
      <vt:lpstr>Примеры открытых систем:  UNIX - стандартизованный программный интерфейс между ядром и приложениями; Novell NetWare связь сетевой операционной системы с транспортными протоколами. </vt:lpstr>
      <vt:lpstr>СТЕКИ КОММУНИКАЦИОННЫХ ПРОТОКОЛОВ</vt:lpstr>
      <vt:lpstr>Презентация PowerPoint</vt:lpstr>
      <vt:lpstr>Презентация PowerPoint</vt:lpstr>
      <vt:lpstr>Методы коммутации</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Лёля</dc:creator>
  <cp:lastModifiedBy>Елена Павловна Лукащик</cp:lastModifiedBy>
  <cp:revision>30</cp:revision>
  <dcterms:created xsi:type="dcterms:W3CDTF">2020-02-27T16:37:54Z</dcterms:created>
  <dcterms:modified xsi:type="dcterms:W3CDTF">2022-10-12T15:06:01Z</dcterms:modified>
</cp:coreProperties>
</file>