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300" r:id="rId15"/>
    <p:sldId id="305" r:id="rId16"/>
    <p:sldId id="301" r:id="rId17"/>
    <p:sldId id="304" r:id="rId18"/>
    <p:sldId id="298" r:id="rId19"/>
    <p:sldId id="299" r:id="rId20"/>
    <p:sldId id="308" r:id="rId21"/>
    <p:sldId id="306" r:id="rId22"/>
    <p:sldId id="307" r:id="rId23"/>
    <p:sldId id="315" r:id="rId24"/>
    <p:sldId id="309" r:id="rId25"/>
    <p:sldId id="271" r:id="rId26"/>
    <p:sldId id="316" r:id="rId27"/>
    <p:sldId id="310" r:id="rId28"/>
    <p:sldId id="302" r:id="rId29"/>
    <p:sldId id="303" r:id="rId30"/>
    <p:sldId id="311" r:id="rId31"/>
    <p:sldId id="312" r:id="rId32"/>
    <p:sldId id="313" r:id="rId33"/>
    <p:sldId id="314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414C-523B-4A40-B43C-704C687B5DA9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85918" y="2714620"/>
            <a:ext cx="500066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IP-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адресация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32743" b="33862"/>
          <a:stretch>
            <a:fillRect/>
          </a:stretch>
        </p:blipFill>
        <p:spPr bwMode="auto">
          <a:xfrm>
            <a:off x="-428660" y="0"/>
            <a:ext cx="957266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42631" b="29477"/>
          <a:stretch>
            <a:fillRect/>
          </a:stretch>
        </p:blipFill>
        <p:spPr bwMode="auto">
          <a:xfrm>
            <a:off x="-428660" y="-214338"/>
            <a:ext cx="957266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071943"/>
            <a:ext cx="9144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А:  255.0.0.0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В:  255.255.0.0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С:  255.255.255.0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Более удобным и кратким является обозначение сети с сетевым префиксом. Такое обозначение имеет вид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“/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число бит маски подсети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Например, подсеть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192.168.1.0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с маской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255.255.255.0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можно кратко записать </a:t>
            </a:r>
          </a:p>
          <a:p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192.168.1.0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/24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где 24 длина маски подсети в битах.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35541" b="27985"/>
          <a:stretch>
            <a:fillRect/>
          </a:stretch>
        </p:blipFill>
        <p:spPr bwMode="auto">
          <a:xfrm>
            <a:off x="0" y="285728"/>
            <a:ext cx="91440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66511" b="13146"/>
          <a:stretch>
            <a:fillRect/>
          </a:stretch>
        </p:blipFill>
        <p:spPr bwMode="auto">
          <a:xfrm>
            <a:off x="-571536" y="357166"/>
            <a:ext cx="1021566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4786322"/>
            <a:ext cx="864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+mj-lt"/>
                <a:ea typeface="Kozuka Gothic Pro R" pitchFamily="34" charset="-128"/>
                <a:cs typeface="Arial" pitchFamily="34" charset="0"/>
              </a:rPr>
              <a:t>однозначно определить требуемую границу.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E2500-D266-4373-BF73-6E52DE7990F2}"/>
              </a:ext>
            </a:extLst>
          </p:cNvPr>
          <p:cNvSpPr txBox="1"/>
          <p:nvPr/>
        </p:nvSpPr>
        <p:spPr>
          <a:xfrm>
            <a:off x="0" y="32472"/>
            <a:ext cx="9036496" cy="6903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IPv4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стал жертвой собственной популярности, так как предлагаемое полезное пространство адресов практически исчерпано. Решением возникшей проблемы явилась разработка нового сетевого протокола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дополнительно были реализованы и другие возможности.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адрес является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битным (16 байт), что увеличивает адресное пространство более чем на 20 порядков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числовом формате адреса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шестнадцатеричное представление:</a:t>
            </a:r>
          </a:p>
          <a:p>
            <a:pPr indent="450215" algn="just"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2001:0db8:c9d2:aee5:73e3:934a:a5ae:9551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нуля как «::», отбрасывают ведущие нули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2001:0db8:c9d2:0012:0000:0000:0000:0051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2001:db8:c9d2:12::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51 2001:0db8:ab00:0000:0000:0000:0000:0000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2001:db8:ab00::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:::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0000:0000:0000:0000:0000:0000:0000:0001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::1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 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IPv4 «192.0.2.33»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формате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IPv6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имеет вид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«::ffff:192.0.2.33».</a:t>
            </a:r>
            <a:endParaRPr lang="ru-RU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2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A139D-C9CC-4CD7-AD7D-0B16E5A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7" y="404664"/>
            <a:ext cx="9144000" cy="587590"/>
          </a:xfrm>
        </p:spPr>
        <p:txBody>
          <a:bodyPr>
            <a:noAutofit/>
          </a:bodyPr>
          <a:lstStyle/>
          <a:p>
            <a:pPr lvl="1"/>
            <a:r>
              <a:rPr lang="ru-RU" sz="2400" b="1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внутренней петли </a:t>
            </a:r>
            <a:r>
              <a:rPr lang="ru-RU" sz="2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loopback</a:t>
            </a:r>
            <a:r>
              <a:rPr lang="ru-RU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b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позволяет двум прикладным процессам одного хоста  обмениваться данными посредством протокола </a:t>
            </a:r>
            <a:r>
              <a:rPr lang="ru-RU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TCP/IP</a:t>
            </a:r>
            <a:b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D8AE3-29C3-4F0C-9451-615730C2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8844" y="992254"/>
            <a:ext cx="9282844" cy="5965138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Формируются дейтаграммы, но они не покидают пределы одного хоста. Для интерфейса внутренней петли зарезервирована сеть 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127.0.0.0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используется адрес 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127.0.0.1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символическое имя 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системном файле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обнаружить следующую запись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loopback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127.0.0.1 </a:t>
            </a:r>
            <a:r>
              <a:rPr lang="ru-RU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endParaRPr lang="ru-RU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561C72-6DE8-411A-A621-7146291386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546700"/>
            <a:ext cx="575119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Рисунок5.png"/>
          <p:cNvPicPr>
            <a:picLocks noChangeAspect="1"/>
          </p:cNvPicPr>
          <p:nvPr/>
        </p:nvPicPr>
        <p:blipFill rotWithShape="1">
          <a:blip r:embed="rId2" cstate="print"/>
          <a:srcRect b="24340"/>
          <a:stretch/>
        </p:blipFill>
        <p:spPr>
          <a:xfrm>
            <a:off x="-1" y="1412776"/>
            <a:ext cx="9144000" cy="4836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F831ED-95BD-4C40-8A45-CE58DB09F573}"/>
              </a:ext>
            </a:extLst>
          </p:cNvPr>
          <p:cNvSpPr txBox="1"/>
          <p:nvPr/>
        </p:nvSpPr>
        <p:spPr>
          <a:xfrm>
            <a:off x="863587" y="320316"/>
            <a:ext cx="741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DHCP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5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DNS (Domain Name System)1987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 l="5735" t="29009" r="2515" b="44399"/>
          <a:stretch>
            <a:fillRect/>
          </a:stretch>
        </p:blipFill>
        <p:spPr bwMode="auto">
          <a:xfrm>
            <a:off x="0" y="2000240"/>
            <a:ext cx="9144000" cy="375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82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hosts</a:t>
            </a:r>
            <a:endParaRPr lang="ru-RU" dirty="0"/>
          </a:p>
        </p:txBody>
      </p:sp>
      <p:pic>
        <p:nvPicPr>
          <p:cNvPr id="182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478" t="69962" b="4957"/>
          <a:stretch>
            <a:fillRect/>
          </a:stretch>
        </p:blipFill>
        <p:spPr bwMode="auto">
          <a:xfrm>
            <a:off x="0" y="500042"/>
            <a:ext cx="9144000" cy="339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85762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С ростом сетей поддерживать актуальность и точность информации в файле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hosts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становилось все труднее. Для этого надо постоянно обновлять содержимое этого файла на всех узлах сети. Кроме того, такая простая технология не позволяет организовать пространство имен в какую-либо структуру. Появилась необходимость в централизованной базе имен, позволяющая производить преобразование имен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IP-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адреса без хранения списка соответствия на каждом компьютере. Такой базой стала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DNS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в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9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87г. , однако, в ряде случаев эффективным остается и использование файла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hosts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87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28604"/>
          </a:xfrm>
        </p:spPr>
        <p:txBody>
          <a:bodyPr>
            <a:noAutofit/>
          </a:bodyPr>
          <a:lstStyle/>
          <a:p>
            <a:r>
              <a:rPr lang="ru-RU" sz="3200" b="1" dirty="0"/>
              <a:t>Служба </a:t>
            </a:r>
            <a:r>
              <a:rPr lang="en-US" sz="3200" b="1" dirty="0"/>
              <a:t>DNS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20717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Georgia" pitchFamily="18" charset="0"/>
              </a:rPr>
              <a:t>Систему доменных имен разработал в 1983 году Пол </a:t>
            </a:r>
            <a:r>
              <a:rPr lang="ru-RU" sz="2400" dirty="0" err="1">
                <a:latin typeface="Georgia" pitchFamily="18" charset="0"/>
              </a:rPr>
              <a:t>Мокапетрис</a:t>
            </a:r>
            <a:r>
              <a:rPr lang="ru-RU" sz="2400" dirty="0">
                <a:latin typeface="Georgia" pitchFamily="18" charset="0"/>
              </a:rPr>
              <a:t>. Тогда же было первое успешное тестирование </a:t>
            </a:r>
            <a:r>
              <a:rPr lang="en-US" sz="2400" dirty="0">
                <a:latin typeface="Georgia" pitchFamily="18" charset="0"/>
              </a:rPr>
              <a:t>DNS, </a:t>
            </a:r>
            <a:r>
              <a:rPr lang="ru-RU" sz="2400" dirty="0">
                <a:latin typeface="Georgia" pitchFamily="18" charset="0"/>
              </a:rPr>
              <a:t>ставшее позже одним из базовых компонентов сети </a:t>
            </a:r>
            <a:r>
              <a:rPr lang="en-US" sz="2400" dirty="0">
                <a:latin typeface="Georgia" pitchFamily="18" charset="0"/>
              </a:rPr>
              <a:t>Internet. C </a:t>
            </a:r>
            <a:r>
              <a:rPr lang="ru-RU" sz="2400" dirty="0">
                <a:latin typeface="Georgia" pitchFamily="18" charset="0"/>
              </a:rPr>
              <a:t>помощью </a:t>
            </a:r>
            <a:r>
              <a:rPr lang="en-US" sz="2400" dirty="0">
                <a:latin typeface="Georgia" pitchFamily="18" charset="0"/>
              </a:rPr>
              <a:t>DNS</a:t>
            </a:r>
            <a:r>
              <a:rPr lang="ru-RU" sz="2400" dirty="0">
                <a:latin typeface="Georgia" pitchFamily="18" charset="0"/>
              </a:rPr>
              <a:t> был реализован </a:t>
            </a:r>
            <a:r>
              <a:rPr lang="ru-RU" sz="2400" u="sng" dirty="0">
                <a:latin typeface="Georgia" pitchFamily="18" charset="0"/>
              </a:rPr>
              <a:t>масштабируемый распределенный </a:t>
            </a:r>
            <a:r>
              <a:rPr lang="ru-RU" sz="2400" dirty="0">
                <a:latin typeface="Georgia" pitchFamily="18" charset="0"/>
              </a:rPr>
              <a:t>механизм соответствия между иерархическими именами сайтов и числовыми </a:t>
            </a:r>
            <a:r>
              <a:rPr lang="en-US" sz="2400" dirty="0">
                <a:latin typeface="Georgia" pitchFamily="18" charset="0"/>
              </a:rPr>
              <a:t>IP</a:t>
            </a:r>
            <a:r>
              <a:rPr lang="ru-RU" sz="2400" dirty="0">
                <a:latin typeface="Georgia" pitchFamily="18" charset="0"/>
              </a:rPr>
              <a:t>-адресами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7074" t="76484" r="3852" b="7216"/>
          <a:stretch>
            <a:fillRect/>
          </a:stretch>
        </p:blipFill>
        <p:spPr bwMode="auto">
          <a:xfrm>
            <a:off x="0" y="2428868"/>
            <a:ext cx="91440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072074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Новая система внедрялась в течение нескольких лет. Копии хостов хранились на каждом компьютере, подключенном к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Internet,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до 1986 г. Затем начался массовый переход на использование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DNS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4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Основным протоколом сетевого уровня является межсетевой протокол (</a:t>
            </a:r>
            <a:r>
              <a:rPr lang="ru-RU" sz="2200" dirty="0" err="1"/>
              <a:t>Internet</a:t>
            </a:r>
            <a:r>
              <a:rPr lang="ru-RU" sz="2200" dirty="0"/>
              <a:t> </a:t>
            </a:r>
            <a:r>
              <a:rPr lang="ru-RU" sz="2200" dirty="0" err="1"/>
              <a:t>Protocol</a:t>
            </a:r>
            <a:r>
              <a:rPr lang="ru-RU" sz="2200" dirty="0"/>
              <a:t> </a:t>
            </a:r>
            <a:r>
              <a:rPr lang="ru-RU" sz="2200" b="1" dirty="0"/>
              <a:t>IP). В его задачу входит продвижение пакета между сетями — от одного </a:t>
            </a:r>
            <a:r>
              <a:rPr lang="ru-RU" sz="2200" b="1" dirty="0" err="1"/>
              <a:t>маршрутизатора</a:t>
            </a:r>
            <a:r>
              <a:rPr lang="ru-RU" sz="2200" b="1" dirty="0"/>
              <a:t> к другому до тех пор, пока пакет не попадет в сеть назначения. В отличие от протоколов прикладного и транспортного уровней протокол IP развертывается не только на хостах, но и на всех </a:t>
            </a:r>
            <a:r>
              <a:rPr lang="ru-RU" sz="2200" b="1" dirty="0" err="1"/>
              <a:t>маршрутизаторах</a:t>
            </a:r>
            <a:r>
              <a:rPr lang="ru-RU" sz="2200" b="1" dirty="0"/>
              <a:t> (шлюзах).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/>
              <a:t>Протокол IP — это </a:t>
            </a:r>
            <a:r>
              <a:rPr lang="ru-RU" sz="2200" b="1" dirty="0" err="1"/>
              <a:t>дейтаграммный</a:t>
            </a:r>
            <a:r>
              <a:rPr lang="ru-RU" sz="2200" b="1" dirty="0"/>
              <a:t> протокол, работающий без установления соединений по принципу доставки с максимальными усилиями. Такой тип сетевого сервиса называют также </a:t>
            </a:r>
            <a:r>
              <a:rPr lang="en-US" sz="2200" b="1" dirty="0"/>
              <a:t>“</a:t>
            </a:r>
            <a:r>
              <a:rPr lang="ru-RU" sz="2200" b="1" dirty="0"/>
              <a:t>ненадежным</a:t>
            </a:r>
            <a:r>
              <a:rPr lang="en-US" sz="2200" b="1" dirty="0"/>
              <a:t>”</a:t>
            </a:r>
            <a:r>
              <a:rPr lang="ru-RU" sz="2200" b="1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К сетевому уровню TCP/IP часто относят протоколы, выполняющие вспомогательные функции по отношению к </a:t>
            </a:r>
            <a:r>
              <a:rPr lang="ru-RU" sz="2200" b="1" dirty="0"/>
              <a:t>IP</a:t>
            </a:r>
            <a:r>
              <a:rPr lang="ru-RU" sz="2200" dirty="0"/>
              <a:t>. Это прежде всего протоколы маршрутизации </a:t>
            </a:r>
            <a:r>
              <a:rPr lang="ru-RU" sz="2200" b="1" dirty="0"/>
              <a:t>RIP</a:t>
            </a:r>
            <a:r>
              <a:rPr lang="ru-RU" sz="2200" dirty="0"/>
              <a:t> и </a:t>
            </a:r>
            <a:r>
              <a:rPr lang="ru-RU" sz="2200" b="1" dirty="0"/>
              <a:t>OSPF</a:t>
            </a:r>
            <a:r>
              <a:rPr lang="ru-RU" sz="2200" dirty="0"/>
              <a:t>, предназначенные для изучения топологии сети, определения маршрутов и составления таблиц маршрутизации, на основании которых протокол IP перемещает пакеты в нужном направлении. По этой же причине к сетевому уровню могут быть отнесены протокол межсетевых управляющих сообщений (</a:t>
            </a:r>
            <a:r>
              <a:rPr lang="ru-RU" sz="2200" dirty="0" err="1"/>
              <a:t>Internet</a:t>
            </a:r>
            <a:r>
              <a:rPr lang="ru-RU" sz="2200" dirty="0"/>
              <a:t> </a:t>
            </a:r>
            <a:r>
              <a:rPr lang="ru-RU" sz="2200" dirty="0" err="1"/>
              <a:t>Control</a:t>
            </a:r>
            <a:r>
              <a:rPr lang="ru-RU" sz="2200" dirty="0"/>
              <a:t> </a:t>
            </a:r>
            <a:r>
              <a:rPr lang="ru-RU" sz="2200" dirty="0" err="1"/>
              <a:t>Message</a:t>
            </a:r>
            <a:r>
              <a:rPr lang="ru-RU" sz="2200" dirty="0"/>
              <a:t> </a:t>
            </a:r>
            <a:r>
              <a:rPr lang="ru-RU" sz="2200" dirty="0" err="1"/>
              <a:t>Protocol</a:t>
            </a:r>
            <a:r>
              <a:rPr lang="ru-RU" sz="2200" dirty="0"/>
              <a:t>, </a:t>
            </a:r>
            <a:r>
              <a:rPr lang="ru-RU" sz="2200" b="1" dirty="0"/>
              <a:t>ICMP), предназначенный для передачи </a:t>
            </a:r>
            <a:r>
              <a:rPr lang="ru-RU" sz="2200" b="1" dirty="0" err="1"/>
              <a:t>маршрутизатором</a:t>
            </a:r>
            <a:r>
              <a:rPr lang="ru-RU" sz="2200" b="1" dirty="0"/>
              <a:t> источнику сведений об ошибках, возникших при передаче пакета, и некоторые другие протоколы.</a:t>
            </a:r>
            <a:endParaRPr lang="ru-RU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07ECD-CE7E-46A8-A208-DEE11DC3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Функции </a:t>
            </a:r>
            <a:r>
              <a:rPr lang="en-US" b="1" dirty="0">
                <a:solidFill>
                  <a:srgbClr val="FF0000"/>
                </a:solidFill>
              </a:rPr>
              <a:t>Winsock </a:t>
            </a:r>
            <a:r>
              <a:rPr lang="ru-RU" b="1" dirty="0">
                <a:solidFill>
                  <a:srgbClr val="FF0000"/>
                </a:solidFill>
              </a:rPr>
              <a:t>преобразования адресных форматов</a:t>
            </a:r>
          </a:p>
        </p:txBody>
      </p:sp>
    </p:spTree>
    <p:extLst>
      <p:ext uri="{BB962C8B-B14F-4D97-AF65-F5344CB8AC3E}">
        <p14:creationId xmlns:p14="http://schemas.microsoft.com/office/powerpoint/2010/main" val="399205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545557-F13F-49F5-807C-6C71B9E5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преобразования 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 в виде текстовой строки (наподобие «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198.64.8.1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 в четырехбайтовый сетевой формат предназначена функция </a:t>
            </a: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inet_addr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far * cp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получения</a:t>
            </a:r>
            <a:r>
              <a:rPr lang="ru-RU" sz="22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 по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доменному имени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функция </a:t>
            </a:r>
            <a:r>
              <a:rPr lang="ru-RU" sz="2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ru-RU" sz="2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ru-RU" sz="2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</a:t>
            </a:r>
            <a:r>
              <a:rPr lang="ru-RU" sz="2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файл</a:t>
            </a:r>
            <a:r>
              <a:rPr lang="ru-RU" sz="2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ru-RU" sz="2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определения имени узла по его адресу возникает, например, у серверов, желающих «в лицо» знать своих клиентов. Для решения этой обратной задачи – определения доменного имени по 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‑адресу – предусмотрена функция: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 *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gethostbyaddr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far *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type), 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64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34F89D-FF51-42EA-9558-0207D5EA0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841160" cy="6858000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преобразования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записанного в сетевом формате, в текстовую строку с числовым адресным форматом предусмотрена функция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400" cap="all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ntoa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in),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((char*)&amp;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cl_addr.sin_addr.s_addr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860"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4,AF_INET);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 //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доменное имя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"";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inet_ntoa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cl_addr.sin_addr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числовой адрес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43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3E3CF-229C-4BF6-9356-DDF7C64F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755"/>
            <a:ext cx="8229600" cy="522933"/>
          </a:xfrm>
        </p:spPr>
        <p:txBody>
          <a:bodyPr>
            <a:normAutofit/>
          </a:bodyPr>
          <a:lstStyle/>
          <a:p>
            <a:r>
              <a:rPr lang="ru-RU" sz="24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формат данных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D1868-C5D7-461B-A8B9-925AAEFC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048672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Среди производителей процессоров нет единого мнения насчет порядка следования младших и старших байт. Так, у микропроцессоров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младшие байты располагаются по меньшим адресам, а у микропроцессоров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наоборот. Для межсетевом взаимодействия введен специальный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сетевой порядок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байт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предписывающий старший байт передавать первым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преобразований чисел из сетевого формата в формат локального хоста и наоборот предусмотрены четыре функции – первые две манипулируют короткими целыми (16-битными словами), а две последние – длинными (32-битными двойными словами):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ntohs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 algn="just">
              <a:lnSpc>
                <a:spcPct val="115000"/>
              </a:lnSpc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 значения, возвращенные </a:t>
            </a:r>
            <a:r>
              <a:rPr lang="ru-RU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-функциями, находятся в сетевом формате и "вручную" их преобразовывать</a:t>
            </a:r>
            <a:r>
              <a:rPr lang="ru-RU" sz="18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нельзя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21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 err="1"/>
              <a:t>сокеты</a:t>
            </a:r>
            <a:r>
              <a:rPr lang="ru-RU" b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Пример простого </a:t>
            </a:r>
            <a:r>
              <a:rPr lang="en-US" sz="2200" b="1" dirty="0"/>
              <a:t>UDP-</a:t>
            </a:r>
            <a:r>
              <a:rPr lang="ru-RU" sz="2200" b="1" dirty="0"/>
              <a:t>эхо сервера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STUDENT\n“</a:t>
            </a:r>
          </a:p>
          <a:p>
            <a:endParaRPr lang="ru-RU" sz="2200" dirty="0"/>
          </a:p>
          <a:p>
            <a:r>
              <a:rPr lang="en-US" sz="2200" dirty="0"/>
              <a:t>  int main()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 </a:t>
            </a:r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>
                <a:latin typeface="Consolas" panose="020B0609020204030204" pitchFamily="49" charset="0"/>
              </a:rPr>
              <a:t>// шаг 2 - создание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SOCKET 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=socket(AF_INET,SOCK_DGRAM,0);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==INVALID_SOCKET)</a:t>
            </a:r>
            <a:r>
              <a:rPr lang="ru-RU" sz="24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&lt;&lt;"SOCKET() ERROR: 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</a:t>
            </a:r>
            <a:r>
              <a:rPr lang="ru-RU" sz="2400" dirty="0">
                <a:latin typeface="Consolas" panose="020B0609020204030204" pitchFamily="49" charset="0"/>
              </a:rPr>
              <a:t>      }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// шаг 3 - связывание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r>
              <a:rPr lang="ru-RU" sz="2400" b="1" dirty="0">
                <a:latin typeface="Consolas" panose="020B0609020204030204" pitchFamily="49" charset="0"/>
              </a:rPr>
              <a:t> с локальным адресом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Laddr.sin_family</a:t>
            </a:r>
            <a:r>
              <a:rPr lang="en-US" sz="2400" dirty="0">
                <a:latin typeface="Consolas" panose="020B0609020204030204" pitchFamily="49" charset="0"/>
              </a:rPr>
              <a:t>=AF_INET;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Laddr.sin_addr.s_addr</a:t>
            </a:r>
            <a:r>
              <a:rPr lang="en-US" sz="2400" dirty="0">
                <a:latin typeface="Consolas" panose="020B0609020204030204" pitchFamily="49" charset="0"/>
              </a:rPr>
              <a:t>=INADDR_ANY; 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// </a:t>
            </a:r>
            <a:r>
              <a:rPr lang="ru-RU" sz="2400" b="1" dirty="0">
                <a:latin typeface="Consolas" panose="020B0609020204030204" pitchFamily="49" charset="0"/>
              </a:rPr>
              <a:t>или 0 (любой </a:t>
            </a:r>
            <a:r>
              <a:rPr lang="en-US" sz="2400" b="1" dirty="0">
                <a:latin typeface="Consolas" panose="020B0609020204030204" pitchFamily="49" charset="0"/>
              </a:rPr>
              <a:t>IP </a:t>
            </a:r>
            <a:r>
              <a:rPr lang="ru-RU" sz="2400" b="1" dirty="0">
                <a:latin typeface="Consolas" panose="020B0609020204030204" pitchFamily="49" charset="0"/>
              </a:rPr>
              <a:t>адрес)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Laddr.sin_port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htons</a:t>
            </a:r>
            <a:r>
              <a:rPr lang="en-US" sz="2400" dirty="0">
                <a:latin typeface="Consolas" panose="020B0609020204030204" pitchFamily="49" charset="0"/>
              </a:rPr>
              <a:t>(PORT);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if (bind(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,(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Laddr,sizeof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Laddr</a:t>
            </a:r>
            <a:r>
              <a:rPr lang="en-US" sz="2400" dirty="0">
                <a:latin typeface="Consolas" panose="020B0609020204030204" pitchFamily="49" charset="0"/>
              </a:rPr>
              <a:t>)))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"BIND ERROR:"&lt;&lt;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 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return -1;</a:t>
            </a:r>
            <a:r>
              <a:rPr lang="ru-RU" sz="2400" dirty="0">
                <a:latin typeface="Consolas" panose="020B0609020204030204" pitchFamily="49" charset="0"/>
              </a:rPr>
              <a:t> 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>
                <a:latin typeface="Consolas" panose="020B0609020204030204" pitchFamily="49" charset="0"/>
              </a:rPr>
              <a:t>// шаг 4 обработка пакетов, присланных клиентами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while(1)</a:t>
            </a:r>
            <a:r>
              <a:rPr lang="ru-RU" sz="2200" dirty="0">
                <a:latin typeface="Consolas" panose="020B0609020204030204" pitchFamily="49" charset="0"/>
              </a:rPr>
              <a:t>     { </a:t>
            </a:r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sockaddr_in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Caddr_size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recvfrom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Lsock,&amp;buff</a:t>
            </a:r>
            <a:r>
              <a:rPr lang="en-US" sz="2200" dirty="0">
                <a:latin typeface="Consolas" panose="020B0609020204030204" pitchFamily="49" charset="0"/>
              </a:rPr>
              <a:t>[0],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(buff)-1,0,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(</a:t>
            </a:r>
            <a:r>
              <a:rPr lang="en-US" sz="2200" dirty="0" err="1">
                <a:latin typeface="Consolas" panose="020B0609020204030204" pitchFamily="49" charset="0"/>
              </a:rPr>
              <a:t>sockaddr</a:t>
            </a:r>
            <a:r>
              <a:rPr lang="en-US" sz="2200" dirty="0">
                <a:latin typeface="Consolas" panose="020B0609020204030204" pitchFamily="49" charset="0"/>
              </a:rPr>
              <a:t> *) &amp;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, &amp;</a:t>
            </a:r>
            <a:r>
              <a:rPr lang="en-US" sz="2200" dirty="0" err="1">
                <a:latin typeface="Consolas" panose="020B0609020204030204" pitchFamily="49" charset="0"/>
              </a:rPr>
              <a:t>Caddr_size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if (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==SOCKET_ERROR)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&lt;&lt; "RECVFROM() ERROR:"&lt;&lt; </a:t>
            </a:r>
            <a:r>
              <a:rPr lang="en-US" sz="2200" dirty="0" err="1">
                <a:latin typeface="Consolas" panose="020B0609020204030204" pitchFamily="49" charset="0"/>
              </a:rPr>
              <a:t>WSAGetLastError</a:t>
            </a:r>
            <a:r>
              <a:rPr lang="en-US" sz="2200" dirty="0">
                <a:latin typeface="Consolas" panose="020B0609020204030204" pitchFamily="49" charset="0"/>
              </a:rPr>
              <a:t> ();</a:t>
            </a:r>
          </a:p>
          <a:p>
            <a:r>
              <a:rPr lang="ru-RU" sz="2200" b="1" dirty="0">
                <a:latin typeface="Consolas" panose="020B0609020204030204" pitchFamily="49" charset="0"/>
              </a:rPr>
              <a:t>  // Определяем IP-адрес клиента и прочие атрибуты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HOSTENT *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gethostbyaddr</a:t>
            </a:r>
            <a:r>
              <a:rPr lang="en-US" sz="2200" dirty="0">
                <a:latin typeface="Consolas" panose="020B0609020204030204" pitchFamily="49" charset="0"/>
              </a:rPr>
              <a:t>((char *)&amp;Caddr.sin_addr,4,AF_INET);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&lt;&lt;"NEW DATAGRAM!\n"&lt;&lt;((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)?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-&gt;</a:t>
            </a:r>
            <a:r>
              <a:rPr lang="en-US" sz="2200" dirty="0" err="1">
                <a:latin typeface="Consolas" panose="020B0609020204030204" pitchFamily="49" charset="0"/>
              </a:rPr>
              <a:t>h_name:"Unknown</a:t>
            </a:r>
            <a:r>
              <a:rPr lang="en-US" sz="2200" dirty="0">
                <a:latin typeface="Consolas" panose="020B0609020204030204" pitchFamily="49" charset="0"/>
              </a:rPr>
              <a:t> host")</a:t>
            </a:r>
            <a:r>
              <a:rPr lang="ru-RU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&lt;&lt;"/n"&lt;&lt;</a:t>
            </a:r>
            <a:r>
              <a:rPr lang="en-US" sz="2200" dirty="0" err="1">
                <a:latin typeface="Consolas" panose="020B0609020204030204" pitchFamily="49" charset="0"/>
              </a:rPr>
              <a:t>inet_ntoa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Caddr.sin_addr</a:t>
            </a:r>
            <a:r>
              <a:rPr lang="en-US" sz="2200" dirty="0">
                <a:latin typeface="Consolas" panose="020B0609020204030204" pitchFamily="49" charset="0"/>
              </a:rPr>
              <a:t>)&lt;&lt;</a:t>
            </a:r>
            <a:endParaRPr lang="ru-RU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"/n"&lt;&lt; </a:t>
            </a:r>
            <a:r>
              <a:rPr lang="en-US" sz="2200" dirty="0" err="1">
                <a:latin typeface="Consolas" panose="020B0609020204030204" pitchFamily="49" charset="0"/>
              </a:rPr>
              <a:t>ntohs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Caddr.sin_port</a:t>
            </a:r>
            <a:r>
              <a:rPr lang="en-US" sz="2200" dirty="0">
                <a:latin typeface="Consolas" panose="020B0609020204030204" pitchFamily="49" charset="0"/>
              </a:rPr>
              <a:t>)&lt;&lt; '\n';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</a:rPr>
              <a:t>buff[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]='\0';</a:t>
            </a:r>
            <a:r>
              <a:rPr lang="ru-RU" sz="2200" b="1" dirty="0">
                <a:latin typeface="Consolas" panose="020B0609020204030204" pitchFamily="49" charset="0"/>
              </a:rPr>
              <a:t>      // добавление завершающего нуля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"C=&gt;S:" &lt;&lt; buff&lt;&lt;'\n' ;</a:t>
            </a:r>
            <a:r>
              <a:rPr lang="ru-RU" sz="2200" b="1" dirty="0">
                <a:latin typeface="Consolas" panose="020B0609020204030204" pitchFamily="49" charset="0"/>
              </a:rPr>
              <a:t>    // Вывод на экран 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ru-RU" sz="2200" dirty="0">
                <a:latin typeface="Consolas" panose="020B0609020204030204" pitchFamily="49" charset="0"/>
              </a:rPr>
              <a:t>  </a:t>
            </a:r>
            <a:r>
              <a:rPr lang="ru-RU" sz="2200" b="1" dirty="0">
                <a:latin typeface="Consolas" panose="020B0609020204030204" pitchFamily="49" charset="0"/>
              </a:rPr>
              <a:t>// посылка </a:t>
            </a:r>
            <a:r>
              <a:rPr lang="ru-RU" sz="2200" b="1" dirty="0" err="1">
                <a:latin typeface="Consolas" panose="020B0609020204030204" pitchFamily="49" charset="0"/>
              </a:rPr>
              <a:t>датаграммы</a:t>
            </a:r>
            <a:r>
              <a:rPr lang="ru-RU" sz="2200" b="1" dirty="0">
                <a:latin typeface="Consolas" panose="020B0609020204030204" pitchFamily="49" charset="0"/>
              </a:rPr>
              <a:t> клиенту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</a:rPr>
              <a:t>sendto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Lsock</a:t>
            </a:r>
            <a:r>
              <a:rPr lang="en-US" sz="2200" dirty="0">
                <a:latin typeface="Consolas" panose="020B0609020204030204" pitchFamily="49" charset="0"/>
              </a:rPr>
              <a:t>,&amp;buff[0],bsize,0,(</a:t>
            </a:r>
            <a:r>
              <a:rPr lang="en-US" sz="2200" dirty="0" err="1">
                <a:latin typeface="Consolas" panose="020B0609020204030204" pitchFamily="49" charset="0"/>
              </a:rPr>
              <a:t>sockaddr</a:t>
            </a:r>
            <a:r>
              <a:rPr lang="en-US" sz="2200" dirty="0">
                <a:latin typeface="Consolas" panose="020B0609020204030204" pitchFamily="49" charset="0"/>
              </a:rPr>
              <a:t> *)&amp;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));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    }  </a:t>
            </a:r>
            <a:r>
              <a:rPr lang="en-US" sz="2200" dirty="0">
                <a:latin typeface="Consolas" panose="020B0609020204030204" pitchFamily="49" charset="0"/>
              </a:rPr>
              <a:t>    return 0;</a:t>
            </a:r>
            <a:r>
              <a:rPr lang="ru-RU" sz="2200" dirty="0">
                <a:latin typeface="Consolas" panose="020B0609020204030204" pitchFamily="49" charset="0"/>
              </a:rPr>
              <a:t>   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/>
              <a:t>Для идентификации сетевых интерфейсов используются три типа адресов:</a:t>
            </a:r>
          </a:p>
          <a:p>
            <a:pPr>
              <a:buNone/>
            </a:pPr>
            <a:r>
              <a:rPr lang="ru-RU" sz="2400" dirty="0"/>
              <a:t>□ </a:t>
            </a:r>
            <a:r>
              <a:rPr lang="ru-RU" sz="2400" b="1" dirty="0">
                <a:solidFill>
                  <a:srgbClr val="FF0000"/>
                </a:solidFill>
              </a:rPr>
              <a:t>локальные (аппаратные</a:t>
            </a:r>
            <a:r>
              <a:rPr lang="ru-RU" sz="2400" dirty="0">
                <a:solidFill>
                  <a:srgbClr val="FF0000"/>
                </a:solidFill>
              </a:rPr>
              <a:t>) адреса;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□ </a:t>
            </a:r>
            <a:r>
              <a:rPr lang="ru-RU" sz="2400" b="1" dirty="0">
                <a:solidFill>
                  <a:srgbClr val="FF0000"/>
                </a:solidFill>
              </a:rPr>
              <a:t>сетевые</a:t>
            </a:r>
            <a:r>
              <a:rPr lang="ru-RU" sz="2400" dirty="0">
                <a:solidFill>
                  <a:srgbClr val="FF0000"/>
                </a:solidFill>
              </a:rPr>
              <a:t> адреса (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ru-RU" sz="2400" dirty="0">
                <a:solidFill>
                  <a:srgbClr val="FF0000"/>
                </a:solidFill>
              </a:rPr>
              <a:t>Р-адреса);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□ </a:t>
            </a:r>
            <a:r>
              <a:rPr lang="ru-RU" sz="2400" b="1" dirty="0">
                <a:solidFill>
                  <a:srgbClr val="FF0000"/>
                </a:solidFill>
              </a:rPr>
              <a:t>символьные</a:t>
            </a:r>
            <a:r>
              <a:rPr lang="ru-RU" sz="2400" dirty="0">
                <a:solidFill>
                  <a:srgbClr val="FF0000"/>
                </a:solidFill>
              </a:rPr>
              <a:t> (доменные) имена</a:t>
            </a:r>
          </a:p>
          <a:p>
            <a:pPr algn="just">
              <a:buNone/>
            </a:pPr>
            <a:r>
              <a:rPr lang="ru-RU" sz="2400" dirty="0"/>
              <a:t>В большинстве технологий (</a:t>
            </a:r>
            <a:r>
              <a:rPr lang="en-US" sz="2400" dirty="0"/>
              <a:t>Ethernet, </a:t>
            </a:r>
            <a:r>
              <a:rPr lang="en-US" sz="2400" dirty="0" err="1"/>
              <a:t>Arcnet</a:t>
            </a:r>
            <a:r>
              <a:rPr lang="en-US" sz="2400" dirty="0"/>
              <a:t>, Token Ring</a:t>
            </a:r>
            <a:r>
              <a:rPr lang="ru-RU" sz="2400" dirty="0"/>
              <a:t>) для однозначной адресации используются  </a:t>
            </a:r>
            <a:r>
              <a:rPr lang="ru-RU" sz="2400" dirty="0" err="1"/>
              <a:t>МАС-адреса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 Их роль в ТСР</a:t>
            </a:r>
            <a:r>
              <a:rPr lang="en-US" sz="2400" dirty="0"/>
              <a:t>/IP</a:t>
            </a:r>
            <a:r>
              <a:rPr lang="ru-RU" sz="2400" dirty="0"/>
              <a:t> не зависит от того, какая технология используется в подсети, поэтому их называют локальные (аппаратные) адреса.</a:t>
            </a:r>
          </a:p>
          <a:p>
            <a:pPr algn="just">
              <a:buNone/>
            </a:pPr>
            <a:r>
              <a:rPr lang="ru-RU" sz="2400" dirty="0"/>
              <a:t>Для решения задачи объединения сетей необходима глобальная система адресации, не зависящая от способов адресации узлов в отдельных сетях. </a:t>
            </a:r>
            <a:r>
              <a:rPr lang="en-US" sz="2400" dirty="0"/>
              <a:t> </a:t>
            </a:r>
            <a:r>
              <a:rPr lang="ru-RU" sz="2400" dirty="0"/>
              <a:t>Эта адресация должна позволять универсальным и однозначным способом идентифицировать любой интерфейс составной сети. Очевидным решением  является уникальная нумерация всех сетей составной сети, а затем нумерация всех узлов в пределах каждой из этих сетей. Пара, состоящая из </a:t>
            </a:r>
            <a:r>
              <a:rPr lang="ru-RU" sz="2400" b="1" dirty="0"/>
              <a:t>номера сети и номера узла, отвечает поставленным условиям и может являться сетевым адресом, или в терминологии ТСР/ IP — IP-адресом.</a:t>
            </a:r>
            <a:endParaRPr lang="ru-RU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80528" y="335846"/>
            <a:ext cx="93245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пример простого </a:t>
            </a:r>
            <a:r>
              <a:rPr lang="en-US" sz="2400" b="1" dirty="0">
                <a:latin typeface="Consolas" panose="020B0609020204030204" pitchFamily="49" charset="0"/>
              </a:rPr>
              <a:t>UDP-</a:t>
            </a:r>
            <a:r>
              <a:rPr lang="ru-RU" sz="2400" b="1" dirty="0">
                <a:latin typeface="Consolas" panose="020B0609020204030204" pitchFamily="49" charset="0"/>
              </a:rPr>
              <a:t>клиента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#define _WINSOCK_DEPRECATED_NO_WARNINGS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&lt;winsock2.h&gt;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"</a:t>
            </a:r>
            <a:r>
              <a:rPr lang="en-US" sz="2400" dirty="0" err="1">
                <a:latin typeface="Consolas" panose="020B0609020204030204" pitchFamily="49" charset="0"/>
              </a:rPr>
              <a:t>stdafx.h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windows.h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iostream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</a:rPr>
              <a:t>pragma</a:t>
            </a:r>
            <a:r>
              <a:rPr lang="en-US" sz="2400" dirty="0">
                <a:latin typeface="Consolas" panose="020B0609020204030204" pitchFamily="49" charset="0"/>
              </a:rPr>
              <a:t> comment(lib, "ws2_32.lib")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</a:rPr>
              <a:t>pragma</a:t>
            </a:r>
            <a:r>
              <a:rPr lang="en-US" sz="2400" dirty="0">
                <a:latin typeface="Consolas" panose="020B0609020204030204" pitchFamily="49" charset="0"/>
              </a:rPr>
              <a:t> warning(disable: 4996)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#define PORT 666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#define SERVERADDR "127.0.0.1" </a:t>
            </a:r>
            <a:r>
              <a:rPr lang="en-US" sz="2400" b="1" dirty="0">
                <a:latin typeface="Consolas" panose="020B0609020204030204" pitchFamily="49" charset="0"/>
              </a:rPr>
              <a:t>// IP-</a:t>
            </a:r>
            <a:r>
              <a:rPr lang="ru-RU" sz="2400" b="1" dirty="0">
                <a:latin typeface="Consolas" panose="020B0609020204030204" pitchFamily="49" charset="0"/>
              </a:rPr>
              <a:t>адрес сервера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int main()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{ </a:t>
            </a:r>
            <a:r>
              <a:rPr lang="en-US" sz="2400" dirty="0">
                <a:latin typeface="Consolas" panose="020B0609020204030204" pitchFamily="49" charset="0"/>
              </a:rPr>
              <a:t>char buff[10*1014];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"UDP Demo Client\</a:t>
            </a:r>
            <a:r>
              <a:rPr lang="en-US" sz="2400" dirty="0" err="1">
                <a:latin typeface="Consolas" panose="020B0609020204030204" pitchFamily="49" charset="0"/>
              </a:rPr>
              <a:t>nType</a:t>
            </a:r>
            <a:r>
              <a:rPr lang="en-US" sz="2400" dirty="0">
                <a:latin typeface="Consolas" panose="020B0609020204030204" pitchFamily="49" charset="0"/>
              </a:rPr>
              <a:t> quit to quit \n";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1439" y="243512"/>
            <a:ext cx="85011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Шаг 1 - </a:t>
            </a:r>
            <a:r>
              <a:rPr lang="ru-RU" sz="2400" b="1" dirty="0" err="1">
                <a:latin typeface="Consolas" panose="020B0609020204030204" pitchFamily="49" charset="0"/>
              </a:rPr>
              <a:t>иницилизация</a:t>
            </a:r>
            <a:r>
              <a:rPr lang="ru-RU" sz="2400" b="1" dirty="0">
                <a:latin typeface="Consolas" panose="020B0609020204030204" pitchFamily="49" charset="0"/>
              </a:rPr>
              <a:t> библиотеки </a:t>
            </a:r>
            <a:r>
              <a:rPr lang="ru-RU" sz="2400" b="1" dirty="0" err="1">
                <a:latin typeface="Consolas" panose="020B0609020204030204" pitchFamily="49" charset="0"/>
              </a:rPr>
              <a:t>Winsocks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WSAStartup</a:t>
            </a:r>
            <a:r>
              <a:rPr lang="en-US" sz="2400" dirty="0">
                <a:latin typeface="Consolas" panose="020B0609020204030204" pitchFamily="49" charset="0"/>
              </a:rPr>
              <a:t>(0x202,(WSADATA *)&amp;buff))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"WSASTARTUP ERROR: " 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 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// Шаг 2 - открытие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SOCKET 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=socket(AF_INET, SOCK_DGRAM, 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==INVALID_SOCKET)  </a:t>
            </a:r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"SOCKET() ERROR: " 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  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b="1" dirty="0">
                <a:latin typeface="Consolas" panose="020B0609020204030204" pitchFamily="49" charset="0"/>
              </a:rPr>
              <a:t>// Шаг 3 - обмен сообщений с сервером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HOSTENT *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Daddr.sin_family</a:t>
            </a:r>
            <a:r>
              <a:rPr lang="en-US" sz="2400" dirty="0">
                <a:latin typeface="Consolas" panose="020B0609020204030204" pitchFamily="49" charset="0"/>
              </a:rPr>
              <a:t>=AF_INET;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Daddr.sin_port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htons</a:t>
            </a:r>
            <a:r>
              <a:rPr lang="en-US" sz="2400" dirty="0">
                <a:latin typeface="Consolas" panose="020B0609020204030204" pitchFamily="49" charset="0"/>
              </a:rPr>
              <a:t>(PORT);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56271" y="-29025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>
                <a:latin typeface="Consolas" panose="020B0609020204030204" pitchFamily="49" charset="0"/>
              </a:rPr>
              <a:t>// определение </a:t>
            </a:r>
            <a:r>
              <a:rPr lang="en-US" sz="2400" b="1" dirty="0">
                <a:latin typeface="Consolas" panose="020B0609020204030204" pitchFamily="49" charset="0"/>
              </a:rPr>
              <a:t>IP-</a:t>
            </a:r>
            <a:r>
              <a:rPr lang="ru-RU" sz="2400" b="1" dirty="0">
                <a:latin typeface="Consolas" panose="020B0609020204030204" pitchFamily="49" charset="0"/>
              </a:rPr>
              <a:t>адреса узла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if (</a:t>
            </a:r>
            <a:r>
              <a:rPr lang="en-US" sz="2400" dirty="0" err="1">
                <a:latin typeface="Consolas" panose="020B0609020204030204" pitchFamily="49" charset="0"/>
              </a:rPr>
              <a:t>inet_addr</a:t>
            </a:r>
            <a:r>
              <a:rPr lang="en-US" sz="2400" dirty="0">
                <a:latin typeface="Consolas" panose="020B0609020204030204" pitchFamily="49" charset="0"/>
              </a:rPr>
              <a:t>(SERVERADDR))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Daddr.sin_addr.s_addr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inet_addr</a:t>
            </a:r>
            <a:r>
              <a:rPr lang="en-US" sz="2400" dirty="0">
                <a:latin typeface="Consolas" panose="020B0609020204030204" pitchFamily="49" charset="0"/>
              </a:rPr>
              <a:t>(SERVERADDR);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else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gethostbyname</a:t>
            </a:r>
            <a:r>
              <a:rPr lang="en-US" sz="2400" dirty="0">
                <a:latin typeface="Consolas" panose="020B0609020204030204" pitchFamily="49" charset="0"/>
              </a:rPr>
              <a:t>(SERVERADDR))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Daddr.sin_addr.s_addr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((unsigned long **)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h_addr_list</a:t>
            </a:r>
            <a:r>
              <a:rPr lang="en-US" sz="2400" dirty="0">
                <a:latin typeface="Consolas" panose="020B0609020204030204" pitchFamily="49" charset="0"/>
              </a:rPr>
              <a:t>)[0][0];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latin typeface="Consolas" panose="020B0609020204030204" pitchFamily="49" charset="0"/>
              </a:rPr>
              <a:t>else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"Unknown Host: 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return -1;</a:t>
            </a:r>
            <a:r>
              <a:rPr lang="ru-RU" sz="2400" dirty="0">
                <a:latin typeface="Consolas" panose="020B0609020204030204" pitchFamily="49" charset="0"/>
              </a:rPr>
              <a:t> 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while(1)  </a:t>
            </a:r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чтение сообщения с клавиатуры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&lt;&lt;"S&lt;=C:";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string SS;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cin,SS</a:t>
            </a:r>
            <a:r>
              <a:rPr lang="en-US" sz="2400" dirty="0">
                <a:latin typeface="Consolas" panose="020B0609020204030204" pitchFamily="49" charset="0"/>
              </a:rPr>
              <a:t>);  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260648"/>
            <a:ext cx="903649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Передача сообщений на сервер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sendto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,(char*)&amp;SS[0],</a:t>
            </a:r>
            <a:r>
              <a:rPr lang="en-US" sz="2400" dirty="0" err="1">
                <a:latin typeface="Consolas" panose="020B0609020204030204" pitchFamily="49" charset="0"/>
              </a:rPr>
              <a:t>SS.size</a:t>
            </a:r>
            <a:r>
              <a:rPr lang="en-US" sz="2400" dirty="0">
                <a:latin typeface="Consolas" panose="020B0609020204030204" pitchFamily="49" charset="0"/>
              </a:rPr>
              <a:t>(),0,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Daddr,sizeof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Daddr</a:t>
            </a:r>
            <a:r>
              <a:rPr lang="en-US" sz="2400" dirty="0">
                <a:latin typeface="Consolas" panose="020B0609020204030204" pitchFamily="49" charset="0"/>
              </a:rPr>
              <a:t>));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Прием сообщения с сервера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SRaddr_size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n=</a:t>
            </a:r>
            <a:r>
              <a:rPr lang="en-US" sz="2400" dirty="0" err="1">
                <a:latin typeface="Consolas" panose="020B0609020204030204" pitchFamily="49" charset="0"/>
              </a:rPr>
              <a:t>recvfrom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my_sock,buff,sizeof</a:t>
            </a:r>
            <a:r>
              <a:rPr lang="en-US" sz="2400" dirty="0">
                <a:latin typeface="Consolas" panose="020B0609020204030204" pitchFamily="49" charset="0"/>
              </a:rPr>
              <a:t>(buff),0,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</a:rPr>
              <a:t>SRaddr_size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(n==SOCKET_ERROR)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&lt;&lt;"RECVFROM() ERROR:"&lt;&lt;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 return -1;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 buff[n]='\0';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Вывод принятого с сервера сообщения на экран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"S=&gt;C:"&lt;&lt; buff&lt;&lt; "\n";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// шаг последний - выход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    return 0;  </a:t>
            </a:r>
            <a:r>
              <a:rPr lang="ru-RU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/>
              <a:t>Так, к примеру,  </a:t>
            </a:r>
            <a:r>
              <a:rPr lang="ru-RU" sz="2400" dirty="0" err="1"/>
              <a:t>маршрутизатор</a:t>
            </a:r>
            <a:r>
              <a:rPr lang="ru-RU" sz="2400" dirty="0"/>
              <a:t> входит сразу в несколько сетей, следовательно, каждый его интерфейс должен иметь собственный IP-адрес. Конечный узел, имеющий несколько сетевых интерфейсов, также может входить в несколько IP-сетей, а значит, иметь несколько IP-адресов</a:t>
            </a:r>
          </a:p>
          <a:p>
            <a:pPr>
              <a:buNone/>
            </a:pPr>
            <a:r>
              <a:rPr lang="ru-RU" sz="2400" dirty="0"/>
              <a:t>То есть IP-адрес идентифицирует не отдельный узел сети, а одно сетевое соединение.</a:t>
            </a:r>
          </a:p>
          <a:p>
            <a:pPr algn="just">
              <a:buNone/>
            </a:pPr>
            <a:r>
              <a:rPr lang="ru-RU" sz="2400" dirty="0"/>
              <a:t>Когда пакет направляется через составную сеть к адресату, в его заголовке указывается IP-адрес адресата. По номеру сети каждый очередной </a:t>
            </a:r>
            <a:r>
              <a:rPr lang="ru-RU" sz="2400" dirty="0" err="1"/>
              <a:t>маршрутизатор</a:t>
            </a:r>
            <a:r>
              <a:rPr lang="ru-RU" sz="2400" dirty="0"/>
              <a:t> находит IP-адрес следующего </a:t>
            </a:r>
            <a:r>
              <a:rPr lang="ru-RU" sz="2400" dirty="0" err="1"/>
              <a:t>маршрутизатора</a:t>
            </a:r>
            <a:r>
              <a:rPr lang="ru-RU" sz="2400" dirty="0"/>
              <a:t>. Перед тем как отправить пакет в следующую сеть, </a:t>
            </a:r>
            <a:r>
              <a:rPr lang="ru-RU" sz="2400" dirty="0" err="1"/>
              <a:t>маршрутизатор</a:t>
            </a:r>
            <a:r>
              <a:rPr lang="ru-RU" sz="2400" dirty="0"/>
              <a:t> должен определить на основании </a:t>
            </a:r>
            <a:r>
              <a:rPr lang="en-US" sz="2400" dirty="0"/>
              <a:t>I</a:t>
            </a:r>
            <a:r>
              <a:rPr lang="ru-RU" sz="2400" dirty="0"/>
              <a:t>P-адреса следующего </a:t>
            </a:r>
            <a:r>
              <a:rPr lang="ru-RU" sz="2400" dirty="0" err="1"/>
              <a:t>маршрутизатора</a:t>
            </a:r>
            <a:r>
              <a:rPr lang="ru-RU" sz="2400" dirty="0"/>
              <a:t>  его локальный адрес. Между  </a:t>
            </a:r>
            <a:r>
              <a:rPr lang="en-US" sz="2400" dirty="0"/>
              <a:t>IP</a:t>
            </a:r>
            <a:r>
              <a:rPr lang="ru-RU" sz="2400" dirty="0"/>
              <a:t>-адресом и локальным адресом нет никакой функциональной зависимости, для установления соответствия используют таблицы. Эту задачу решает протокол </a:t>
            </a:r>
            <a:r>
              <a:rPr lang="en-US" sz="2400" dirty="0"/>
              <a:t>ARP.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lvl="2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2257424" cy="556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643438" y="2143116"/>
            <a:ext cx="85725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00562" y="4714884"/>
            <a:ext cx="85725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DNS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86446" y="5715016"/>
            <a:ext cx="285752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www.service.telecom.com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86512" y="3286124"/>
            <a:ext cx="257176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129.35.251.23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43636" y="928670"/>
            <a:ext cx="271464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12-B7-01-57-BA-FA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6643702" y="2357430"/>
            <a:ext cx="1571636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5400000">
            <a:off x="6572264" y="4714884"/>
            <a:ext cx="1714512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5984" y="0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Преобразование адресов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564357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400" b="1" dirty="0"/>
              <a:t>Доменные адреса. </a:t>
            </a:r>
          </a:p>
          <a:p>
            <a:pPr>
              <a:buNone/>
            </a:pPr>
            <a:r>
              <a:rPr lang="ru-RU" sz="2400" dirty="0"/>
              <a:t>Символьные адреса в пределах составной сети строятся по иерархическому принципу. Имя хоста. Имя более крупной группы (домена), и так до имени самого высокого уровня. </a:t>
            </a:r>
          </a:p>
          <a:p>
            <a:pPr>
              <a:buNone/>
            </a:pPr>
            <a:r>
              <a:rPr lang="en-US" sz="2400" dirty="0"/>
              <a:t>Kit. fpm.rubsu.ru</a:t>
            </a:r>
          </a:p>
          <a:p>
            <a:pPr>
              <a:buNone/>
            </a:pPr>
            <a:r>
              <a:rPr lang="ru-RU" sz="2400" b="1" dirty="0"/>
              <a:t>Выделяют 3 типа </a:t>
            </a:r>
            <a:r>
              <a:rPr lang="en-US" sz="2400" b="1" dirty="0"/>
              <a:t>IP</a:t>
            </a:r>
            <a:r>
              <a:rPr lang="ru-RU" sz="2400" b="1" dirty="0"/>
              <a:t>-адресов</a:t>
            </a:r>
            <a:r>
              <a:rPr lang="ru-RU" sz="2400" dirty="0"/>
              <a:t>:</a:t>
            </a:r>
          </a:p>
          <a:p>
            <a:pPr>
              <a:buNone/>
            </a:pPr>
            <a:r>
              <a:rPr lang="en-US" sz="2400" b="1" dirty="0" err="1"/>
              <a:t>Unicast</a:t>
            </a:r>
            <a:r>
              <a:rPr lang="ru-RU" sz="2400" dirty="0"/>
              <a:t>  - единичная адресация конкретного узла;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Broadcast</a:t>
            </a:r>
            <a:r>
              <a:rPr lang="ru-RU" sz="2400" dirty="0"/>
              <a:t> – широковещательный адрес;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Multicast</a:t>
            </a:r>
            <a:r>
              <a:rPr lang="ru-RU" sz="2400" dirty="0"/>
              <a:t>  -  групповой адрес для многоадресной отправки пакетов. Для групповой передачи используют </a:t>
            </a:r>
            <a:r>
              <a:rPr lang="en-US" sz="2400" dirty="0"/>
              <a:t>IGMP, </a:t>
            </a:r>
            <a:r>
              <a:rPr lang="ru-RU" sz="2400" dirty="0"/>
              <a:t>который предоставляет информацию о принадлежности устройств к определенным группам. </a:t>
            </a:r>
            <a:endParaRPr lang="en-US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600" b="1" dirty="0"/>
              <a:t>Формат </a:t>
            </a:r>
            <a:r>
              <a:rPr lang="en-US" sz="2600" b="1" dirty="0"/>
              <a:t>IP</a:t>
            </a:r>
            <a:r>
              <a:rPr lang="ru-RU" sz="2600" b="1" dirty="0"/>
              <a:t>-адреса</a:t>
            </a:r>
            <a:r>
              <a:rPr lang="en-US" sz="2600" dirty="0"/>
              <a:t> (32 </a:t>
            </a:r>
            <a:r>
              <a:rPr lang="ru-RU" sz="2600" dirty="0"/>
              <a:t>бита</a:t>
            </a:r>
            <a:r>
              <a:rPr lang="en-US" sz="2600" dirty="0"/>
              <a:t>)</a:t>
            </a:r>
          </a:p>
          <a:p>
            <a:pPr>
              <a:buNone/>
            </a:pPr>
            <a:r>
              <a:rPr lang="en-US" sz="2600" dirty="0"/>
              <a:t>  </a:t>
            </a:r>
            <a:r>
              <a:rPr lang="en-US" sz="1900" dirty="0"/>
              <a:t>32                                                                                                                                    0</a:t>
            </a:r>
            <a:endParaRPr lang="ru-RU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5572140"/>
            <a:ext cx="378621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ID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6248" y="5572140"/>
            <a:ext cx="378621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ID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Классы пространства </a:t>
            </a:r>
            <a:r>
              <a:rPr lang="en-US" sz="2400" dirty="0"/>
              <a:t>IP-</a:t>
            </a:r>
            <a:r>
              <a:rPr lang="ru-RU" sz="2400" dirty="0"/>
              <a:t>адресов :</a:t>
            </a:r>
          </a:p>
          <a:p>
            <a:pPr>
              <a:buNone/>
            </a:pPr>
            <a:r>
              <a:rPr lang="ru-RU" sz="2400" dirty="0"/>
              <a:t>А: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В: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С:</a:t>
            </a:r>
          </a:p>
          <a:p>
            <a:pPr>
              <a:buNone/>
            </a:pPr>
            <a:r>
              <a:rPr lang="ru-RU" sz="2400" dirty="0"/>
              <a:t>     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 t="10728" b="73600"/>
          <a:stretch>
            <a:fillRect/>
          </a:stretch>
        </p:blipFill>
        <p:spPr bwMode="auto">
          <a:xfrm>
            <a:off x="857224" y="642918"/>
            <a:ext cx="807249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2" cstate="print"/>
          <a:srcRect t="45523" b="37779"/>
          <a:stretch>
            <a:fillRect/>
          </a:stretch>
        </p:blipFill>
        <p:spPr bwMode="auto">
          <a:xfrm>
            <a:off x="1000100" y="2214554"/>
            <a:ext cx="81439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 t="2425" b="82090"/>
          <a:stretch>
            <a:fillRect/>
          </a:stretch>
        </p:blipFill>
        <p:spPr bwMode="auto">
          <a:xfrm>
            <a:off x="714348" y="4643446"/>
            <a:ext cx="821537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20336" b="48227"/>
          <a:stretch>
            <a:fillRect/>
          </a:stretch>
        </p:blipFill>
        <p:spPr bwMode="auto">
          <a:xfrm>
            <a:off x="-252536" y="214290"/>
            <a:ext cx="9396536" cy="508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 t="50560" b="4851"/>
          <a:stretch>
            <a:fillRect/>
          </a:stretch>
        </p:blipFill>
        <p:spPr bwMode="auto">
          <a:xfrm>
            <a:off x="0" y="21429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2720</Words>
  <Application>Microsoft Office PowerPoint</Application>
  <PresentationFormat>Экран (4:3)</PresentationFormat>
  <Paragraphs>227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Georgia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 внутренней петли loopback interface позволяет двум прикладным процессам одного хоста  обмениваться данными посредством протокола TCP/IP </vt:lpstr>
      <vt:lpstr>Презентация PowerPoint</vt:lpstr>
      <vt:lpstr>DNS (Domain Name System)1987</vt:lpstr>
      <vt:lpstr>Файл hosts</vt:lpstr>
      <vt:lpstr>Служба DNS</vt:lpstr>
      <vt:lpstr>Функции Winsock преобразования адресных форматов</vt:lpstr>
      <vt:lpstr>Презентация PowerPoint</vt:lpstr>
      <vt:lpstr>Презентация PowerPoint</vt:lpstr>
      <vt:lpstr>Сетевой формат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Лёля</dc:creator>
  <cp:lastModifiedBy>Елена Павловна Лукащик</cp:lastModifiedBy>
  <cp:revision>24</cp:revision>
  <dcterms:created xsi:type="dcterms:W3CDTF">2019-04-17T13:31:52Z</dcterms:created>
  <dcterms:modified xsi:type="dcterms:W3CDTF">2022-11-02T15:46:31Z</dcterms:modified>
</cp:coreProperties>
</file>