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ico" ContentType="image/x-ico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6" r:id="rId16"/>
    <p:sldId id="270" r:id="rId17"/>
    <p:sldId id="272" r:id="rId18"/>
    <p:sldId id="273" r:id="rId19"/>
    <p:sldId id="277" r:id="rId20"/>
    <p:sldId id="275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FF8B8B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7" autoAdjust="0"/>
  </p:normalViewPr>
  <p:slideViewPr>
    <p:cSldViewPr snapToGrid="0">
      <p:cViewPr varScale="1">
        <p:scale>
          <a:sx n="107" d="100"/>
          <a:sy n="107" d="100"/>
        </p:scale>
        <p:origin x="13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283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вапва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35463-BD77-49CD-BDC8-79BC0E7265A6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7B97-3087-44BD-A08F-E2149CAAE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вапва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0E51-36F9-4A29-860C-3520CE49D689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8D5-7A71-4522-B113-097D1BA94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01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8D5-7A71-4522-B113-097D1BA945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0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ic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4057" y="6428792"/>
            <a:ext cx="506183" cy="429208"/>
          </a:xfrm>
          <a:solidFill>
            <a:schemeClr val="bg2">
              <a:lumMod val="75000"/>
            </a:schemeClr>
          </a:solidFill>
        </p:spPr>
        <p:txBody>
          <a:bodyPr/>
          <a:lstStyle>
            <a:lvl1pPr algn="ctr"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D2A9FCD-380E-4BE0-82FC-BD23573998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3" y="3651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0219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5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УИТ. АСУТП.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9FCD-380E-4BE0-82FC-BD23573998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72" y="307911"/>
            <a:ext cx="4548673" cy="6145278"/>
          </a:xfrm>
          <a:prstGeom prst="rect">
            <a:avLst/>
          </a:prstGeom>
          <a:ln>
            <a:noFill/>
          </a:ln>
          <a:effectLst>
            <a:outerShdw blurRad="368300" dist="139700" dir="2700000" algn="tl" rotWithShape="0">
              <a:srgbClr val="333333">
                <a:alpha val="41000"/>
              </a:srgbClr>
            </a:outerShdw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56" y="2049691"/>
            <a:ext cx="6967646" cy="1642833"/>
          </a:xfrm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ВИЗУАЛИЗАЦИЯ РАЗГАРА ГОРНА ДП-4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65" y="3667913"/>
            <a:ext cx="4026737" cy="448754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ДЕПАРТАМЕНТ АСУТП 2020</a:t>
            </a:r>
            <a:endParaRPr lang="en-US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273377" y="3633073"/>
            <a:ext cx="6776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6540759" y="6485641"/>
            <a:ext cx="5208329" cy="276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ВЫПОЛНИЛ МАТЕМАТИК ГРУППЫ ДПИЭ ГРИГОРИЙ ДОЛГИЙ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7132402" y="6453189"/>
            <a:ext cx="505959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307911"/>
            <a:ext cx="16383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6997960" cy="461665"/>
            <a:chOff x="-2" y="970384"/>
            <a:chExt cx="6997961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662058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2" y="970384"/>
              <a:ext cx="65143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ОТОБРАЖЕНИЕ ОПЕРАТИВНЫХ ДАННЫХ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105811" y="1948075"/>
            <a:ext cx="46067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/>
              <a:t>Справа от графика </a:t>
            </a:r>
            <a:r>
              <a:rPr lang="ru-RU" sz="2000" dirty="0" smtClean="0"/>
              <a:t>расположены панель </a:t>
            </a:r>
            <a:r>
              <a:rPr lang="ru-RU" sz="2000" dirty="0"/>
              <a:t>неисправностей </a:t>
            </a:r>
            <a:r>
              <a:rPr lang="ru-RU" sz="2000" dirty="0" smtClean="0"/>
              <a:t>датчиков и таблица </a:t>
            </a:r>
            <a:r>
              <a:rPr lang="ru-RU" sz="2000" dirty="0"/>
              <a:t>с оперативными значениями</a:t>
            </a:r>
            <a:r>
              <a:rPr lang="ru-RU" sz="2000" dirty="0" smtClean="0"/>
              <a:t>.</a:t>
            </a:r>
          </a:p>
          <a:p>
            <a:pPr algn="r"/>
            <a:r>
              <a:rPr lang="ru-RU" sz="2000" dirty="0" smtClean="0"/>
              <a:t> </a:t>
            </a:r>
          </a:p>
          <a:p>
            <a:pPr algn="r"/>
            <a:r>
              <a:rPr lang="ru-RU" sz="2000" dirty="0" smtClean="0"/>
              <a:t>Оперативные </a:t>
            </a:r>
            <a:r>
              <a:rPr lang="ru-RU" sz="2000" dirty="0"/>
              <a:t>значения позволяют оценить изменение температуры по необходимым зонам печи</a:t>
            </a:r>
            <a:r>
              <a:rPr lang="ru-RU" sz="2000" dirty="0" smtClean="0"/>
              <a:t>.</a:t>
            </a:r>
          </a:p>
          <a:p>
            <a:pPr algn="r"/>
            <a:r>
              <a:rPr lang="ru-RU" sz="2000" dirty="0" smtClean="0"/>
              <a:t> </a:t>
            </a:r>
          </a:p>
          <a:p>
            <a:pPr algn="r"/>
            <a:r>
              <a:rPr lang="ru-RU" sz="2000" dirty="0" smtClean="0"/>
              <a:t>Если </a:t>
            </a:r>
            <a:r>
              <a:rPr lang="ru-RU" sz="2000" dirty="0"/>
              <a:t>выбрана текущая дата, то после загрузки графика запускается механизм обновления представления оперативными данными из таблицы минутных значений температурных датчиков</a:t>
            </a:r>
            <a:r>
              <a:rPr lang="ru-RU" sz="2000" dirty="0" smtClean="0"/>
              <a:t>.</a:t>
            </a:r>
            <a:endParaRPr lang="en-US" sz="2000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t="2473"/>
          <a:stretch/>
        </p:blipFill>
        <p:spPr>
          <a:xfrm>
            <a:off x="451801" y="1828800"/>
            <a:ext cx="6387538" cy="4606950"/>
          </a:xfrm>
          <a:prstGeom prst="rect">
            <a:avLst/>
          </a:prstGeom>
        </p:spPr>
      </p:pic>
      <p:sp>
        <p:nvSpPr>
          <p:cNvPr id="17" name="Стрелка вправо с вырезом 16"/>
          <p:cNvSpPr/>
          <p:nvPr/>
        </p:nvSpPr>
        <p:spPr>
          <a:xfrm>
            <a:off x="1408143" y="256622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Стрелка вправо с вырезом 13"/>
          <p:cNvSpPr/>
          <p:nvPr/>
        </p:nvSpPr>
        <p:spPr>
          <a:xfrm>
            <a:off x="1949319" y="376594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00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4376059" cy="461665"/>
            <a:chOff x="-2" y="970384"/>
            <a:chExt cx="4376060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4376060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3" y="970384"/>
              <a:ext cx="389243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ПАНЕЛЬ НЕИСПРАВНОСТЕЙ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3622" y="1679509"/>
            <a:ext cx="671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панели неисправностей отображаются активные неисправности (те, которые присутствуют в данный момент) и общее число всех неисправностей за всю историю работы печи. </a:t>
            </a:r>
            <a:endParaRPr lang="en-US" sz="2200" dirty="0"/>
          </a:p>
        </p:txBody>
      </p:sp>
      <p:pic>
        <p:nvPicPr>
          <p:cNvPr id="15" name="Рисунок 14"/>
          <p:cNvPicPr/>
          <p:nvPr/>
        </p:nvPicPr>
        <p:blipFill rotWithShape="1">
          <a:blip r:embed="rId2"/>
          <a:srcRect t="12078" b="14867"/>
          <a:stretch/>
        </p:blipFill>
        <p:spPr bwMode="auto">
          <a:xfrm>
            <a:off x="7358273" y="1614824"/>
            <a:ext cx="4288814" cy="995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Стрелка вправо с вырезом 17"/>
          <p:cNvSpPr/>
          <p:nvPr/>
        </p:nvSpPr>
        <p:spPr>
          <a:xfrm rot="5400000">
            <a:off x="9796364" y="1437504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Стрелка вправо с вырезом 18"/>
          <p:cNvSpPr/>
          <p:nvPr/>
        </p:nvSpPr>
        <p:spPr>
          <a:xfrm rot="5400000">
            <a:off x="10640008" y="1473978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pic>
        <p:nvPicPr>
          <p:cNvPr id="20" name="Рисунок 19"/>
          <p:cNvPicPr/>
          <p:nvPr/>
        </p:nvPicPr>
        <p:blipFill>
          <a:blip r:embed="rId3"/>
          <a:stretch>
            <a:fillRect/>
          </a:stretch>
        </p:blipFill>
        <p:spPr>
          <a:xfrm>
            <a:off x="483622" y="3097763"/>
            <a:ext cx="4977599" cy="29263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790605" y="2757566"/>
            <a:ext cx="592197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 базу данных фиксируется первая дата возникновения неисправности. После того, как она ушла (устранена) неисправность больше не отображается как активная. Просмотр неисправностей доступен только если таковые были зафиксированы. </a:t>
            </a:r>
            <a:r>
              <a:rPr lang="ru-RU" dirty="0" smtClean="0"/>
              <a:t>Активные </a:t>
            </a:r>
            <a:r>
              <a:rPr lang="ru-RU" dirty="0"/>
              <a:t>неисправности выделены цветом соответственно</a:t>
            </a:r>
            <a:r>
              <a:rPr lang="ru-RU" dirty="0" smtClean="0"/>
              <a:t>.</a:t>
            </a: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Неисправность фиксируется при условиях: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температура датчика равна нулю,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Если разность температур </a:t>
            </a:r>
            <a:r>
              <a:rPr lang="ru-RU" dirty="0" smtClean="0"/>
              <a:t>текущей </a:t>
            </a:r>
            <a:r>
              <a:rPr lang="ru-RU" dirty="0"/>
              <a:t>и вчерашней </a:t>
            </a:r>
            <a:r>
              <a:rPr lang="ru-RU" dirty="0" smtClean="0"/>
              <a:t>больше </a:t>
            </a:r>
            <a:r>
              <a:rPr lang="ru-RU" dirty="0"/>
              <a:t>100,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текущая температура </a:t>
            </a:r>
            <a:r>
              <a:rPr lang="ru-RU" dirty="0" smtClean="0"/>
              <a:t>больше </a:t>
            </a:r>
            <a:r>
              <a:rPr lang="ru-RU" dirty="0"/>
              <a:t>начальной (15.02.2020 г) в 2 раза.</a:t>
            </a:r>
            <a:endParaRPr lang="en-US" sz="2400" dirty="0"/>
          </a:p>
        </p:txBody>
      </p:sp>
      <p:sp>
        <p:nvSpPr>
          <p:cNvPr id="14" name="Стрелка вправо с вырезом 13"/>
          <p:cNvSpPr/>
          <p:nvPr/>
        </p:nvSpPr>
        <p:spPr>
          <a:xfrm>
            <a:off x="154238" y="3097763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13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4376059" cy="461665"/>
            <a:chOff x="-2" y="970384"/>
            <a:chExt cx="4376060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4376060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3" y="970384"/>
              <a:ext cx="389243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ПАНЕЛЬ ПРЕДУПРЕЖДЕНИЙ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63498" y="1210547"/>
            <a:ext cx="37490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 резком изменении температуры датчика (на 10 и более градусов за минуту) показывается панель предупреждений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/>
              <a:t>Для просмотра </a:t>
            </a:r>
            <a:r>
              <a:rPr lang="ru-RU" sz="2000" dirty="0" smtClean="0"/>
              <a:t>предупреждений </a:t>
            </a:r>
            <a:r>
              <a:rPr lang="ru-RU" sz="2000" dirty="0"/>
              <a:t>необходимо щелкнуть по панели, и она откроется. Внутри можно узнать координаты мест возникновения инцидента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В таблице отображения текущих температур подсвечиваются соответствующие значения</a:t>
            </a:r>
            <a:endParaRPr lang="en-US" sz="2400" dirty="0"/>
          </a:p>
        </p:txBody>
      </p:sp>
      <p:pic>
        <p:nvPicPr>
          <p:cNvPr id="17" name="Рисунок 16"/>
          <p:cNvPicPr/>
          <p:nvPr/>
        </p:nvPicPr>
        <p:blipFill>
          <a:blip r:embed="rId2"/>
          <a:stretch>
            <a:fillRect/>
          </a:stretch>
        </p:blipFill>
        <p:spPr>
          <a:xfrm>
            <a:off x="502766" y="1679509"/>
            <a:ext cx="7046763" cy="4549743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 rotWithShape="1">
          <a:blip r:embed="rId3"/>
          <a:srcRect l="11923"/>
          <a:stretch/>
        </p:blipFill>
        <p:spPr>
          <a:xfrm>
            <a:off x="214345" y="3695091"/>
            <a:ext cx="4964366" cy="2948305"/>
          </a:xfrm>
          <a:prstGeom prst="rect">
            <a:avLst/>
          </a:prstGeom>
        </p:spPr>
      </p:pic>
      <p:sp>
        <p:nvSpPr>
          <p:cNvPr id="14" name="Стрелка вправо с вырезом 13"/>
          <p:cNvSpPr/>
          <p:nvPr/>
        </p:nvSpPr>
        <p:spPr>
          <a:xfrm>
            <a:off x="3179899" y="2617605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Стрелка вправо с вырезом 17"/>
          <p:cNvSpPr/>
          <p:nvPr/>
        </p:nvSpPr>
        <p:spPr>
          <a:xfrm rot="16200000">
            <a:off x="3970176" y="4861332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20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4376059" cy="461665"/>
            <a:chOff x="-2" y="970384"/>
            <a:chExt cx="4376060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4376060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3" y="970384"/>
              <a:ext cx="389243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ВЕРТИКАЛЬНЫЕ СЕЧЕНИЯ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18" y="1379577"/>
            <a:ext cx="324981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отображения вертикальных сечений необходимо в левом меню выбрать вкладку «Продольные» и указать нужный луч. При этом в основном поле отобразится график и рассчитанные изотермы</a:t>
            </a:r>
          </a:p>
          <a:p>
            <a:endParaRPr lang="en-US" sz="800" dirty="0"/>
          </a:p>
          <a:p>
            <a:r>
              <a:rPr lang="ru-RU" dirty="0"/>
              <a:t>Справа вверху от графика дополнительно отображается индикатор выбранного сечения для удобства восприятия. </a:t>
            </a:r>
            <a:endParaRPr lang="ru-RU" dirty="0" smtClean="0"/>
          </a:p>
          <a:p>
            <a:endParaRPr lang="ru-RU" sz="800" dirty="0" smtClean="0"/>
          </a:p>
          <a:p>
            <a:r>
              <a:rPr lang="ru-RU" dirty="0" smtClean="0"/>
              <a:t>Чертеж </a:t>
            </a:r>
            <a:r>
              <a:rPr lang="ru-RU" dirty="0"/>
              <a:t>каждого сечения выполнен в масштабе с указанием необходимых размеров.</a:t>
            </a:r>
            <a:endParaRPr lang="en-US" sz="2400" dirty="0"/>
          </a:p>
        </p:txBody>
      </p:sp>
      <p:pic>
        <p:nvPicPr>
          <p:cNvPr id="13" name="Рисунок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3" y="1742192"/>
            <a:ext cx="7825727" cy="472371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Стрелка вправо с вырезом 17"/>
          <p:cNvSpPr/>
          <p:nvPr/>
        </p:nvSpPr>
        <p:spPr>
          <a:xfrm rot="10800000">
            <a:off x="7529804" y="2429202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5" name="Стрелка вправо с вырезом 14"/>
          <p:cNvSpPr/>
          <p:nvPr/>
        </p:nvSpPr>
        <p:spPr>
          <a:xfrm rot="5400000">
            <a:off x="1716049" y="1840163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724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4376059" cy="461665"/>
            <a:chOff x="-2" y="970384"/>
            <a:chExt cx="4376060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4376060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3" y="970384"/>
              <a:ext cx="389243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ПРЕДСТАВЛЕНИЕ «ТРЕНДЫ»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3623" y="1813573"/>
            <a:ext cx="32498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начала работы с представлением необходимо выбрать нужный тип представления в меню слева (щелкнуть по одной из вкладок</a:t>
            </a:r>
            <a:r>
              <a:rPr lang="ru-RU" dirty="0" smtClean="0"/>
              <a:t>).</a:t>
            </a:r>
          </a:p>
          <a:p>
            <a:endParaRPr lang="ru-RU" sz="800" dirty="0" smtClean="0"/>
          </a:p>
          <a:p>
            <a:r>
              <a:rPr lang="ru-RU" dirty="0"/>
              <a:t>Интервал дат по умолчанию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 </a:t>
            </a:r>
            <a:r>
              <a:rPr lang="ru-RU" dirty="0"/>
              <a:t>недели, однако, может быть расширен по желанию пользователя</a:t>
            </a:r>
            <a:r>
              <a:rPr lang="ru-RU" dirty="0" smtClean="0"/>
              <a:t>.</a:t>
            </a:r>
          </a:p>
          <a:p>
            <a:endParaRPr lang="ru-RU" sz="800" dirty="0" smtClean="0"/>
          </a:p>
          <a:p>
            <a:r>
              <a:rPr lang="ru-RU" dirty="0"/>
              <a:t>Для отображения тренда необходимо </a:t>
            </a:r>
            <a:r>
              <a:rPr lang="ru-RU" dirty="0" smtClean="0"/>
              <a:t>указать луч и  </a:t>
            </a:r>
            <a:r>
              <a:rPr lang="ru-RU" dirty="0"/>
              <a:t>пояс. При выборе новых лучей (исключении имеющихся) график перерисовывается динамически.</a:t>
            </a:r>
            <a:endParaRPr lang="en-US" sz="1600" dirty="0"/>
          </a:p>
        </p:txBody>
      </p:sp>
      <p:pic>
        <p:nvPicPr>
          <p:cNvPr id="14" name="Рисунок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" b="21283"/>
          <a:stretch/>
        </p:blipFill>
        <p:spPr bwMode="auto">
          <a:xfrm>
            <a:off x="4021769" y="1813573"/>
            <a:ext cx="7727319" cy="46396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Стрелка вправо с вырезом 17"/>
          <p:cNvSpPr/>
          <p:nvPr/>
        </p:nvSpPr>
        <p:spPr>
          <a:xfrm rot="10800000">
            <a:off x="6367365" y="3134923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Стрелка вправо с вырезом 18"/>
          <p:cNvSpPr/>
          <p:nvPr/>
        </p:nvSpPr>
        <p:spPr>
          <a:xfrm rot="10800000">
            <a:off x="6367365" y="5837367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Стрелка вправо с вырезом 19"/>
          <p:cNvSpPr/>
          <p:nvPr/>
        </p:nvSpPr>
        <p:spPr>
          <a:xfrm rot="5400000">
            <a:off x="5061080" y="2095952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6" name="Стрелка вправо с вырезом 25"/>
          <p:cNvSpPr/>
          <p:nvPr/>
        </p:nvSpPr>
        <p:spPr>
          <a:xfrm rot="16200000">
            <a:off x="10779967" y="2729041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426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9" grpId="0" animBg="1"/>
      <p:bldP spid="20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4376059" cy="461665"/>
            <a:chOff x="-2" y="970384"/>
            <a:chExt cx="4376060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4376060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3" y="970384"/>
              <a:ext cx="389243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ПРЕДСТАВЛЕНИЕ «ТРЕНДЫ»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3623" y="1813573"/>
            <a:ext cx="32498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произошел сбой датчика, при отображении его показаний происходит замена зашкалившего значения на значение -10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</a:p>
          <a:p>
            <a:r>
              <a:rPr lang="ru-RU" sz="1600" dirty="0" smtClean="0"/>
              <a:t>Таким образом, легко увидеть начало сбоя и отследить динамику изменения.</a:t>
            </a:r>
            <a:endParaRPr lang="en-US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9" y="1679509"/>
            <a:ext cx="7759722" cy="4523255"/>
          </a:xfrm>
          <a:prstGeom prst="rect">
            <a:avLst/>
          </a:prstGeom>
        </p:spPr>
      </p:pic>
      <p:sp>
        <p:nvSpPr>
          <p:cNvPr id="15" name="Стрелка вправо с вырезом 14"/>
          <p:cNvSpPr/>
          <p:nvPr/>
        </p:nvSpPr>
        <p:spPr>
          <a:xfrm rot="5400000">
            <a:off x="10209856" y="4853220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149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6447453" cy="461665"/>
            <a:chOff x="-2" y="970384"/>
            <a:chExt cx="6447454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447454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2" y="970384"/>
              <a:ext cx="596383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ЗАЩИТА ОТ ИЗБЫТОЧНОСТИ ИНФОРМАЦИИ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20256" y="2126686"/>
            <a:ext cx="39711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выбрано много лучей (больше 10) для отображения, происходит предупреждение изменением цвета. </a:t>
            </a:r>
            <a:endParaRPr lang="ru-RU" dirty="0" smtClean="0"/>
          </a:p>
          <a:p>
            <a:endParaRPr lang="ru-RU" sz="800" dirty="0"/>
          </a:p>
          <a:p>
            <a:r>
              <a:rPr lang="ru-RU" dirty="0" smtClean="0"/>
              <a:t>Для </a:t>
            </a:r>
            <a:r>
              <a:rPr lang="ru-RU" dirty="0"/>
              <a:t>отмены предупреждения необходимо исключить несколько лучей из выбранных либо нажать на заголовок панели выбора лучей для очистки всех</a:t>
            </a:r>
            <a:r>
              <a:rPr lang="ru-RU" dirty="0" smtClean="0"/>
              <a:t>.</a:t>
            </a:r>
          </a:p>
          <a:p>
            <a:endParaRPr lang="ru-RU" sz="800" dirty="0"/>
          </a:p>
          <a:p>
            <a:r>
              <a:rPr lang="ru-RU" dirty="0" smtClean="0"/>
              <a:t>При </a:t>
            </a:r>
            <a:r>
              <a:rPr lang="ru-RU" dirty="0"/>
              <a:t>большом количестве выбранных лучей график становится менее информативным и увеличивается нагрузка на браузер, что ведет к снижению скорости реагирования приложения.</a:t>
            </a:r>
            <a:endParaRPr lang="en-US" sz="1600" dirty="0"/>
          </a:p>
        </p:txBody>
      </p:sp>
      <p:pic>
        <p:nvPicPr>
          <p:cNvPr id="27" name="Рисунок 2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3"/>
          <a:stretch/>
        </p:blipFill>
        <p:spPr bwMode="auto">
          <a:xfrm>
            <a:off x="311661" y="1935254"/>
            <a:ext cx="6967892" cy="451793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Стрелка вправо с вырезом 19"/>
          <p:cNvSpPr/>
          <p:nvPr/>
        </p:nvSpPr>
        <p:spPr>
          <a:xfrm rot="5400000">
            <a:off x="554393" y="336368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8" name="Стрелка вправо с вырезом 27"/>
          <p:cNvSpPr/>
          <p:nvPr/>
        </p:nvSpPr>
        <p:spPr>
          <a:xfrm>
            <a:off x="4967772" y="3542876"/>
            <a:ext cx="811763" cy="615821"/>
          </a:xfrm>
          <a:prstGeom prst="notched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852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0" y="970384"/>
            <a:ext cx="3816220" cy="461665"/>
            <a:chOff x="-2" y="970384"/>
            <a:chExt cx="6447454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447454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7073" y="970384"/>
              <a:ext cx="563037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МЕНЮ «ПРОГНОЗ»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3623" y="1696447"/>
            <a:ext cx="408023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Есть </a:t>
            </a:r>
            <a:r>
              <a:rPr lang="ru-RU" dirty="0"/>
              <a:t>возможность отображения прогноза толщины стенки на выбранное число суток вперед. </a:t>
            </a:r>
            <a:endParaRPr lang="ru-RU" dirty="0" smtClean="0"/>
          </a:p>
          <a:p>
            <a:endParaRPr lang="ru-RU" sz="800" dirty="0" smtClean="0"/>
          </a:p>
          <a:p>
            <a:r>
              <a:rPr lang="ru-RU" dirty="0" smtClean="0"/>
              <a:t>Поле </a:t>
            </a:r>
            <a:r>
              <a:rPr lang="ru-RU" dirty="0"/>
              <a:t>ввода параметров прогноза появляется после отображения графика выбранного сечения. Прогноз доступен только если конечной датой выбрана текущая дата чтобы избежать провалов на графике. </a:t>
            </a:r>
            <a:endParaRPr lang="ru-RU" dirty="0" smtClean="0"/>
          </a:p>
          <a:p>
            <a:endParaRPr lang="ru-RU" sz="800" dirty="0"/>
          </a:p>
          <a:p>
            <a:r>
              <a:rPr lang="ru-RU" dirty="0" smtClean="0"/>
              <a:t>Линия </a:t>
            </a:r>
            <a:r>
              <a:rPr lang="ru-RU" dirty="0"/>
              <a:t>прогноза представляет собой усредненную прямую высчитанную на основе всей истории показаний по данному сечению. </a:t>
            </a:r>
            <a:endParaRPr lang="ru-RU" dirty="0" smtClean="0"/>
          </a:p>
          <a:p>
            <a:endParaRPr lang="ru-RU" sz="800" dirty="0" smtClean="0"/>
          </a:p>
          <a:p>
            <a:r>
              <a:rPr lang="ru-RU" dirty="0" smtClean="0"/>
              <a:t>Прогнозируемая </a:t>
            </a:r>
            <a:r>
              <a:rPr lang="ru-RU" dirty="0"/>
              <a:t>прямая отделена вертикальной пунктирной линией.</a:t>
            </a:r>
            <a:endParaRPr lang="en-US" sz="1600" dirty="0"/>
          </a:p>
        </p:txBody>
      </p:sp>
      <p:pic>
        <p:nvPicPr>
          <p:cNvPr id="13" name="Рисунок 12"/>
          <p:cNvPicPr/>
          <p:nvPr/>
        </p:nvPicPr>
        <p:blipFill rotWithShape="1">
          <a:blip r:embed="rId2"/>
          <a:srcRect r="11140"/>
          <a:stretch/>
        </p:blipFill>
        <p:spPr>
          <a:xfrm>
            <a:off x="4929588" y="1604864"/>
            <a:ext cx="6782987" cy="4848323"/>
          </a:xfrm>
          <a:prstGeom prst="rect">
            <a:avLst/>
          </a:prstGeom>
        </p:spPr>
      </p:pic>
      <p:sp>
        <p:nvSpPr>
          <p:cNvPr id="14" name="Стрелка вправо с вырезом 13"/>
          <p:cNvSpPr/>
          <p:nvPr/>
        </p:nvSpPr>
        <p:spPr>
          <a:xfrm>
            <a:off x="9535885" y="554477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5" name="Стрелка вправо с вырезом 14"/>
          <p:cNvSpPr/>
          <p:nvPr/>
        </p:nvSpPr>
        <p:spPr>
          <a:xfrm rot="5400000">
            <a:off x="5728996" y="1971091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735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4404049" cy="461665"/>
            <a:chOff x="-2" y="970384"/>
            <a:chExt cx="6447455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44745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016" y="970384"/>
              <a:ext cx="57394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ВКЛАДКА «ТЕМПЕРАТУРЫ»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95611" y="2032260"/>
            <a:ext cx="48169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Количество </a:t>
            </a:r>
            <a:r>
              <a:rPr lang="ru-RU" dirty="0"/>
              <a:t>датчиков не одинаково от пояса к поясу, радиусы их закладки </a:t>
            </a:r>
            <a:r>
              <a:rPr lang="ru-RU" dirty="0" smtClean="0"/>
              <a:t>отличаются. Поэтому </a:t>
            </a:r>
            <a:r>
              <a:rPr lang="ru-RU" dirty="0"/>
              <a:t>меню выбора нужных датчиков динамически меняется</a:t>
            </a:r>
            <a:r>
              <a:rPr lang="ru-RU" dirty="0" smtClean="0"/>
              <a:t>.</a:t>
            </a:r>
          </a:p>
          <a:p>
            <a:endParaRPr lang="ru-RU" sz="1600" dirty="0"/>
          </a:p>
          <a:p>
            <a:r>
              <a:rPr lang="ru-RU" dirty="0"/>
              <a:t>Те лучи, где уже есть выбранные датчики выделяются цветом при исчезновении фокуса</a:t>
            </a:r>
            <a:endParaRPr lang="en-US" sz="1600" dirty="0"/>
          </a:p>
        </p:txBody>
      </p:sp>
      <p:pic>
        <p:nvPicPr>
          <p:cNvPr id="17" name="Рисунок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2" y="1679509"/>
            <a:ext cx="5940145" cy="27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Стрелка вправо с вырезом 14"/>
          <p:cNvSpPr/>
          <p:nvPr/>
        </p:nvSpPr>
        <p:spPr>
          <a:xfrm rot="5400000">
            <a:off x="1934093" y="161180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Стрелка вправо с вырезом 17"/>
          <p:cNvSpPr/>
          <p:nvPr/>
        </p:nvSpPr>
        <p:spPr>
          <a:xfrm rot="5400000">
            <a:off x="4864195" y="161180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Стрелка вправо с вырезом 18"/>
          <p:cNvSpPr/>
          <p:nvPr/>
        </p:nvSpPr>
        <p:spPr>
          <a:xfrm rot="6685475">
            <a:off x="5843971" y="2507995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pic>
        <p:nvPicPr>
          <p:cNvPr id="20" name="Рисунок 1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9" r="2366" b="23015"/>
          <a:stretch/>
        </p:blipFill>
        <p:spPr bwMode="auto">
          <a:xfrm>
            <a:off x="380132" y="3107266"/>
            <a:ext cx="5311603" cy="356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Стрелка вправо с вырезом 20"/>
          <p:cNvSpPr/>
          <p:nvPr/>
        </p:nvSpPr>
        <p:spPr>
          <a:xfrm rot="16200000">
            <a:off x="4796958" y="522141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59079" y="4551233"/>
            <a:ext cx="56534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Справа от график присутствует легенда. Щелкнув по одному из лучей легенды, лучи появляются и исчезают</a:t>
            </a:r>
            <a:r>
              <a:rPr lang="ru-RU" dirty="0" smtClean="0"/>
              <a:t>.</a:t>
            </a:r>
          </a:p>
          <a:p>
            <a:endParaRPr lang="ru-RU" sz="800" dirty="0" smtClean="0"/>
          </a:p>
          <a:p>
            <a:r>
              <a:rPr lang="ru-RU" dirty="0"/>
              <a:t>По всем ошибкам работы приложения необходимо обращаться в Группу доменного производства и учета энергоресурсов департамента АСУТП оформив заявку в службе 09.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67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8" grpId="0" animBg="1"/>
      <p:bldP spid="19" grpId="0" animBg="1"/>
      <p:bldP spid="21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5066271" cy="461665"/>
            <a:chOff x="-2" y="970384"/>
            <a:chExt cx="6447454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447454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469" y="970384"/>
              <a:ext cx="583198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ВКЛАДКА </a:t>
              </a:r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«ТЕПЛОВЫЕ ПОТОКИ»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62165" y="2032260"/>
            <a:ext cx="515041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со вкладкой «Тепловые потоки» аналогична работе на вкладке «Толщина стенки».</a:t>
            </a:r>
          </a:p>
          <a:p>
            <a:endParaRPr lang="ru-RU" sz="1600" dirty="0"/>
          </a:p>
          <a:p>
            <a:r>
              <a:rPr lang="ru-RU" sz="1600" dirty="0" smtClean="0"/>
              <a:t>Для выполнения запроса, необходимо выбрать интервал дат, лучи и пояс.</a:t>
            </a:r>
          </a:p>
          <a:p>
            <a:endParaRPr lang="ru-RU" sz="1600" dirty="0"/>
          </a:p>
          <a:p>
            <a:r>
              <a:rPr lang="ru-RU" sz="1600" dirty="0" smtClean="0"/>
              <a:t>Типы «</a:t>
            </a:r>
            <a:r>
              <a:rPr lang="en-US" sz="1600" dirty="0" err="1" smtClean="0"/>
              <a:t>hR</a:t>
            </a:r>
            <a:r>
              <a:rPr lang="en-US" sz="1600" dirty="0" smtClean="0"/>
              <a:t>=0, </a:t>
            </a:r>
            <a:r>
              <a:rPr lang="en-US" sz="1600" dirty="0" err="1" smtClean="0"/>
              <a:t>hR</a:t>
            </a:r>
            <a:r>
              <a:rPr lang="en-US" sz="1600" dirty="0" smtClean="0"/>
              <a:t>=1668, </a:t>
            </a:r>
            <a:r>
              <a:rPr lang="en-US" sz="1600" dirty="0" err="1" smtClean="0"/>
              <a:t>hR</a:t>
            </a:r>
            <a:r>
              <a:rPr lang="en-US" sz="1600" dirty="0" smtClean="0"/>
              <a:t>=3518</a:t>
            </a:r>
            <a:r>
              <a:rPr lang="ru-RU" sz="1600" dirty="0" smtClean="0"/>
              <a:t>» относятся к лещади и показывают тепловой поток по высоте.</a:t>
            </a:r>
          </a:p>
          <a:p>
            <a:r>
              <a:rPr lang="ru-RU" sz="1600" dirty="0" smtClean="0"/>
              <a:t>Остальные типы показывают тепловой поток в горизонтальных сечениях на границах поясов.</a:t>
            </a:r>
            <a:endParaRPr lang="en-US" sz="1600" dirty="0"/>
          </a:p>
        </p:txBody>
      </p:sp>
      <p:sp>
        <p:nvSpPr>
          <p:cNvPr id="21" name="Стрелка вправо с вырезом 20"/>
          <p:cNvSpPr/>
          <p:nvPr/>
        </p:nvSpPr>
        <p:spPr>
          <a:xfrm rot="16200000">
            <a:off x="4796958" y="522141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23" y="2209294"/>
            <a:ext cx="5503776" cy="4195300"/>
          </a:xfrm>
          <a:prstGeom prst="rect">
            <a:avLst/>
          </a:prstGeom>
        </p:spPr>
      </p:pic>
      <p:sp>
        <p:nvSpPr>
          <p:cNvPr id="15" name="Стрелка вправо с вырезом 14"/>
          <p:cNvSpPr/>
          <p:nvPr/>
        </p:nvSpPr>
        <p:spPr>
          <a:xfrm rot="5400000">
            <a:off x="1934093" y="1611806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Стрелка вправо с вырезом 17"/>
          <p:cNvSpPr/>
          <p:nvPr/>
        </p:nvSpPr>
        <p:spPr>
          <a:xfrm rot="5400000">
            <a:off x="1885111" y="3455244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Стрелка вправо с вырезом 18"/>
          <p:cNvSpPr/>
          <p:nvPr/>
        </p:nvSpPr>
        <p:spPr>
          <a:xfrm rot="10800000">
            <a:off x="3020089" y="4507623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231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15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/>
          <p:cNvSpPr/>
          <p:nvPr/>
        </p:nvSpPr>
        <p:spPr>
          <a:xfrm>
            <a:off x="1067064" y="279918"/>
            <a:ext cx="11124936" cy="8117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3" y="279917"/>
            <a:ext cx="9430021" cy="811765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СТРУКТУРА ПРЕЗЕНТАЦИИ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054360" y="2306027"/>
            <a:ext cx="10674740" cy="717180"/>
            <a:chOff x="1249" y="1916"/>
            <a:chExt cx="3168" cy="475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2977" cy="1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13" y="2072"/>
              <a:ext cx="330" cy="25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Text Box 1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951" y="1916"/>
              <a:ext cx="2409" cy="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НАЗНАЧЕНИЕ ПРОГРАММЫ</a:t>
              </a:r>
              <a:endPara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10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1</a:t>
              </a:r>
            </a:p>
          </p:txBody>
        </p:sp>
      </p:grpSp>
      <p:cxnSp>
        <p:nvCxnSpPr>
          <p:cNvPr id="29" name="Прямая соединительная линия 28"/>
          <p:cNvCxnSpPr/>
          <p:nvPr/>
        </p:nvCxnSpPr>
        <p:spPr>
          <a:xfrm>
            <a:off x="1067064" y="1091682"/>
            <a:ext cx="10682024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11728517" y="1091682"/>
            <a:ext cx="20571" cy="4429517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1054359" y="3182562"/>
            <a:ext cx="10674719" cy="707886"/>
            <a:chOff x="1054359" y="3182562"/>
            <a:chExt cx="10674719" cy="707886"/>
          </a:xfrm>
        </p:grpSpPr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1054359" y="3321916"/>
              <a:ext cx="10674719" cy="551570"/>
              <a:chOff x="1243" y="2614"/>
              <a:chExt cx="3504" cy="376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gray">
              <a:xfrm>
                <a:off x="1440" y="2990"/>
                <a:ext cx="330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gray">
              <a:xfrm rot="3419336">
                <a:off x="1201" y="2656"/>
                <a:ext cx="355" cy="272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6699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gray">
              <a:xfrm>
                <a:off x="1296" y="2654"/>
                <a:ext cx="132" cy="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</a:p>
            </p:txBody>
          </p:sp>
        </p:grpSp>
        <p:sp>
          <p:nvSpPr>
            <p:cNvPr id="33" name="Text Box 10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1979882" y="3182562"/>
              <a:ext cx="951283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УСЛОВИЯ ВЫПОЛНЕНИЯ ПРОГРАММЫ</a:t>
              </a:r>
              <a:endPara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129004" y="4002104"/>
            <a:ext cx="10599750" cy="707886"/>
            <a:chOff x="1129004" y="4002104"/>
            <a:chExt cx="10599750" cy="707886"/>
          </a:xfrm>
        </p:grpSpPr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1129004" y="4149604"/>
              <a:ext cx="10599750" cy="531813"/>
              <a:chOff x="1255" y="3244"/>
              <a:chExt cx="3493" cy="335"/>
            </a:xfrm>
          </p:grpSpPr>
          <p:sp>
            <p:nvSpPr>
              <p:cNvPr id="20" name="Line 18"/>
              <p:cNvSpPr>
                <a:spLocks noChangeShapeType="1"/>
              </p:cNvSpPr>
              <p:nvPr/>
            </p:nvSpPr>
            <p:spPr bwMode="gray">
              <a:xfrm>
                <a:off x="1441" y="3579"/>
                <a:ext cx="3307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gray">
              <a:xfrm rot="3419336">
                <a:off x="1243" y="3273"/>
                <a:ext cx="299" cy="275"/>
              </a:xfrm>
              <a:prstGeom prst="rect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33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gray">
              <a:xfrm>
                <a:off x="1296" y="3244"/>
                <a:ext cx="1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</p:grpSp>
        <p:sp>
          <p:nvSpPr>
            <p:cNvPr id="34" name="Text Box 10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3284376" y="4002104"/>
              <a:ext cx="820834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РАБОТА С ПРИЛОЖЕНИЕМ</a:t>
              </a:r>
              <a:endPara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1197811" y="4838288"/>
            <a:ext cx="10530076" cy="707886"/>
            <a:chOff x="1197811" y="4838288"/>
            <a:chExt cx="10530076" cy="707886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1197811" y="4987799"/>
              <a:ext cx="10530076" cy="533400"/>
              <a:chOff x="1252" y="1454"/>
              <a:chExt cx="3498" cy="336"/>
            </a:xfrm>
          </p:grpSpPr>
          <p:sp>
            <p:nvSpPr>
              <p:cNvPr id="5" name="Line 3"/>
              <p:cNvSpPr>
                <a:spLocks noChangeShapeType="1"/>
              </p:cNvSpPr>
              <p:nvPr/>
            </p:nvSpPr>
            <p:spPr bwMode="gray">
              <a:xfrm>
                <a:off x="1440" y="1790"/>
                <a:ext cx="3310" cy="0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prstDash val="sysDot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Rectangle 4"/>
              <p:cNvSpPr>
                <a:spLocks noChangeArrowheads="1"/>
              </p:cNvSpPr>
              <p:nvPr/>
            </p:nvSpPr>
            <p:spPr bwMode="gray">
              <a:xfrm rot="3419336">
                <a:off x="1243" y="1468"/>
                <a:ext cx="302" cy="284"/>
              </a:xfrm>
              <a:prstGeom prst="rect">
                <a:avLst/>
              </a:prstGeom>
              <a:gradFill rotWithShape="1">
                <a:gsLst>
                  <a:gs pos="0">
                    <a:srgbClr val="FF7C80"/>
                  </a:gs>
                  <a:gs pos="100000">
                    <a:srgbClr val="FF7C8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0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7C80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gray">
              <a:xfrm>
                <a:off x="1296" y="1454"/>
                <a:ext cx="1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4</a:t>
                </a:r>
              </a:p>
            </p:txBody>
          </p:sp>
        </p:grpSp>
        <p:sp>
          <p:nvSpPr>
            <p:cNvPr id="37" name="Text Box 10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gray">
            <a:xfrm>
              <a:off x="3853543" y="4838288"/>
              <a:ext cx="7639177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СООБЩЕНИЯ ПОЛЬЗОВАТЕЛЮ</a:t>
              </a:r>
              <a:endPara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39" name="Номер слайда 38"/>
          <p:cNvSpPr>
            <a:spLocks noGrp="1"/>
          </p:cNvSpPr>
          <p:nvPr>
            <p:ph type="sldNum" sz="quarter" idx="12"/>
          </p:nvPr>
        </p:nvSpPr>
        <p:spPr>
          <a:xfrm>
            <a:off x="11396368" y="6453188"/>
            <a:ext cx="352720" cy="404812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ctr"/>
            <a:fld id="{CD2A9FCD-380E-4BE0-82FC-BD2357399803}" type="slidenum">
              <a:rPr lang="en-US" sz="2000" smtClean="0">
                <a:ln w="0"/>
                <a:solidFill>
                  <a:schemeClr val="bg1"/>
                </a:solidFill>
              </a:rPr>
              <a:pPr algn="ctr"/>
              <a:t>2</a:t>
            </a:fld>
            <a:endParaRPr lang="en-US" sz="2000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5162844" cy="461665"/>
            <a:chOff x="-2" y="970384"/>
            <a:chExt cx="6447455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447454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957" y="970384"/>
              <a:ext cx="584349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ПРЕДСТАВЛЕНИЕ «СТАТИСТИКА»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619464" y="1436851"/>
            <a:ext cx="44365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Представление «Статистика» предоставляет информацию о посещениях сайта и информационных запросах.</a:t>
            </a:r>
          </a:p>
          <a:p>
            <a:r>
              <a:rPr lang="ru-RU" sz="1600" dirty="0" smtClean="0"/>
              <a:t>Независимо от точки входа в приложение, статистика хранится централизованно и выдается на экран по требованию.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7619464" y="3159258"/>
            <a:ext cx="44365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Доступна настройка запроса статистики по определенной дате или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пользователя, выполнявшему обращения к серверу.</a:t>
            </a:r>
          </a:p>
          <a:p>
            <a:r>
              <a:rPr lang="ru-RU" sz="1600" dirty="0" smtClean="0"/>
              <a:t>Для более детального отчета реализована кнопка «По всем», нажав на которую учитываются как дата, так и выбранный </a:t>
            </a:r>
            <a:r>
              <a:rPr lang="en-US" sz="1600" dirty="0" err="1" smtClean="0"/>
              <a:t>ip</a:t>
            </a:r>
            <a:r>
              <a:rPr lang="en-US" sz="1600" dirty="0" smtClean="0"/>
              <a:t>.</a:t>
            </a:r>
            <a:endParaRPr lang="ru-RU" sz="16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" y="1604865"/>
            <a:ext cx="7283158" cy="5049153"/>
          </a:xfrm>
          <a:prstGeom prst="rect">
            <a:avLst/>
          </a:prstGeom>
        </p:spPr>
      </p:pic>
      <p:sp>
        <p:nvSpPr>
          <p:cNvPr id="15" name="Стрелка вправо с вырезом 14"/>
          <p:cNvSpPr/>
          <p:nvPr/>
        </p:nvSpPr>
        <p:spPr>
          <a:xfrm rot="5400000">
            <a:off x="5766047" y="1434177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Стрелка вправо с вырезом 21"/>
          <p:cNvSpPr/>
          <p:nvPr/>
        </p:nvSpPr>
        <p:spPr>
          <a:xfrm rot="16200000">
            <a:off x="1658281" y="3471772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6" name="Стрелка вправо с вырезом 25"/>
          <p:cNvSpPr/>
          <p:nvPr/>
        </p:nvSpPr>
        <p:spPr>
          <a:xfrm rot="5400000">
            <a:off x="2907961" y="1780783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19464" y="4881665"/>
            <a:ext cx="44365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Основное поле снабжено счетчиками количества уникальных запросов, </a:t>
            </a:r>
            <a:r>
              <a:rPr lang="en-US" dirty="0" err="1" smtClean="0"/>
              <a:t>ip</a:t>
            </a:r>
            <a:r>
              <a:rPr lang="ru-RU" dirty="0" smtClean="0"/>
              <a:t>, адресов обращения.</a:t>
            </a:r>
          </a:p>
          <a:p>
            <a:r>
              <a:rPr lang="ru-RU" sz="1600" dirty="0" smtClean="0"/>
              <a:t>Адреса обращения и параметры запроса отображаются в удобном для восприятия виде.</a:t>
            </a:r>
          </a:p>
        </p:txBody>
      </p:sp>
    </p:spTree>
    <p:extLst>
      <p:ext uri="{BB962C8B-B14F-4D97-AF65-F5344CB8AC3E}">
        <p14:creationId xmlns:p14="http://schemas.microsoft.com/office/powerpoint/2010/main" val="21989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15" grpId="0" animBg="1"/>
      <p:bldP spid="22" grpId="0" animBg="1"/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48" y="2156645"/>
            <a:ext cx="5324475" cy="1781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6" y="1201034"/>
            <a:ext cx="5324475" cy="12954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0" y="335903"/>
            <a:ext cx="8873412" cy="634481"/>
          </a:xfrm>
          <a:prstGeom prst="rect">
            <a:avLst/>
          </a:prstGeom>
          <a:solidFill>
            <a:srgbClr val="FFBDBD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СООБЩЕНИЯ ПОЛЬЗОВАТЕЛЮ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3388" y="6428792"/>
            <a:ext cx="500743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5592" y="1261362"/>
            <a:ext cx="5653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ручном вводе несуществующего адреса в адресную строку браузера должно отобразиться соответствующее сообщение: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42096" y="2875559"/>
            <a:ext cx="56534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запросе несуществующей даты отображается </a:t>
            </a:r>
            <a:r>
              <a:rPr lang="ru-RU" dirty="0" smtClean="0"/>
              <a:t>предупреждение</a:t>
            </a:r>
          </a:p>
          <a:p>
            <a:endParaRPr lang="ru-RU" sz="1600" dirty="0"/>
          </a:p>
          <a:p>
            <a:r>
              <a:rPr lang="ru-RU" dirty="0"/>
              <a:t>При запросе даты до 15.02.2020 (дата настройки оборудования ДП4 после кап. ремонта) также отображается предупреждение.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904652" y="5548219"/>
            <a:ext cx="479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 неверной даты на представлении «Тренды»</a:t>
            </a:r>
            <a:endParaRPr lang="en-US" sz="1600" dirty="0"/>
          </a:p>
        </p:txBody>
      </p:sp>
      <p:sp>
        <p:nvSpPr>
          <p:cNvPr id="29" name="Стрелка вправо с вырезом 28"/>
          <p:cNvSpPr/>
          <p:nvPr/>
        </p:nvSpPr>
        <p:spPr>
          <a:xfrm rot="10800000">
            <a:off x="4204329" y="1336722"/>
            <a:ext cx="811763" cy="615821"/>
          </a:xfrm>
          <a:prstGeom prst="notchedRightArrow">
            <a:avLst/>
          </a:prstGeom>
          <a:solidFill>
            <a:srgbClr val="FFC9C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5" y="3541295"/>
            <a:ext cx="5200650" cy="1781175"/>
          </a:xfrm>
          <a:prstGeom prst="rect">
            <a:avLst/>
          </a:prstGeom>
        </p:spPr>
      </p:pic>
      <p:sp>
        <p:nvSpPr>
          <p:cNvPr id="31" name="Стрелка вправо с вырезом 30"/>
          <p:cNvSpPr/>
          <p:nvPr/>
        </p:nvSpPr>
        <p:spPr>
          <a:xfrm>
            <a:off x="5736971" y="3113603"/>
            <a:ext cx="811763" cy="615821"/>
          </a:xfrm>
          <a:prstGeom prst="notchedRightArrow">
            <a:avLst/>
          </a:prstGeom>
          <a:solidFill>
            <a:srgbClr val="FFC9C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77" y="5031248"/>
            <a:ext cx="6115050" cy="1647825"/>
          </a:xfrm>
          <a:prstGeom prst="rect">
            <a:avLst/>
          </a:prstGeom>
        </p:spPr>
      </p:pic>
      <p:sp>
        <p:nvSpPr>
          <p:cNvPr id="30" name="Стрелка вправо с вырезом 29"/>
          <p:cNvSpPr/>
          <p:nvPr/>
        </p:nvSpPr>
        <p:spPr>
          <a:xfrm rot="10800000">
            <a:off x="6095592" y="5521498"/>
            <a:ext cx="811763" cy="615821"/>
          </a:xfrm>
          <a:prstGeom prst="notchedRightArrow">
            <a:avLst/>
          </a:prstGeom>
          <a:solidFill>
            <a:srgbClr val="FFC9C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Стрелка вправо с вырезом 31"/>
          <p:cNvSpPr/>
          <p:nvPr/>
        </p:nvSpPr>
        <p:spPr>
          <a:xfrm>
            <a:off x="4877947" y="4523454"/>
            <a:ext cx="811763" cy="615821"/>
          </a:xfrm>
          <a:prstGeom prst="notchedRightArrow">
            <a:avLst/>
          </a:prstGeom>
          <a:solidFill>
            <a:srgbClr val="FFC9C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3219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8" grpId="0"/>
      <p:bldP spid="29" grpId="0" animBg="1"/>
      <p:bldP spid="31" grpId="0" animBg="1"/>
      <p:bldP spid="30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5903"/>
            <a:ext cx="10515600" cy="709125"/>
          </a:xfrm>
        </p:spPr>
        <p:txBody>
          <a:bodyPr>
            <a:no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НАЗНАЧЕНИЕ ПРОГРАММЫ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44823"/>
            <a:ext cx="10515600" cy="4708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cs typeface="Calibri Light" panose="020F0302020204030204" pitchFamily="34" charset="0"/>
              </a:rPr>
              <a:t>Веб-приложение «</a:t>
            </a:r>
            <a:r>
              <a:rPr lang="en-US" sz="2400" dirty="0">
                <a:cs typeface="Calibri Light" panose="020F0302020204030204" pitchFamily="34" charset="0"/>
              </a:rPr>
              <a:t>Furnace Heat</a:t>
            </a:r>
            <a:r>
              <a:rPr lang="ru-RU" sz="2400" dirty="0">
                <a:cs typeface="Calibri Light" panose="020F0302020204030204" pitchFamily="34" charset="0"/>
              </a:rPr>
              <a:t>» реализует алгоритм «Расчет состояния разгара горна и </a:t>
            </a:r>
            <a:r>
              <a:rPr lang="ru-RU" sz="2400" dirty="0" smtClean="0">
                <a:cs typeface="Calibri Light" panose="020F0302020204030204" pitchFamily="34" charset="0"/>
              </a:rPr>
              <a:t>лещади»</a:t>
            </a:r>
          </a:p>
          <a:p>
            <a:pPr marL="0" indent="0">
              <a:buNone/>
            </a:pPr>
            <a:endParaRPr lang="ru-RU" sz="1400" dirty="0" smtClean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2400" b="1" dirty="0" smtClean="0">
                <a:cs typeface="Calibri Light" panose="020F0302020204030204" pitchFamily="34" charset="0"/>
              </a:rPr>
              <a:t>ПРИЛОЖЕНИЕ ВИЗУЛЬНО ОТОБРАЖАЕТ:</a:t>
            </a:r>
            <a:r>
              <a:rPr lang="ru-RU" sz="2400" dirty="0" smtClean="0">
                <a:cs typeface="Calibri Light" panose="020F0302020204030204" pitchFamily="34" charset="0"/>
              </a:rPr>
              <a:t> </a:t>
            </a:r>
          </a:p>
          <a:p>
            <a:r>
              <a:rPr lang="ru-RU" sz="2000" dirty="0" smtClean="0">
                <a:cs typeface="Calibri Light" panose="020F0302020204030204" pitchFamily="34" charset="0"/>
              </a:rPr>
              <a:t>состояние </a:t>
            </a:r>
            <a:r>
              <a:rPr lang="ru-RU" sz="2000" dirty="0">
                <a:cs typeface="Calibri Light" panose="020F0302020204030204" pitchFamily="34" charset="0"/>
              </a:rPr>
              <a:t>горизонтальных и вертикальных сечений </a:t>
            </a:r>
            <a:r>
              <a:rPr lang="ru-RU" sz="2000" dirty="0" smtClean="0">
                <a:cs typeface="Calibri Light" panose="020F0302020204030204" pitchFamily="34" charset="0"/>
              </a:rPr>
              <a:t>доменной печи</a:t>
            </a:r>
          </a:p>
          <a:p>
            <a:r>
              <a:rPr lang="ru-RU" sz="2000" dirty="0" smtClean="0">
                <a:cs typeface="Calibri Light" panose="020F0302020204030204" pitchFamily="34" charset="0"/>
              </a:rPr>
              <a:t>показания </a:t>
            </a:r>
            <a:r>
              <a:rPr lang="ru-RU" sz="2000" dirty="0">
                <a:cs typeface="Calibri Light" panose="020F0302020204030204" pitchFamily="34" charset="0"/>
              </a:rPr>
              <a:t>температурных датчиков, трендов температур </a:t>
            </a:r>
            <a:r>
              <a:rPr lang="ru-RU" sz="2000" dirty="0" smtClean="0">
                <a:cs typeface="Calibri Light" panose="020F0302020204030204" pitchFamily="34" charset="0"/>
              </a:rPr>
              <a:t>датчиков</a:t>
            </a:r>
          </a:p>
          <a:p>
            <a:r>
              <a:rPr lang="ru-RU" sz="2000" dirty="0" smtClean="0">
                <a:cs typeface="Calibri Light" panose="020F0302020204030204" pitchFamily="34" charset="0"/>
              </a:rPr>
              <a:t>остаточную толщину </a:t>
            </a:r>
            <a:r>
              <a:rPr lang="ru-RU" sz="2000" dirty="0">
                <a:cs typeface="Calibri Light" panose="020F0302020204030204" pitchFamily="34" charset="0"/>
              </a:rPr>
              <a:t>огнеупорной кладки</a:t>
            </a:r>
            <a:r>
              <a:rPr lang="ru-RU" sz="2000" dirty="0" smtClean="0">
                <a:cs typeface="Calibri Light" panose="020F0302020204030204" pitchFamily="34" charset="0"/>
              </a:rPr>
              <a:t>,</a:t>
            </a:r>
          </a:p>
          <a:p>
            <a:r>
              <a:rPr lang="ru-RU" sz="2000" dirty="0" smtClean="0">
                <a:cs typeface="Calibri Light" panose="020F0302020204030204" pitchFamily="34" charset="0"/>
              </a:rPr>
              <a:t>прогноз </a:t>
            </a:r>
            <a:r>
              <a:rPr lang="ru-RU" sz="2000" dirty="0">
                <a:cs typeface="Calibri Light" panose="020F0302020204030204" pitchFamily="34" charset="0"/>
              </a:rPr>
              <a:t>динамики изменения этой толщины для оценки, контроля состояния футеровки печи, предотвращения аварий и принятия оперативных мер по увеличению срока службы печи до следующего капитального ремонта.</a:t>
            </a:r>
            <a:endParaRPr lang="en-US" sz="2000" dirty="0">
              <a:cs typeface="Calibri Light" panose="020F0302020204030204" pitchFamily="34" charset="0"/>
            </a:endParaRPr>
          </a:p>
          <a:p>
            <a:r>
              <a:rPr lang="ru-RU" sz="2000" dirty="0" smtClean="0">
                <a:cs typeface="Calibri Light" panose="020F0302020204030204" pitchFamily="34" charset="0"/>
              </a:rPr>
              <a:t>статистику обращений к серверу по выполненным запросам, дифференцированную по датам и </a:t>
            </a:r>
            <a:r>
              <a:rPr lang="en-US" sz="2000" dirty="0" err="1" smtClean="0">
                <a:cs typeface="Calibri Light" panose="020F0302020204030204" pitchFamily="34" charset="0"/>
              </a:rPr>
              <a:t>ip</a:t>
            </a:r>
            <a:r>
              <a:rPr lang="ru-RU" sz="2000" dirty="0" smtClean="0">
                <a:cs typeface="Calibri Light" panose="020F0302020204030204" pitchFamily="34" charset="0"/>
              </a:rPr>
              <a:t> с которых были выполнены запросы с возможностью детализации</a:t>
            </a:r>
            <a:endParaRPr lang="en-US" sz="1800" dirty="0">
              <a:cs typeface="Calibri Light" panose="020F03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0" y="970384"/>
            <a:ext cx="4385774" cy="461665"/>
            <a:chOff x="-1" y="970384"/>
            <a:chExt cx="4385775" cy="461665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-1" y="970384"/>
              <a:ext cx="438577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200" y="970384"/>
              <a:ext cx="239039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ОБЩИЕ ДАННЫЕ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37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5903"/>
            <a:ext cx="10515600" cy="709125"/>
          </a:xfrm>
        </p:spPr>
        <p:txBody>
          <a:bodyPr>
            <a:normAutofit fontScale="90000"/>
          </a:bodyPr>
          <a:lstStyle/>
          <a:p>
            <a:r>
              <a:rPr lang="ru-RU" sz="5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НАЗНАЧЕНИЕ</a:t>
            </a:r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ПРОГРАММЫ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0139"/>
            <a:ext cx="10515600" cy="4643048"/>
          </a:xfrm>
        </p:spPr>
        <p:txBody>
          <a:bodyPr>
            <a:noAutofit/>
          </a:bodyPr>
          <a:lstStyle/>
          <a:p>
            <a:pPr lvl="0"/>
            <a:r>
              <a:rPr lang="ru-RU" sz="2000" dirty="0">
                <a:cs typeface="Calibri Light" panose="020F0302020204030204" pitchFamily="34" charset="0"/>
              </a:rPr>
              <a:t>Предоставить визуальное представление температурных изотерм (300, 500, 800, 1150 </a:t>
            </a:r>
            <a:r>
              <a:rPr lang="ru-RU" sz="2000" baseline="30000" dirty="0">
                <a:cs typeface="Calibri Light" panose="020F0302020204030204" pitchFamily="34" charset="0"/>
              </a:rPr>
              <a:t>О</a:t>
            </a:r>
            <a:r>
              <a:rPr lang="ru-RU" sz="2000" dirty="0">
                <a:cs typeface="Calibri Light" panose="020F0302020204030204" pitchFamily="34" charset="0"/>
              </a:rPr>
              <a:t>С на горизонтальных сечениях ДП-4 по поясам согласно проекту «ДП №4 №GS18.233R </a:t>
            </a:r>
            <a:r>
              <a:rPr lang="ru-RU" sz="2000" dirty="0" err="1">
                <a:cs typeface="Calibri Light" panose="020F0302020204030204" pitchFamily="34" charset="0"/>
              </a:rPr>
              <a:t>Gongyi</a:t>
            </a:r>
            <a:r>
              <a:rPr lang="ru-RU" sz="2000" dirty="0">
                <a:cs typeface="Calibri Light" panose="020F0302020204030204" pitchFamily="34" charset="0"/>
              </a:rPr>
              <a:t>» (всего </a:t>
            </a:r>
            <a:r>
              <a:rPr lang="ru-RU" sz="2000" dirty="0" smtClean="0">
                <a:cs typeface="Calibri Light" panose="020F0302020204030204" pitchFamily="34" charset="0"/>
              </a:rPr>
              <a:t>10 </a:t>
            </a:r>
            <a:r>
              <a:rPr lang="ru-RU" sz="2000" dirty="0">
                <a:cs typeface="Calibri Light" panose="020F0302020204030204" pitchFamily="34" charset="0"/>
              </a:rPr>
              <a:t>поясов начиная с </a:t>
            </a:r>
            <a:r>
              <a:rPr lang="ru-RU" sz="2000" dirty="0" smtClean="0">
                <a:cs typeface="Calibri Light" panose="020F0302020204030204" pitchFamily="34" charset="0"/>
              </a:rPr>
              <a:t>3),</a:t>
            </a:r>
            <a:endParaRPr lang="en-US" sz="2000" dirty="0">
              <a:cs typeface="Calibri Light" panose="020F0302020204030204" pitchFamily="34" charset="0"/>
            </a:endParaRPr>
          </a:p>
          <a:p>
            <a:pPr lvl="0"/>
            <a:r>
              <a:rPr lang="ru-RU" sz="2000" dirty="0">
                <a:cs typeface="Calibri Light" panose="020F0302020204030204" pitchFamily="34" charset="0"/>
              </a:rPr>
              <a:t>Предоставить визуальное представление рассчитанной изотермы </a:t>
            </a:r>
            <a:r>
              <a:rPr lang="ru-RU" sz="2000" dirty="0" smtClean="0">
                <a:cs typeface="Calibri Light" panose="020F0302020204030204" pitchFamily="34" charset="0"/>
              </a:rPr>
              <a:t>1150</a:t>
            </a:r>
            <a:r>
              <a:rPr lang="ru-RU" sz="2000" baseline="30000" dirty="0" smtClean="0">
                <a:cs typeface="Calibri Light" panose="020F0302020204030204" pitchFamily="34" charset="0"/>
              </a:rPr>
              <a:t>О</a:t>
            </a:r>
            <a:r>
              <a:rPr lang="ru-RU" sz="2000" dirty="0" smtClean="0">
                <a:cs typeface="Calibri Light" panose="020F0302020204030204" pitchFamily="34" charset="0"/>
              </a:rPr>
              <a:t>С </a:t>
            </a:r>
            <a:r>
              <a:rPr lang="ru-RU" sz="2000" dirty="0">
                <a:cs typeface="Calibri Light" panose="020F0302020204030204" pitchFamily="34" charset="0"/>
              </a:rPr>
              <a:t>на вертикальных сечениях ДП-4 (всего 32 луча),</a:t>
            </a:r>
            <a:endParaRPr lang="en-US" sz="2000" dirty="0">
              <a:cs typeface="Calibri Light" panose="020F0302020204030204" pitchFamily="34" charset="0"/>
            </a:endParaRPr>
          </a:p>
          <a:p>
            <a:pPr lvl="0"/>
            <a:r>
              <a:rPr lang="ru-RU" sz="2000" dirty="0">
                <a:cs typeface="Calibri Light" panose="020F0302020204030204" pitchFamily="34" charset="0"/>
              </a:rPr>
              <a:t>Для текущей даты предоставить поминутное обновление изотерм согласно мгновенным оперативным данным из таблицы минутных значений датчиков,</a:t>
            </a:r>
            <a:endParaRPr lang="en-US" sz="2000" dirty="0">
              <a:cs typeface="Calibri Light" panose="020F0302020204030204" pitchFamily="34" charset="0"/>
            </a:endParaRPr>
          </a:p>
          <a:p>
            <a:pPr lvl="0"/>
            <a:r>
              <a:rPr lang="ru-RU" sz="2000" dirty="0">
                <a:cs typeface="Calibri Light" panose="020F0302020204030204" pitchFamily="34" charset="0"/>
              </a:rPr>
              <a:t>Предоставить информацию о температурах </a:t>
            </a:r>
            <a:r>
              <a:rPr lang="ru-RU" sz="2000" dirty="0" smtClean="0">
                <a:cs typeface="Calibri Light" panose="020F0302020204030204" pitchFamily="34" charset="0"/>
              </a:rPr>
              <a:t>датчиках </a:t>
            </a:r>
            <a:r>
              <a:rPr lang="ru-RU" sz="2000" dirty="0">
                <a:cs typeface="Calibri Light" panose="020F0302020204030204" pitchFamily="34" charset="0"/>
              </a:rPr>
              <a:t>за выбранный временной интервал в виде трендов,</a:t>
            </a:r>
            <a:endParaRPr lang="en-US" sz="2000" dirty="0">
              <a:cs typeface="Calibri Light" panose="020F0302020204030204" pitchFamily="34" charset="0"/>
            </a:endParaRPr>
          </a:p>
          <a:p>
            <a:pPr lvl="0"/>
            <a:r>
              <a:rPr lang="ru-RU" sz="2000" dirty="0">
                <a:cs typeface="Calibri Light" panose="020F0302020204030204" pitchFamily="34" charset="0"/>
              </a:rPr>
              <a:t>Предоставить информацию об остаточной толщине футеровки в виде </a:t>
            </a:r>
            <a:r>
              <a:rPr lang="ru-RU" sz="2000" dirty="0" smtClean="0">
                <a:cs typeface="Calibri Light" panose="020F0302020204030204" pitchFamily="34" charset="0"/>
              </a:rPr>
              <a:t>трендов. Предоставить </a:t>
            </a:r>
            <a:r>
              <a:rPr lang="ru-RU" sz="2000" dirty="0">
                <a:cs typeface="Calibri Light" panose="020F0302020204030204" pitchFamily="34" charset="0"/>
              </a:rPr>
              <a:t>отображение прогноза толщины стенки исходя из усреднения накопленных данных по толщине стенки за все </a:t>
            </a:r>
            <a:r>
              <a:rPr lang="ru-RU" sz="2000" dirty="0" smtClean="0">
                <a:cs typeface="Calibri Light" panose="020F0302020204030204" pitchFamily="34" charset="0"/>
              </a:rPr>
              <a:t>время работы печи начиная с выхода на рабочий цикл.</a:t>
            </a:r>
          </a:p>
          <a:p>
            <a:pPr lvl="0"/>
            <a:r>
              <a:rPr lang="ru-RU" sz="2000" dirty="0" smtClean="0">
                <a:cs typeface="Calibri Light" panose="020F0302020204030204" pitchFamily="34" charset="0"/>
              </a:rPr>
              <a:t>Предоставить статистику посещения сайта по запросу </a:t>
            </a:r>
            <a:endParaRPr lang="en-US" sz="2000" dirty="0">
              <a:cs typeface="Calibri Light" panose="020F0302020204030204" pitchFamily="34" charset="0"/>
            </a:endParaRPr>
          </a:p>
          <a:p>
            <a:endParaRPr lang="en-US" sz="2400" dirty="0">
              <a:cs typeface="Calibri Light" panose="020F03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0" y="970384"/>
            <a:ext cx="4385774" cy="461665"/>
            <a:chOff x="-1" y="970384"/>
            <a:chExt cx="4385775" cy="461665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-1" y="970384"/>
              <a:ext cx="438577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970384"/>
              <a:ext cx="332014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ФУНКЦИИ ПРОГРАММЫ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9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88" y="4348065"/>
            <a:ext cx="4225212" cy="159553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6" name="Прямоугольник 15"/>
          <p:cNvSpPr/>
          <p:nvPr/>
        </p:nvSpPr>
        <p:spPr>
          <a:xfrm>
            <a:off x="0" y="335903"/>
            <a:ext cx="10478278" cy="634481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563" y="335903"/>
            <a:ext cx="10123715" cy="634481"/>
          </a:xfrm>
        </p:spPr>
        <p:txBody>
          <a:bodyPr>
            <a:no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ВЫПОЛНЕНИЯ ПРОГРАММЫ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66122"/>
            <a:ext cx="10515600" cy="25565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развертывания приложения необходим компьютер с установленной ОС </a:t>
            </a:r>
            <a:r>
              <a:rPr lang="en-US" dirty="0" smtClean="0"/>
              <a:t>Windows</a:t>
            </a:r>
            <a:r>
              <a:rPr lang="ru-RU" dirty="0" smtClean="0"/>
              <a:t>7 (</a:t>
            </a:r>
            <a:r>
              <a:rPr lang="en-US" dirty="0" smtClean="0"/>
              <a:t>Server</a:t>
            </a:r>
            <a:r>
              <a:rPr lang="ru-RU" dirty="0" smtClean="0"/>
              <a:t> 2008) или выше. Так как приложение способно работать даже на обычной станции, установка на компьютер с серверной версией ОС не обязательна. Необходимым условием работы приложения является рабочее состояние </a:t>
            </a:r>
            <a:r>
              <a:rPr lang="en-US" dirty="0" smtClean="0"/>
              <a:t>IIS</a:t>
            </a:r>
            <a:r>
              <a:rPr lang="ru-RU" dirty="0" smtClean="0"/>
              <a:t> (</a:t>
            </a:r>
            <a:r>
              <a:rPr lang="en-US" dirty="0" smtClean="0"/>
              <a:t>Internet Information Services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9" name="Объект 5"/>
          <p:cNvSpPr txBox="1">
            <a:spLocks/>
          </p:cNvSpPr>
          <p:nvPr/>
        </p:nvSpPr>
        <p:spPr>
          <a:xfrm>
            <a:off x="838200" y="4646646"/>
            <a:ext cx="5749212" cy="178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Приложение реализовано в виде сайта на сервере служб </a:t>
            </a:r>
            <a:r>
              <a:rPr lang="en-US" sz="2400" dirty="0"/>
              <a:t>IIS</a:t>
            </a:r>
            <a:r>
              <a:rPr lang="ru-RU" sz="2400" dirty="0"/>
              <a:t>. Доступ к приложению возможен непрерывно в течение любого времени при условии работоспособности сервера.</a:t>
            </a:r>
            <a:endParaRPr lang="en-US" sz="24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0" y="970384"/>
            <a:ext cx="4385774" cy="461665"/>
            <a:chOff x="-1" y="970384"/>
            <a:chExt cx="4385775" cy="46166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-1" y="970384"/>
              <a:ext cx="438577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4562" y="970384"/>
              <a:ext cx="380377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РАЗВЕРТЫВАНИЕ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579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37" y="4864548"/>
            <a:ext cx="926984" cy="173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02" y="1682640"/>
            <a:ext cx="1487383" cy="1487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0" y="200545"/>
            <a:ext cx="10485728" cy="67010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629" y="230135"/>
            <a:ext cx="10347649" cy="692129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УСЛОВИЯ ВЫПОЛНЕНИЯ ПРОГРАММЫ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7904771" y="3605336"/>
            <a:ext cx="2580957" cy="2580957"/>
          </a:xfrm>
          <a:custGeom>
            <a:avLst/>
            <a:gdLst>
              <a:gd name="connsiteX0" fmla="*/ 1831974 w 2580957"/>
              <a:gd name="connsiteY0" fmla="*/ 411504 h 2580957"/>
              <a:gd name="connsiteX1" fmla="*/ 2032732 w 2580957"/>
              <a:gd name="connsiteY1" fmla="*/ 243039 h 2580957"/>
              <a:gd name="connsiteX2" fmla="*/ 2193114 w 2580957"/>
              <a:gd name="connsiteY2" fmla="*/ 377616 h 2580957"/>
              <a:gd name="connsiteX3" fmla="*/ 2062070 w 2580957"/>
              <a:gd name="connsiteY3" fmla="*/ 604577 h 2580957"/>
              <a:gd name="connsiteX4" fmla="*/ 2270283 w 2580957"/>
              <a:gd name="connsiteY4" fmla="*/ 965212 h 2580957"/>
              <a:gd name="connsiteX5" fmla="*/ 2532358 w 2580957"/>
              <a:gd name="connsiteY5" fmla="*/ 965205 h 2580957"/>
              <a:gd name="connsiteX6" fmla="*/ 2568714 w 2580957"/>
              <a:gd name="connsiteY6" fmla="*/ 1171388 h 2580957"/>
              <a:gd name="connsiteX7" fmla="*/ 2322441 w 2580957"/>
              <a:gd name="connsiteY7" fmla="*/ 1261017 h 2580957"/>
              <a:gd name="connsiteX8" fmla="*/ 2250130 w 2580957"/>
              <a:gd name="connsiteY8" fmla="*/ 1671116 h 2580957"/>
              <a:gd name="connsiteX9" fmla="*/ 2450896 w 2580957"/>
              <a:gd name="connsiteY9" fmla="*/ 1839569 h 2580957"/>
              <a:gd name="connsiteX10" fmla="*/ 2346214 w 2580957"/>
              <a:gd name="connsiteY10" fmla="*/ 2020884 h 2580957"/>
              <a:gd name="connsiteX11" fmla="*/ 2099945 w 2580957"/>
              <a:gd name="connsiteY11" fmla="*/ 1931242 h 2580957"/>
              <a:gd name="connsiteX12" fmla="*/ 1780945 w 2580957"/>
              <a:gd name="connsiteY12" fmla="*/ 2198915 h 2580957"/>
              <a:gd name="connsiteX13" fmla="*/ 1826461 w 2580957"/>
              <a:gd name="connsiteY13" fmla="*/ 2457008 h 2580957"/>
              <a:gd name="connsiteX14" fmla="*/ 1629723 w 2580957"/>
              <a:gd name="connsiteY14" fmla="*/ 2528615 h 2580957"/>
              <a:gd name="connsiteX15" fmla="*/ 1498691 w 2580957"/>
              <a:gd name="connsiteY15" fmla="*/ 2301647 h 2580957"/>
              <a:gd name="connsiteX16" fmla="*/ 1082266 w 2580957"/>
              <a:gd name="connsiteY16" fmla="*/ 2301647 h 2580957"/>
              <a:gd name="connsiteX17" fmla="*/ 951234 w 2580957"/>
              <a:gd name="connsiteY17" fmla="*/ 2528615 h 2580957"/>
              <a:gd name="connsiteX18" fmla="*/ 754496 w 2580957"/>
              <a:gd name="connsiteY18" fmla="*/ 2457008 h 2580957"/>
              <a:gd name="connsiteX19" fmla="*/ 800012 w 2580957"/>
              <a:gd name="connsiteY19" fmla="*/ 2198915 h 2580957"/>
              <a:gd name="connsiteX20" fmla="*/ 481012 w 2580957"/>
              <a:gd name="connsiteY20" fmla="*/ 1931242 h 2580957"/>
              <a:gd name="connsiteX21" fmla="*/ 234743 w 2580957"/>
              <a:gd name="connsiteY21" fmla="*/ 2020884 h 2580957"/>
              <a:gd name="connsiteX22" fmla="*/ 130061 w 2580957"/>
              <a:gd name="connsiteY22" fmla="*/ 1839569 h 2580957"/>
              <a:gd name="connsiteX23" fmla="*/ 330828 w 2580957"/>
              <a:gd name="connsiteY23" fmla="*/ 1671115 h 2580957"/>
              <a:gd name="connsiteX24" fmla="*/ 258516 w 2580957"/>
              <a:gd name="connsiteY24" fmla="*/ 1261016 h 2580957"/>
              <a:gd name="connsiteX25" fmla="*/ 12243 w 2580957"/>
              <a:gd name="connsiteY25" fmla="*/ 1171388 h 2580957"/>
              <a:gd name="connsiteX26" fmla="*/ 48599 w 2580957"/>
              <a:gd name="connsiteY26" fmla="*/ 965205 h 2580957"/>
              <a:gd name="connsiteX27" fmla="*/ 310675 w 2580957"/>
              <a:gd name="connsiteY27" fmla="*/ 965212 h 2580957"/>
              <a:gd name="connsiteX28" fmla="*/ 518888 w 2580957"/>
              <a:gd name="connsiteY28" fmla="*/ 604577 h 2580957"/>
              <a:gd name="connsiteX29" fmla="*/ 387843 w 2580957"/>
              <a:gd name="connsiteY29" fmla="*/ 377616 h 2580957"/>
              <a:gd name="connsiteX30" fmla="*/ 548225 w 2580957"/>
              <a:gd name="connsiteY30" fmla="*/ 243039 h 2580957"/>
              <a:gd name="connsiteX31" fmla="*/ 748983 w 2580957"/>
              <a:gd name="connsiteY31" fmla="*/ 411504 h 2580957"/>
              <a:gd name="connsiteX32" fmla="*/ 1140295 w 2580957"/>
              <a:gd name="connsiteY32" fmla="*/ 269078 h 2580957"/>
              <a:gd name="connsiteX33" fmla="*/ 1185797 w 2580957"/>
              <a:gd name="connsiteY33" fmla="*/ 10982 h 2580957"/>
              <a:gd name="connsiteX34" fmla="*/ 1395160 w 2580957"/>
              <a:gd name="connsiteY34" fmla="*/ 10982 h 2580957"/>
              <a:gd name="connsiteX35" fmla="*/ 1440663 w 2580957"/>
              <a:gd name="connsiteY35" fmla="*/ 269078 h 2580957"/>
              <a:gd name="connsiteX36" fmla="*/ 1831975 w 2580957"/>
              <a:gd name="connsiteY36" fmla="*/ 411504 h 2580957"/>
              <a:gd name="connsiteX37" fmla="*/ 1831974 w 2580957"/>
              <a:gd name="connsiteY37" fmla="*/ 411504 h 258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80957" h="2580957">
                <a:moveTo>
                  <a:pt x="1831974" y="411504"/>
                </a:moveTo>
                <a:lnTo>
                  <a:pt x="2032732" y="243039"/>
                </a:lnTo>
                <a:lnTo>
                  <a:pt x="2193114" y="377616"/>
                </a:lnTo>
                <a:lnTo>
                  <a:pt x="2062070" y="604577"/>
                </a:lnTo>
                <a:cubicBezTo>
                  <a:pt x="2155250" y="709398"/>
                  <a:pt x="2226095" y="832105"/>
                  <a:pt x="2270283" y="965212"/>
                </a:cubicBezTo>
                <a:lnTo>
                  <a:pt x="2532358" y="965205"/>
                </a:lnTo>
                <a:lnTo>
                  <a:pt x="2568714" y="1171388"/>
                </a:lnTo>
                <a:lnTo>
                  <a:pt x="2322441" y="1261017"/>
                </a:lnTo>
                <a:cubicBezTo>
                  <a:pt x="2326443" y="1401209"/>
                  <a:pt x="2301839" y="1540747"/>
                  <a:pt x="2250130" y="1671116"/>
                </a:cubicBezTo>
                <a:lnTo>
                  <a:pt x="2450896" y="1839569"/>
                </a:lnTo>
                <a:lnTo>
                  <a:pt x="2346214" y="2020884"/>
                </a:lnTo>
                <a:lnTo>
                  <a:pt x="2099945" y="1931242"/>
                </a:lnTo>
                <a:cubicBezTo>
                  <a:pt x="2012897" y="2041208"/>
                  <a:pt x="1904356" y="2132285"/>
                  <a:pt x="1780945" y="2198915"/>
                </a:cubicBezTo>
                <a:lnTo>
                  <a:pt x="1826461" y="2457008"/>
                </a:lnTo>
                <a:lnTo>
                  <a:pt x="1629723" y="2528615"/>
                </a:lnTo>
                <a:lnTo>
                  <a:pt x="1498691" y="2301647"/>
                </a:lnTo>
                <a:cubicBezTo>
                  <a:pt x="1361324" y="2329933"/>
                  <a:pt x="1219633" y="2329933"/>
                  <a:pt x="1082266" y="2301647"/>
                </a:cubicBezTo>
                <a:lnTo>
                  <a:pt x="951234" y="2528615"/>
                </a:lnTo>
                <a:lnTo>
                  <a:pt x="754496" y="2457008"/>
                </a:lnTo>
                <a:lnTo>
                  <a:pt x="800012" y="2198915"/>
                </a:lnTo>
                <a:cubicBezTo>
                  <a:pt x="676601" y="2132285"/>
                  <a:pt x="568060" y="2041208"/>
                  <a:pt x="481012" y="1931242"/>
                </a:cubicBezTo>
                <a:lnTo>
                  <a:pt x="234743" y="2020884"/>
                </a:lnTo>
                <a:lnTo>
                  <a:pt x="130061" y="1839569"/>
                </a:lnTo>
                <a:lnTo>
                  <a:pt x="330828" y="1671115"/>
                </a:lnTo>
                <a:cubicBezTo>
                  <a:pt x="279118" y="1540746"/>
                  <a:pt x="254514" y="1401209"/>
                  <a:pt x="258516" y="1261016"/>
                </a:cubicBezTo>
                <a:lnTo>
                  <a:pt x="12243" y="1171388"/>
                </a:lnTo>
                <a:lnTo>
                  <a:pt x="48599" y="965205"/>
                </a:lnTo>
                <a:lnTo>
                  <a:pt x="310675" y="965212"/>
                </a:lnTo>
                <a:cubicBezTo>
                  <a:pt x="354863" y="832105"/>
                  <a:pt x="425708" y="709398"/>
                  <a:pt x="518888" y="604577"/>
                </a:cubicBezTo>
                <a:lnTo>
                  <a:pt x="387843" y="377616"/>
                </a:lnTo>
                <a:lnTo>
                  <a:pt x="548225" y="243039"/>
                </a:lnTo>
                <a:lnTo>
                  <a:pt x="748983" y="411504"/>
                </a:lnTo>
                <a:cubicBezTo>
                  <a:pt x="868392" y="337942"/>
                  <a:pt x="1001537" y="289481"/>
                  <a:pt x="1140295" y="269078"/>
                </a:cubicBezTo>
                <a:lnTo>
                  <a:pt x="1185797" y="10982"/>
                </a:lnTo>
                <a:lnTo>
                  <a:pt x="1395160" y="10982"/>
                </a:lnTo>
                <a:lnTo>
                  <a:pt x="1440663" y="269078"/>
                </a:lnTo>
                <a:cubicBezTo>
                  <a:pt x="1579420" y="289481"/>
                  <a:pt x="1712566" y="337941"/>
                  <a:pt x="1831975" y="411504"/>
                </a:cubicBezTo>
                <a:lnTo>
                  <a:pt x="1831974" y="411504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6667" tIns="622357" rIns="536667" bIns="667495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kern="1200" dirty="0" smtClean="0">
                <a:cs typeface="Calibri Light" panose="020F0302020204030204" pitchFamily="34" charset="0"/>
              </a:rPr>
              <a:t>32-разрядный (x86) или 64-разрядный (x64) процессор с тактовой частотой</a:t>
            </a:r>
            <a:br>
              <a:rPr lang="ru-RU" sz="1600" kern="1200" dirty="0" smtClean="0">
                <a:cs typeface="Calibri Light" panose="020F0302020204030204" pitchFamily="34" charset="0"/>
              </a:rPr>
            </a:br>
            <a:r>
              <a:rPr lang="ru-RU" sz="1600" kern="1200" dirty="0" smtClean="0">
                <a:cs typeface="Calibri Light" panose="020F0302020204030204" pitchFamily="34" charset="0"/>
              </a:rPr>
              <a:t> 1 ГГц или выше</a:t>
            </a:r>
            <a:endParaRPr lang="ru-RU" sz="1600" kern="1200" dirty="0">
              <a:cs typeface="Calibri Light" panose="020F0302020204030204" pitchFamily="34" charset="0"/>
            </a:endParaRPr>
          </a:p>
        </p:txBody>
      </p:sp>
      <p:sp>
        <p:nvSpPr>
          <p:cNvPr id="7" name="Полилиния 6"/>
          <p:cNvSpPr/>
          <p:nvPr/>
        </p:nvSpPr>
        <p:spPr>
          <a:xfrm>
            <a:off x="6232849" y="2995292"/>
            <a:ext cx="2047334" cy="1877060"/>
          </a:xfrm>
          <a:custGeom>
            <a:avLst/>
            <a:gdLst>
              <a:gd name="connsiteX0" fmla="*/ 1404504 w 1877060"/>
              <a:gd name="connsiteY0" fmla="*/ 475412 h 1877060"/>
              <a:gd name="connsiteX1" fmla="*/ 1681434 w 1877060"/>
              <a:gd name="connsiteY1" fmla="*/ 391950 h 1877060"/>
              <a:gd name="connsiteX2" fmla="*/ 1783334 w 1877060"/>
              <a:gd name="connsiteY2" fmla="*/ 568446 h 1877060"/>
              <a:gd name="connsiteX3" fmla="*/ 1572590 w 1877060"/>
              <a:gd name="connsiteY3" fmla="*/ 766543 h 1877060"/>
              <a:gd name="connsiteX4" fmla="*/ 1572590 w 1877060"/>
              <a:gd name="connsiteY4" fmla="*/ 1110516 h 1877060"/>
              <a:gd name="connsiteX5" fmla="*/ 1783334 w 1877060"/>
              <a:gd name="connsiteY5" fmla="*/ 1308614 h 1877060"/>
              <a:gd name="connsiteX6" fmla="*/ 1681434 w 1877060"/>
              <a:gd name="connsiteY6" fmla="*/ 1485110 h 1877060"/>
              <a:gd name="connsiteX7" fmla="*/ 1404504 w 1877060"/>
              <a:gd name="connsiteY7" fmla="*/ 1401648 h 1877060"/>
              <a:gd name="connsiteX8" fmla="*/ 1106614 w 1877060"/>
              <a:gd name="connsiteY8" fmla="*/ 1573635 h 1877060"/>
              <a:gd name="connsiteX9" fmla="*/ 1040430 w 1877060"/>
              <a:gd name="connsiteY9" fmla="*/ 1855194 h 1877060"/>
              <a:gd name="connsiteX10" fmla="*/ 836630 w 1877060"/>
              <a:gd name="connsiteY10" fmla="*/ 1855194 h 1877060"/>
              <a:gd name="connsiteX11" fmla="*/ 770445 w 1877060"/>
              <a:gd name="connsiteY11" fmla="*/ 1573635 h 1877060"/>
              <a:gd name="connsiteX12" fmla="*/ 472555 w 1877060"/>
              <a:gd name="connsiteY12" fmla="*/ 1401648 h 1877060"/>
              <a:gd name="connsiteX13" fmla="*/ 195626 w 1877060"/>
              <a:gd name="connsiteY13" fmla="*/ 1485110 h 1877060"/>
              <a:gd name="connsiteX14" fmla="*/ 93726 w 1877060"/>
              <a:gd name="connsiteY14" fmla="*/ 1308614 h 1877060"/>
              <a:gd name="connsiteX15" fmla="*/ 304470 w 1877060"/>
              <a:gd name="connsiteY15" fmla="*/ 1110517 h 1877060"/>
              <a:gd name="connsiteX16" fmla="*/ 304470 w 1877060"/>
              <a:gd name="connsiteY16" fmla="*/ 766544 h 1877060"/>
              <a:gd name="connsiteX17" fmla="*/ 93726 w 1877060"/>
              <a:gd name="connsiteY17" fmla="*/ 568446 h 1877060"/>
              <a:gd name="connsiteX18" fmla="*/ 195626 w 1877060"/>
              <a:gd name="connsiteY18" fmla="*/ 391950 h 1877060"/>
              <a:gd name="connsiteX19" fmla="*/ 472556 w 1877060"/>
              <a:gd name="connsiteY19" fmla="*/ 475412 h 1877060"/>
              <a:gd name="connsiteX20" fmla="*/ 770446 w 1877060"/>
              <a:gd name="connsiteY20" fmla="*/ 303425 h 1877060"/>
              <a:gd name="connsiteX21" fmla="*/ 836630 w 1877060"/>
              <a:gd name="connsiteY21" fmla="*/ 21866 h 1877060"/>
              <a:gd name="connsiteX22" fmla="*/ 1040430 w 1877060"/>
              <a:gd name="connsiteY22" fmla="*/ 21866 h 1877060"/>
              <a:gd name="connsiteX23" fmla="*/ 1106615 w 1877060"/>
              <a:gd name="connsiteY23" fmla="*/ 303425 h 1877060"/>
              <a:gd name="connsiteX24" fmla="*/ 1404505 w 1877060"/>
              <a:gd name="connsiteY24" fmla="*/ 475412 h 1877060"/>
              <a:gd name="connsiteX25" fmla="*/ 1404504 w 1877060"/>
              <a:gd name="connsiteY25" fmla="*/ 475412 h 187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77060" h="1877060">
                <a:moveTo>
                  <a:pt x="1404504" y="475412"/>
                </a:moveTo>
                <a:lnTo>
                  <a:pt x="1681434" y="391950"/>
                </a:lnTo>
                <a:lnTo>
                  <a:pt x="1783334" y="568446"/>
                </a:lnTo>
                <a:lnTo>
                  <a:pt x="1572590" y="766543"/>
                </a:lnTo>
                <a:cubicBezTo>
                  <a:pt x="1603139" y="879166"/>
                  <a:pt x="1603139" y="997893"/>
                  <a:pt x="1572590" y="1110516"/>
                </a:cubicBezTo>
                <a:lnTo>
                  <a:pt x="1783334" y="1308614"/>
                </a:lnTo>
                <a:lnTo>
                  <a:pt x="1681434" y="1485110"/>
                </a:lnTo>
                <a:lnTo>
                  <a:pt x="1404504" y="1401648"/>
                </a:lnTo>
                <a:cubicBezTo>
                  <a:pt x="1322244" y="1484415"/>
                  <a:pt x="1219423" y="1543779"/>
                  <a:pt x="1106614" y="1573635"/>
                </a:cubicBezTo>
                <a:lnTo>
                  <a:pt x="1040430" y="1855194"/>
                </a:lnTo>
                <a:lnTo>
                  <a:pt x="836630" y="1855194"/>
                </a:lnTo>
                <a:lnTo>
                  <a:pt x="770445" y="1573635"/>
                </a:lnTo>
                <a:cubicBezTo>
                  <a:pt x="657636" y="1543779"/>
                  <a:pt x="554816" y="1484416"/>
                  <a:pt x="472555" y="1401648"/>
                </a:cubicBezTo>
                <a:lnTo>
                  <a:pt x="195626" y="1485110"/>
                </a:lnTo>
                <a:lnTo>
                  <a:pt x="93726" y="1308614"/>
                </a:lnTo>
                <a:lnTo>
                  <a:pt x="304470" y="1110517"/>
                </a:lnTo>
                <a:cubicBezTo>
                  <a:pt x="273921" y="997894"/>
                  <a:pt x="273921" y="879167"/>
                  <a:pt x="304470" y="766544"/>
                </a:cubicBezTo>
                <a:lnTo>
                  <a:pt x="93726" y="568446"/>
                </a:lnTo>
                <a:lnTo>
                  <a:pt x="195626" y="391950"/>
                </a:lnTo>
                <a:lnTo>
                  <a:pt x="472556" y="475412"/>
                </a:lnTo>
                <a:cubicBezTo>
                  <a:pt x="554816" y="392645"/>
                  <a:pt x="657637" y="333281"/>
                  <a:pt x="770446" y="303425"/>
                </a:cubicBezTo>
                <a:lnTo>
                  <a:pt x="836630" y="21866"/>
                </a:lnTo>
                <a:lnTo>
                  <a:pt x="1040430" y="21866"/>
                </a:lnTo>
                <a:lnTo>
                  <a:pt x="1106615" y="303425"/>
                </a:lnTo>
                <a:cubicBezTo>
                  <a:pt x="1219424" y="333281"/>
                  <a:pt x="1322244" y="392644"/>
                  <a:pt x="1404505" y="475412"/>
                </a:cubicBezTo>
                <a:lnTo>
                  <a:pt x="1404504" y="475412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86526" tIns="489382" rIns="486526" bIns="489382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kern="1200" dirty="0" smtClean="0">
                <a:cs typeface="Calibri Light" panose="020F0302020204030204" pitchFamily="34" charset="0"/>
              </a:rPr>
              <a:t>Жесткий диск с частотой вращения шпинделя 5400 об/мин или </a:t>
            </a:r>
            <a:r>
              <a:rPr lang="en-US" sz="1200" kern="1200" dirty="0" smtClean="0">
                <a:cs typeface="Calibri Light" panose="020F0302020204030204" pitchFamily="34" charset="0"/>
              </a:rPr>
              <a:t>SSD</a:t>
            </a:r>
            <a:endParaRPr lang="ru-RU" sz="1200" kern="1200" dirty="0">
              <a:cs typeface="Calibri Light" panose="020F0302020204030204" pitchFamily="34" charset="0"/>
            </a:endParaRPr>
          </a:p>
        </p:txBody>
      </p:sp>
      <p:sp>
        <p:nvSpPr>
          <p:cNvPr id="8" name="Полилиния 7"/>
          <p:cNvSpPr/>
          <p:nvPr/>
        </p:nvSpPr>
        <p:spPr>
          <a:xfrm>
            <a:off x="7247799" y="1493643"/>
            <a:ext cx="2252473" cy="2252473"/>
          </a:xfrm>
          <a:custGeom>
            <a:avLst/>
            <a:gdLst>
              <a:gd name="connsiteX0" fmla="*/ 1376127 w 1839135"/>
              <a:gd name="connsiteY0" fmla="*/ 465806 h 1839135"/>
              <a:gd name="connsiteX1" fmla="*/ 1647462 w 1839135"/>
              <a:gd name="connsiteY1" fmla="*/ 384031 h 1839135"/>
              <a:gd name="connsiteX2" fmla="*/ 1747303 w 1839135"/>
              <a:gd name="connsiteY2" fmla="*/ 556961 h 1839135"/>
              <a:gd name="connsiteX3" fmla="*/ 1540816 w 1839135"/>
              <a:gd name="connsiteY3" fmla="*/ 751056 h 1839135"/>
              <a:gd name="connsiteX4" fmla="*/ 1540816 w 1839135"/>
              <a:gd name="connsiteY4" fmla="*/ 1088079 h 1839135"/>
              <a:gd name="connsiteX5" fmla="*/ 1747303 w 1839135"/>
              <a:gd name="connsiteY5" fmla="*/ 1282174 h 1839135"/>
              <a:gd name="connsiteX6" fmla="*/ 1647462 w 1839135"/>
              <a:gd name="connsiteY6" fmla="*/ 1455104 h 1839135"/>
              <a:gd name="connsiteX7" fmla="*/ 1376127 w 1839135"/>
              <a:gd name="connsiteY7" fmla="*/ 1373329 h 1839135"/>
              <a:gd name="connsiteX8" fmla="*/ 1084256 w 1839135"/>
              <a:gd name="connsiteY8" fmla="*/ 1541841 h 1839135"/>
              <a:gd name="connsiteX9" fmla="*/ 1019409 w 1839135"/>
              <a:gd name="connsiteY9" fmla="*/ 1817711 h 1839135"/>
              <a:gd name="connsiteX10" fmla="*/ 819726 w 1839135"/>
              <a:gd name="connsiteY10" fmla="*/ 1817711 h 1839135"/>
              <a:gd name="connsiteX11" fmla="*/ 754879 w 1839135"/>
              <a:gd name="connsiteY11" fmla="*/ 1541840 h 1839135"/>
              <a:gd name="connsiteX12" fmla="*/ 463008 w 1839135"/>
              <a:gd name="connsiteY12" fmla="*/ 1373328 h 1839135"/>
              <a:gd name="connsiteX13" fmla="*/ 191673 w 1839135"/>
              <a:gd name="connsiteY13" fmla="*/ 1455104 h 1839135"/>
              <a:gd name="connsiteX14" fmla="*/ 91832 w 1839135"/>
              <a:gd name="connsiteY14" fmla="*/ 1282174 h 1839135"/>
              <a:gd name="connsiteX15" fmla="*/ 298319 w 1839135"/>
              <a:gd name="connsiteY15" fmla="*/ 1088079 h 1839135"/>
              <a:gd name="connsiteX16" fmla="*/ 298319 w 1839135"/>
              <a:gd name="connsiteY16" fmla="*/ 751056 h 1839135"/>
              <a:gd name="connsiteX17" fmla="*/ 91832 w 1839135"/>
              <a:gd name="connsiteY17" fmla="*/ 556961 h 1839135"/>
              <a:gd name="connsiteX18" fmla="*/ 191673 w 1839135"/>
              <a:gd name="connsiteY18" fmla="*/ 384031 h 1839135"/>
              <a:gd name="connsiteX19" fmla="*/ 463008 w 1839135"/>
              <a:gd name="connsiteY19" fmla="*/ 465806 h 1839135"/>
              <a:gd name="connsiteX20" fmla="*/ 754879 w 1839135"/>
              <a:gd name="connsiteY20" fmla="*/ 297294 h 1839135"/>
              <a:gd name="connsiteX21" fmla="*/ 819726 w 1839135"/>
              <a:gd name="connsiteY21" fmla="*/ 21424 h 1839135"/>
              <a:gd name="connsiteX22" fmla="*/ 1019409 w 1839135"/>
              <a:gd name="connsiteY22" fmla="*/ 21424 h 1839135"/>
              <a:gd name="connsiteX23" fmla="*/ 1084256 w 1839135"/>
              <a:gd name="connsiteY23" fmla="*/ 297295 h 1839135"/>
              <a:gd name="connsiteX24" fmla="*/ 1376127 w 1839135"/>
              <a:gd name="connsiteY24" fmla="*/ 465807 h 1839135"/>
              <a:gd name="connsiteX25" fmla="*/ 1376127 w 1839135"/>
              <a:gd name="connsiteY25" fmla="*/ 465806 h 18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39135" h="1839135">
                <a:moveTo>
                  <a:pt x="1183753" y="465215"/>
                </a:moveTo>
                <a:lnTo>
                  <a:pt x="1380467" y="343381"/>
                </a:lnTo>
                <a:lnTo>
                  <a:pt x="1495754" y="458668"/>
                </a:lnTo>
                <a:lnTo>
                  <a:pt x="1373920" y="655382"/>
                </a:lnTo>
                <a:cubicBezTo>
                  <a:pt x="1420845" y="736084"/>
                  <a:pt x="1445428" y="827830"/>
                  <a:pt x="1445141" y="921183"/>
                </a:cubicBezTo>
                <a:lnTo>
                  <a:pt x="1649009" y="1030625"/>
                </a:lnTo>
                <a:lnTo>
                  <a:pt x="1606811" y="1188109"/>
                </a:lnTo>
                <a:lnTo>
                  <a:pt x="1375535" y="1180955"/>
                </a:lnTo>
                <a:cubicBezTo>
                  <a:pt x="1329107" y="1261945"/>
                  <a:pt x="1261945" y="1329107"/>
                  <a:pt x="1180955" y="1375536"/>
                </a:cubicBezTo>
                <a:lnTo>
                  <a:pt x="1188110" y="1606811"/>
                </a:lnTo>
                <a:lnTo>
                  <a:pt x="1030625" y="1649009"/>
                </a:lnTo>
                <a:lnTo>
                  <a:pt x="921183" y="1445141"/>
                </a:lnTo>
                <a:cubicBezTo>
                  <a:pt x="827830" y="1445428"/>
                  <a:pt x="736084" y="1420844"/>
                  <a:pt x="655381" y="1373919"/>
                </a:cubicBezTo>
                <a:lnTo>
                  <a:pt x="458668" y="1495754"/>
                </a:lnTo>
                <a:lnTo>
                  <a:pt x="343381" y="1380467"/>
                </a:lnTo>
                <a:lnTo>
                  <a:pt x="465215" y="1183753"/>
                </a:lnTo>
                <a:cubicBezTo>
                  <a:pt x="418290" y="1103051"/>
                  <a:pt x="393707" y="1011305"/>
                  <a:pt x="393994" y="917952"/>
                </a:cubicBezTo>
                <a:lnTo>
                  <a:pt x="190126" y="808510"/>
                </a:lnTo>
                <a:lnTo>
                  <a:pt x="232324" y="651026"/>
                </a:lnTo>
                <a:lnTo>
                  <a:pt x="463600" y="658180"/>
                </a:lnTo>
                <a:cubicBezTo>
                  <a:pt x="510028" y="577190"/>
                  <a:pt x="577190" y="510028"/>
                  <a:pt x="658180" y="463599"/>
                </a:cubicBezTo>
                <a:lnTo>
                  <a:pt x="651025" y="232324"/>
                </a:lnTo>
                <a:lnTo>
                  <a:pt x="808510" y="190126"/>
                </a:lnTo>
                <a:lnTo>
                  <a:pt x="917952" y="393994"/>
                </a:lnTo>
                <a:cubicBezTo>
                  <a:pt x="1011305" y="393707"/>
                  <a:pt x="1103051" y="418291"/>
                  <a:pt x="1183754" y="465216"/>
                </a:cubicBezTo>
                <a:lnTo>
                  <a:pt x="1183753" y="465215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27826" tIns="627825" rIns="627824" bIns="627825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dirty="0" smtClean="0">
                <a:cs typeface="Calibri Light" panose="020F0302020204030204" pitchFamily="34" charset="0"/>
              </a:rPr>
              <a:t>500 МБ свободного места на жестком диске</a:t>
            </a:r>
            <a:endParaRPr lang="ru-RU" sz="1400" kern="1200" dirty="0">
              <a:cs typeface="Calibri Light" panose="020F0302020204030204" pitchFamily="34" charset="0"/>
            </a:endParaRPr>
          </a:p>
        </p:txBody>
      </p:sp>
      <p:sp>
        <p:nvSpPr>
          <p:cNvPr id="9" name="Круговая стрелка 8"/>
          <p:cNvSpPr/>
          <p:nvPr/>
        </p:nvSpPr>
        <p:spPr>
          <a:xfrm>
            <a:off x="7711819" y="3212736"/>
            <a:ext cx="3303625" cy="3303625"/>
          </a:xfrm>
          <a:prstGeom prst="circularArrow">
            <a:avLst>
              <a:gd name="adj1" fmla="val 4687"/>
              <a:gd name="adj2" fmla="val 299029"/>
              <a:gd name="adj3" fmla="val 2526909"/>
              <a:gd name="adj4" fmla="val 15838323"/>
              <a:gd name="adj5" fmla="val 5469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hape 9"/>
          <p:cNvSpPr/>
          <p:nvPr/>
        </p:nvSpPr>
        <p:spPr>
          <a:xfrm>
            <a:off x="5849408" y="2577830"/>
            <a:ext cx="2621581" cy="2400290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Круговая стрелка 10"/>
          <p:cNvSpPr/>
          <p:nvPr/>
        </p:nvSpPr>
        <p:spPr>
          <a:xfrm>
            <a:off x="7029057" y="1295334"/>
            <a:ext cx="2587996" cy="2587996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Полилиния 12"/>
          <p:cNvSpPr/>
          <p:nvPr/>
        </p:nvSpPr>
        <p:spPr>
          <a:xfrm>
            <a:off x="3309075" y="1493643"/>
            <a:ext cx="2580957" cy="2580957"/>
          </a:xfrm>
          <a:custGeom>
            <a:avLst/>
            <a:gdLst>
              <a:gd name="connsiteX0" fmla="*/ 1831974 w 2580957"/>
              <a:gd name="connsiteY0" fmla="*/ 411504 h 2580957"/>
              <a:gd name="connsiteX1" fmla="*/ 2032732 w 2580957"/>
              <a:gd name="connsiteY1" fmla="*/ 243039 h 2580957"/>
              <a:gd name="connsiteX2" fmla="*/ 2193114 w 2580957"/>
              <a:gd name="connsiteY2" fmla="*/ 377616 h 2580957"/>
              <a:gd name="connsiteX3" fmla="*/ 2062070 w 2580957"/>
              <a:gd name="connsiteY3" fmla="*/ 604577 h 2580957"/>
              <a:gd name="connsiteX4" fmla="*/ 2270283 w 2580957"/>
              <a:gd name="connsiteY4" fmla="*/ 965212 h 2580957"/>
              <a:gd name="connsiteX5" fmla="*/ 2532358 w 2580957"/>
              <a:gd name="connsiteY5" fmla="*/ 965205 h 2580957"/>
              <a:gd name="connsiteX6" fmla="*/ 2568714 w 2580957"/>
              <a:gd name="connsiteY6" fmla="*/ 1171388 h 2580957"/>
              <a:gd name="connsiteX7" fmla="*/ 2322441 w 2580957"/>
              <a:gd name="connsiteY7" fmla="*/ 1261017 h 2580957"/>
              <a:gd name="connsiteX8" fmla="*/ 2250130 w 2580957"/>
              <a:gd name="connsiteY8" fmla="*/ 1671116 h 2580957"/>
              <a:gd name="connsiteX9" fmla="*/ 2450896 w 2580957"/>
              <a:gd name="connsiteY9" fmla="*/ 1839569 h 2580957"/>
              <a:gd name="connsiteX10" fmla="*/ 2346214 w 2580957"/>
              <a:gd name="connsiteY10" fmla="*/ 2020884 h 2580957"/>
              <a:gd name="connsiteX11" fmla="*/ 2099945 w 2580957"/>
              <a:gd name="connsiteY11" fmla="*/ 1931242 h 2580957"/>
              <a:gd name="connsiteX12" fmla="*/ 1780945 w 2580957"/>
              <a:gd name="connsiteY12" fmla="*/ 2198915 h 2580957"/>
              <a:gd name="connsiteX13" fmla="*/ 1826461 w 2580957"/>
              <a:gd name="connsiteY13" fmla="*/ 2457008 h 2580957"/>
              <a:gd name="connsiteX14" fmla="*/ 1629723 w 2580957"/>
              <a:gd name="connsiteY14" fmla="*/ 2528615 h 2580957"/>
              <a:gd name="connsiteX15" fmla="*/ 1498691 w 2580957"/>
              <a:gd name="connsiteY15" fmla="*/ 2301647 h 2580957"/>
              <a:gd name="connsiteX16" fmla="*/ 1082266 w 2580957"/>
              <a:gd name="connsiteY16" fmla="*/ 2301647 h 2580957"/>
              <a:gd name="connsiteX17" fmla="*/ 951234 w 2580957"/>
              <a:gd name="connsiteY17" fmla="*/ 2528615 h 2580957"/>
              <a:gd name="connsiteX18" fmla="*/ 754496 w 2580957"/>
              <a:gd name="connsiteY18" fmla="*/ 2457008 h 2580957"/>
              <a:gd name="connsiteX19" fmla="*/ 800012 w 2580957"/>
              <a:gd name="connsiteY19" fmla="*/ 2198915 h 2580957"/>
              <a:gd name="connsiteX20" fmla="*/ 481012 w 2580957"/>
              <a:gd name="connsiteY20" fmla="*/ 1931242 h 2580957"/>
              <a:gd name="connsiteX21" fmla="*/ 234743 w 2580957"/>
              <a:gd name="connsiteY21" fmla="*/ 2020884 h 2580957"/>
              <a:gd name="connsiteX22" fmla="*/ 130061 w 2580957"/>
              <a:gd name="connsiteY22" fmla="*/ 1839569 h 2580957"/>
              <a:gd name="connsiteX23" fmla="*/ 330828 w 2580957"/>
              <a:gd name="connsiteY23" fmla="*/ 1671115 h 2580957"/>
              <a:gd name="connsiteX24" fmla="*/ 258516 w 2580957"/>
              <a:gd name="connsiteY24" fmla="*/ 1261016 h 2580957"/>
              <a:gd name="connsiteX25" fmla="*/ 12243 w 2580957"/>
              <a:gd name="connsiteY25" fmla="*/ 1171388 h 2580957"/>
              <a:gd name="connsiteX26" fmla="*/ 48599 w 2580957"/>
              <a:gd name="connsiteY26" fmla="*/ 965205 h 2580957"/>
              <a:gd name="connsiteX27" fmla="*/ 310675 w 2580957"/>
              <a:gd name="connsiteY27" fmla="*/ 965212 h 2580957"/>
              <a:gd name="connsiteX28" fmla="*/ 518888 w 2580957"/>
              <a:gd name="connsiteY28" fmla="*/ 604577 h 2580957"/>
              <a:gd name="connsiteX29" fmla="*/ 387843 w 2580957"/>
              <a:gd name="connsiteY29" fmla="*/ 377616 h 2580957"/>
              <a:gd name="connsiteX30" fmla="*/ 548225 w 2580957"/>
              <a:gd name="connsiteY30" fmla="*/ 243039 h 2580957"/>
              <a:gd name="connsiteX31" fmla="*/ 748983 w 2580957"/>
              <a:gd name="connsiteY31" fmla="*/ 411504 h 2580957"/>
              <a:gd name="connsiteX32" fmla="*/ 1140295 w 2580957"/>
              <a:gd name="connsiteY32" fmla="*/ 269078 h 2580957"/>
              <a:gd name="connsiteX33" fmla="*/ 1185797 w 2580957"/>
              <a:gd name="connsiteY33" fmla="*/ 10982 h 2580957"/>
              <a:gd name="connsiteX34" fmla="*/ 1395160 w 2580957"/>
              <a:gd name="connsiteY34" fmla="*/ 10982 h 2580957"/>
              <a:gd name="connsiteX35" fmla="*/ 1440663 w 2580957"/>
              <a:gd name="connsiteY35" fmla="*/ 269078 h 2580957"/>
              <a:gd name="connsiteX36" fmla="*/ 1831975 w 2580957"/>
              <a:gd name="connsiteY36" fmla="*/ 411504 h 2580957"/>
              <a:gd name="connsiteX37" fmla="*/ 1831974 w 2580957"/>
              <a:gd name="connsiteY37" fmla="*/ 411504 h 258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80957" h="2580957">
                <a:moveTo>
                  <a:pt x="1831974" y="411504"/>
                </a:moveTo>
                <a:lnTo>
                  <a:pt x="2032732" y="243039"/>
                </a:lnTo>
                <a:lnTo>
                  <a:pt x="2193114" y="377616"/>
                </a:lnTo>
                <a:lnTo>
                  <a:pt x="2062070" y="604577"/>
                </a:lnTo>
                <a:cubicBezTo>
                  <a:pt x="2155250" y="709398"/>
                  <a:pt x="2226095" y="832105"/>
                  <a:pt x="2270283" y="965212"/>
                </a:cubicBezTo>
                <a:lnTo>
                  <a:pt x="2532358" y="965205"/>
                </a:lnTo>
                <a:lnTo>
                  <a:pt x="2568714" y="1171388"/>
                </a:lnTo>
                <a:lnTo>
                  <a:pt x="2322441" y="1261017"/>
                </a:lnTo>
                <a:cubicBezTo>
                  <a:pt x="2326443" y="1401209"/>
                  <a:pt x="2301839" y="1540747"/>
                  <a:pt x="2250130" y="1671116"/>
                </a:cubicBezTo>
                <a:lnTo>
                  <a:pt x="2450896" y="1839569"/>
                </a:lnTo>
                <a:lnTo>
                  <a:pt x="2346214" y="2020884"/>
                </a:lnTo>
                <a:lnTo>
                  <a:pt x="2099945" y="1931242"/>
                </a:lnTo>
                <a:cubicBezTo>
                  <a:pt x="2012897" y="2041208"/>
                  <a:pt x="1904356" y="2132285"/>
                  <a:pt x="1780945" y="2198915"/>
                </a:cubicBezTo>
                <a:lnTo>
                  <a:pt x="1826461" y="2457008"/>
                </a:lnTo>
                <a:lnTo>
                  <a:pt x="1629723" y="2528615"/>
                </a:lnTo>
                <a:lnTo>
                  <a:pt x="1498691" y="2301647"/>
                </a:lnTo>
                <a:cubicBezTo>
                  <a:pt x="1361324" y="2329933"/>
                  <a:pt x="1219633" y="2329933"/>
                  <a:pt x="1082266" y="2301647"/>
                </a:cubicBezTo>
                <a:lnTo>
                  <a:pt x="951234" y="2528615"/>
                </a:lnTo>
                <a:lnTo>
                  <a:pt x="754496" y="2457008"/>
                </a:lnTo>
                <a:lnTo>
                  <a:pt x="800012" y="2198915"/>
                </a:lnTo>
                <a:cubicBezTo>
                  <a:pt x="676601" y="2132285"/>
                  <a:pt x="568060" y="2041208"/>
                  <a:pt x="481012" y="1931242"/>
                </a:cubicBezTo>
                <a:lnTo>
                  <a:pt x="234743" y="2020884"/>
                </a:lnTo>
                <a:lnTo>
                  <a:pt x="130061" y="1839569"/>
                </a:lnTo>
                <a:lnTo>
                  <a:pt x="330828" y="1671115"/>
                </a:lnTo>
                <a:cubicBezTo>
                  <a:pt x="279118" y="1540746"/>
                  <a:pt x="254514" y="1401209"/>
                  <a:pt x="258516" y="1261016"/>
                </a:cubicBezTo>
                <a:lnTo>
                  <a:pt x="12243" y="1171388"/>
                </a:lnTo>
                <a:lnTo>
                  <a:pt x="48599" y="965205"/>
                </a:lnTo>
                <a:lnTo>
                  <a:pt x="310675" y="965212"/>
                </a:lnTo>
                <a:cubicBezTo>
                  <a:pt x="354863" y="832105"/>
                  <a:pt x="425708" y="709398"/>
                  <a:pt x="518888" y="604577"/>
                </a:cubicBezTo>
                <a:lnTo>
                  <a:pt x="387843" y="377616"/>
                </a:lnTo>
                <a:lnTo>
                  <a:pt x="548225" y="243039"/>
                </a:lnTo>
                <a:lnTo>
                  <a:pt x="748983" y="411504"/>
                </a:lnTo>
                <a:cubicBezTo>
                  <a:pt x="868392" y="337942"/>
                  <a:pt x="1001537" y="289481"/>
                  <a:pt x="1140295" y="269078"/>
                </a:cubicBezTo>
                <a:lnTo>
                  <a:pt x="1185797" y="10982"/>
                </a:lnTo>
                <a:lnTo>
                  <a:pt x="1395160" y="10982"/>
                </a:lnTo>
                <a:lnTo>
                  <a:pt x="1440663" y="269078"/>
                </a:lnTo>
                <a:cubicBezTo>
                  <a:pt x="1579420" y="289481"/>
                  <a:pt x="1712566" y="337941"/>
                  <a:pt x="1831975" y="411504"/>
                </a:cubicBezTo>
                <a:lnTo>
                  <a:pt x="1831974" y="411504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6667" tIns="622357" rIns="536667" bIns="667495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dirty="0">
                <a:cs typeface="Calibri Light" panose="020F0302020204030204" pitchFamily="34" charset="0"/>
              </a:rPr>
              <a:t>Монитор диагональю 22+ дюйма с поддержкой разрешения 1440х900 и выше</a:t>
            </a:r>
            <a:endParaRPr lang="ru-RU" sz="1100" dirty="0">
              <a:cs typeface="Calibri Light" panose="020F0302020204030204" pitchFamily="34" charset="0"/>
            </a:endParaRPr>
          </a:p>
        </p:txBody>
      </p:sp>
      <p:sp>
        <p:nvSpPr>
          <p:cNvPr id="14" name="Круговая стрелка 13"/>
          <p:cNvSpPr/>
          <p:nvPr/>
        </p:nvSpPr>
        <p:spPr>
          <a:xfrm rot="5400000">
            <a:off x="2842687" y="684284"/>
            <a:ext cx="3617246" cy="3909526"/>
          </a:xfrm>
          <a:prstGeom prst="circularArrow">
            <a:avLst>
              <a:gd name="adj1" fmla="val 6581"/>
              <a:gd name="adj2" fmla="val 663606"/>
              <a:gd name="adj3" fmla="val 15715281"/>
              <a:gd name="adj4" fmla="val 12284341"/>
              <a:gd name="adj5" fmla="val 8526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Полилиния 14"/>
          <p:cNvSpPr/>
          <p:nvPr/>
        </p:nvSpPr>
        <p:spPr>
          <a:xfrm>
            <a:off x="867747" y="3212735"/>
            <a:ext cx="3583270" cy="3477313"/>
          </a:xfrm>
          <a:custGeom>
            <a:avLst/>
            <a:gdLst>
              <a:gd name="connsiteX0" fmla="*/ 1831974 w 2580957"/>
              <a:gd name="connsiteY0" fmla="*/ 411504 h 2580957"/>
              <a:gd name="connsiteX1" fmla="*/ 2032732 w 2580957"/>
              <a:gd name="connsiteY1" fmla="*/ 243039 h 2580957"/>
              <a:gd name="connsiteX2" fmla="*/ 2193114 w 2580957"/>
              <a:gd name="connsiteY2" fmla="*/ 377616 h 2580957"/>
              <a:gd name="connsiteX3" fmla="*/ 2062070 w 2580957"/>
              <a:gd name="connsiteY3" fmla="*/ 604577 h 2580957"/>
              <a:gd name="connsiteX4" fmla="*/ 2270283 w 2580957"/>
              <a:gd name="connsiteY4" fmla="*/ 965212 h 2580957"/>
              <a:gd name="connsiteX5" fmla="*/ 2532358 w 2580957"/>
              <a:gd name="connsiteY5" fmla="*/ 965205 h 2580957"/>
              <a:gd name="connsiteX6" fmla="*/ 2568714 w 2580957"/>
              <a:gd name="connsiteY6" fmla="*/ 1171388 h 2580957"/>
              <a:gd name="connsiteX7" fmla="*/ 2322441 w 2580957"/>
              <a:gd name="connsiteY7" fmla="*/ 1261017 h 2580957"/>
              <a:gd name="connsiteX8" fmla="*/ 2250130 w 2580957"/>
              <a:gd name="connsiteY8" fmla="*/ 1671116 h 2580957"/>
              <a:gd name="connsiteX9" fmla="*/ 2450896 w 2580957"/>
              <a:gd name="connsiteY9" fmla="*/ 1839569 h 2580957"/>
              <a:gd name="connsiteX10" fmla="*/ 2346214 w 2580957"/>
              <a:gd name="connsiteY10" fmla="*/ 2020884 h 2580957"/>
              <a:gd name="connsiteX11" fmla="*/ 2099945 w 2580957"/>
              <a:gd name="connsiteY11" fmla="*/ 1931242 h 2580957"/>
              <a:gd name="connsiteX12" fmla="*/ 1780945 w 2580957"/>
              <a:gd name="connsiteY12" fmla="*/ 2198915 h 2580957"/>
              <a:gd name="connsiteX13" fmla="*/ 1826461 w 2580957"/>
              <a:gd name="connsiteY13" fmla="*/ 2457008 h 2580957"/>
              <a:gd name="connsiteX14" fmla="*/ 1629723 w 2580957"/>
              <a:gd name="connsiteY14" fmla="*/ 2528615 h 2580957"/>
              <a:gd name="connsiteX15" fmla="*/ 1498691 w 2580957"/>
              <a:gd name="connsiteY15" fmla="*/ 2301647 h 2580957"/>
              <a:gd name="connsiteX16" fmla="*/ 1082266 w 2580957"/>
              <a:gd name="connsiteY16" fmla="*/ 2301647 h 2580957"/>
              <a:gd name="connsiteX17" fmla="*/ 951234 w 2580957"/>
              <a:gd name="connsiteY17" fmla="*/ 2528615 h 2580957"/>
              <a:gd name="connsiteX18" fmla="*/ 754496 w 2580957"/>
              <a:gd name="connsiteY18" fmla="*/ 2457008 h 2580957"/>
              <a:gd name="connsiteX19" fmla="*/ 800012 w 2580957"/>
              <a:gd name="connsiteY19" fmla="*/ 2198915 h 2580957"/>
              <a:gd name="connsiteX20" fmla="*/ 481012 w 2580957"/>
              <a:gd name="connsiteY20" fmla="*/ 1931242 h 2580957"/>
              <a:gd name="connsiteX21" fmla="*/ 234743 w 2580957"/>
              <a:gd name="connsiteY21" fmla="*/ 2020884 h 2580957"/>
              <a:gd name="connsiteX22" fmla="*/ 130061 w 2580957"/>
              <a:gd name="connsiteY22" fmla="*/ 1839569 h 2580957"/>
              <a:gd name="connsiteX23" fmla="*/ 330828 w 2580957"/>
              <a:gd name="connsiteY23" fmla="*/ 1671115 h 2580957"/>
              <a:gd name="connsiteX24" fmla="*/ 258516 w 2580957"/>
              <a:gd name="connsiteY24" fmla="*/ 1261016 h 2580957"/>
              <a:gd name="connsiteX25" fmla="*/ 12243 w 2580957"/>
              <a:gd name="connsiteY25" fmla="*/ 1171388 h 2580957"/>
              <a:gd name="connsiteX26" fmla="*/ 48599 w 2580957"/>
              <a:gd name="connsiteY26" fmla="*/ 965205 h 2580957"/>
              <a:gd name="connsiteX27" fmla="*/ 310675 w 2580957"/>
              <a:gd name="connsiteY27" fmla="*/ 965212 h 2580957"/>
              <a:gd name="connsiteX28" fmla="*/ 518888 w 2580957"/>
              <a:gd name="connsiteY28" fmla="*/ 604577 h 2580957"/>
              <a:gd name="connsiteX29" fmla="*/ 387843 w 2580957"/>
              <a:gd name="connsiteY29" fmla="*/ 377616 h 2580957"/>
              <a:gd name="connsiteX30" fmla="*/ 548225 w 2580957"/>
              <a:gd name="connsiteY30" fmla="*/ 243039 h 2580957"/>
              <a:gd name="connsiteX31" fmla="*/ 748983 w 2580957"/>
              <a:gd name="connsiteY31" fmla="*/ 411504 h 2580957"/>
              <a:gd name="connsiteX32" fmla="*/ 1140295 w 2580957"/>
              <a:gd name="connsiteY32" fmla="*/ 269078 h 2580957"/>
              <a:gd name="connsiteX33" fmla="*/ 1185797 w 2580957"/>
              <a:gd name="connsiteY33" fmla="*/ 10982 h 2580957"/>
              <a:gd name="connsiteX34" fmla="*/ 1395160 w 2580957"/>
              <a:gd name="connsiteY34" fmla="*/ 10982 h 2580957"/>
              <a:gd name="connsiteX35" fmla="*/ 1440663 w 2580957"/>
              <a:gd name="connsiteY35" fmla="*/ 269078 h 2580957"/>
              <a:gd name="connsiteX36" fmla="*/ 1831975 w 2580957"/>
              <a:gd name="connsiteY36" fmla="*/ 411504 h 2580957"/>
              <a:gd name="connsiteX37" fmla="*/ 1831974 w 2580957"/>
              <a:gd name="connsiteY37" fmla="*/ 411504 h 258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80957" h="2580957">
                <a:moveTo>
                  <a:pt x="1831974" y="411504"/>
                </a:moveTo>
                <a:lnTo>
                  <a:pt x="2032732" y="243039"/>
                </a:lnTo>
                <a:lnTo>
                  <a:pt x="2193114" y="377616"/>
                </a:lnTo>
                <a:lnTo>
                  <a:pt x="2062070" y="604577"/>
                </a:lnTo>
                <a:cubicBezTo>
                  <a:pt x="2155250" y="709398"/>
                  <a:pt x="2226095" y="832105"/>
                  <a:pt x="2270283" y="965212"/>
                </a:cubicBezTo>
                <a:lnTo>
                  <a:pt x="2532358" y="965205"/>
                </a:lnTo>
                <a:lnTo>
                  <a:pt x="2568714" y="1171388"/>
                </a:lnTo>
                <a:lnTo>
                  <a:pt x="2322441" y="1261017"/>
                </a:lnTo>
                <a:cubicBezTo>
                  <a:pt x="2326443" y="1401209"/>
                  <a:pt x="2301839" y="1540747"/>
                  <a:pt x="2250130" y="1671116"/>
                </a:cubicBezTo>
                <a:lnTo>
                  <a:pt x="2450896" y="1839569"/>
                </a:lnTo>
                <a:lnTo>
                  <a:pt x="2346214" y="2020884"/>
                </a:lnTo>
                <a:lnTo>
                  <a:pt x="2099945" y="1931242"/>
                </a:lnTo>
                <a:cubicBezTo>
                  <a:pt x="2012897" y="2041208"/>
                  <a:pt x="1904356" y="2132285"/>
                  <a:pt x="1780945" y="2198915"/>
                </a:cubicBezTo>
                <a:lnTo>
                  <a:pt x="1826461" y="2457008"/>
                </a:lnTo>
                <a:lnTo>
                  <a:pt x="1629723" y="2528615"/>
                </a:lnTo>
                <a:lnTo>
                  <a:pt x="1498691" y="2301647"/>
                </a:lnTo>
                <a:cubicBezTo>
                  <a:pt x="1361324" y="2329933"/>
                  <a:pt x="1219633" y="2329933"/>
                  <a:pt x="1082266" y="2301647"/>
                </a:cubicBezTo>
                <a:lnTo>
                  <a:pt x="951234" y="2528615"/>
                </a:lnTo>
                <a:lnTo>
                  <a:pt x="754496" y="2457008"/>
                </a:lnTo>
                <a:lnTo>
                  <a:pt x="800012" y="2198915"/>
                </a:lnTo>
                <a:cubicBezTo>
                  <a:pt x="676601" y="2132285"/>
                  <a:pt x="568060" y="2041208"/>
                  <a:pt x="481012" y="1931242"/>
                </a:cubicBezTo>
                <a:lnTo>
                  <a:pt x="234743" y="2020884"/>
                </a:lnTo>
                <a:lnTo>
                  <a:pt x="130061" y="1839569"/>
                </a:lnTo>
                <a:lnTo>
                  <a:pt x="330828" y="1671115"/>
                </a:lnTo>
                <a:cubicBezTo>
                  <a:pt x="279118" y="1540746"/>
                  <a:pt x="254514" y="1401209"/>
                  <a:pt x="258516" y="1261016"/>
                </a:cubicBezTo>
                <a:lnTo>
                  <a:pt x="12243" y="1171388"/>
                </a:lnTo>
                <a:lnTo>
                  <a:pt x="48599" y="965205"/>
                </a:lnTo>
                <a:lnTo>
                  <a:pt x="310675" y="965212"/>
                </a:lnTo>
                <a:cubicBezTo>
                  <a:pt x="354863" y="832105"/>
                  <a:pt x="425708" y="709398"/>
                  <a:pt x="518888" y="604577"/>
                </a:cubicBezTo>
                <a:lnTo>
                  <a:pt x="387843" y="377616"/>
                </a:lnTo>
                <a:lnTo>
                  <a:pt x="548225" y="243039"/>
                </a:lnTo>
                <a:lnTo>
                  <a:pt x="748983" y="411504"/>
                </a:lnTo>
                <a:cubicBezTo>
                  <a:pt x="868392" y="337942"/>
                  <a:pt x="1001537" y="289481"/>
                  <a:pt x="1140295" y="269078"/>
                </a:cubicBezTo>
                <a:lnTo>
                  <a:pt x="1185797" y="10982"/>
                </a:lnTo>
                <a:lnTo>
                  <a:pt x="1395160" y="10982"/>
                </a:lnTo>
                <a:lnTo>
                  <a:pt x="1440663" y="269078"/>
                </a:lnTo>
                <a:cubicBezTo>
                  <a:pt x="1579420" y="289481"/>
                  <a:pt x="1712566" y="337941"/>
                  <a:pt x="1831975" y="411504"/>
                </a:cubicBezTo>
                <a:lnTo>
                  <a:pt x="1831974" y="411504"/>
                </a:ln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6667" tIns="622357" rIns="536667" bIns="66749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dirty="0">
                <a:cs typeface="Calibri Light" panose="020F0302020204030204" pitchFamily="34" charset="0"/>
              </a:rPr>
              <a:t>Видеоадаптер, совместимый с </a:t>
            </a:r>
            <a:r>
              <a:rPr lang="en-US" dirty="0">
                <a:cs typeface="Calibri Light" panose="020F0302020204030204" pitchFamily="34" charset="0"/>
              </a:rPr>
              <a:t>DirectX</a:t>
            </a:r>
            <a:r>
              <a:rPr lang="ru-RU" dirty="0">
                <a:cs typeface="Calibri Light" panose="020F0302020204030204" pitchFamily="34" charset="0"/>
              </a:rPr>
              <a:t> 9 или выше поддерживающий разрешение экрана </a:t>
            </a:r>
            <a:r>
              <a:rPr lang="ru-RU" dirty="0" smtClean="0">
                <a:cs typeface="Calibri Light" panose="020F0302020204030204" pitchFamily="34" charset="0"/>
              </a:rPr>
              <a:t>1440х900</a:t>
            </a:r>
            <a:endParaRPr lang="ru-RU" sz="1400" dirty="0">
              <a:cs typeface="Calibri Light" panose="020F03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Круговая стрелка 16"/>
          <p:cNvSpPr/>
          <p:nvPr/>
        </p:nvSpPr>
        <p:spPr>
          <a:xfrm rot="525848">
            <a:off x="90489" y="2263904"/>
            <a:ext cx="4947973" cy="4863988"/>
          </a:xfrm>
          <a:prstGeom prst="circularArrow">
            <a:avLst>
              <a:gd name="adj1" fmla="val 6581"/>
              <a:gd name="adj2" fmla="val 663606"/>
              <a:gd name="adj3" fmla="val 15715281"/>
              <a:gd name="adj4" fmla="val 11738699"/>
              <a:gd name="adj5" fmla="val 8526"/>
            </a:avLst>
          </a:pr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94" y="5318052"/>
            <a:ext cx="1498413" cy="1282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1" y="1159789"/>
            <a:ext cx="1219048" cy="151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" name="Группа 21"/>
          <p:cNvGrpSpPr/>
          <p:nvPr/>
        </p:nvGrpSpPr>
        <p:grpSpPr>
          <a:xfrm>
            <a:off x="0" y="859660"/>
            <a:ext cx="4385774" cy="461665"/>
            <a:chOff x="-1" y="970384"/>
            <a:chExt cx="4385775" cy="461665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-1" y="970384"/>
              <a:ext cx="438577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0628" y="970384"/>
              <a:ext cx="402771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АППАРАТНЫЕ ТРЕБОВАНИЯ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82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69" y="335903"/>
            <a:ext cx="7940797" cy="709125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9509"/>
            <a:ext cx="4088363" cy="2361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</a:t>
            </a:r>
            <a:r>
              <a:rPr lang="ru-RU" sz="2000" dirty="0" smtClean="0"/>
              <a:t>работы с приложением </a:t>
            </a:r>
            <a:r>
              <a:rPr lang="ru-RU" sz="2000" dirty="0"/>
              <a:t>необходимо открыть браузер </a:t>
            </a:r>
            <a:r>
              <a:rPr lang="en-US" sz="2000" b="1" dirty="0"/>
              <a:t>Chrome</a:t>
            </a:r>
            <a:r>
              <a:rPr lang="en-US" sz="2000" dirty="0"/>
              <a:t> </a:t>
            </a:r>
            <a:r>
              <a:rPr lang="ru-RU" sz="2000" dirty="0"/>
              <a:t>и перейти на адрес </a:t>
            </a:r>
            <a:r>
              <a:rPr lang="ru-RU" sz="2000" dirty="0" smtClean="0"/>
              <a:t>сервера</a:t>
            </a:r>
            <a:r>
              <a:rPr lang="en-US" sz="2000" dirty="0" smtClean="0"/>
              <a:t>. </a:t>
            </a:r>
            <a:r>
              <a:rPr lang="ru-RU" sz="2000" dirty="0" smtClean="0"/>
              <a:t>Если </a:t>
            </a:r>
            <a:r>
              <a:rPr lang="ru-RU" sz="2000" dirty="0"/>
              <a:t>нет ограничений доступа к целевой машине, то на экране должна отобразиться начальная страница приложения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0" y="970384"/>
            <a:ext cx="4385774" cy="461665"/>
            <a:chOff x="-1" y="970384"/>
            <a:chExt cx="4385775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1" y="970384"/>
              <a:ext cx="438577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369" y="970384"/>
              <a:ext cx="346065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НАЧАЛЬНАЯ СТРАНИЦА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703975" y="4466671"/>
            <a:ext cx="4040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 умолчанию загружается представление «Разгар горна». Перейти на другое представление можно нажав в верхнем меню на ссылку «Тренды</a:t>
            </a:r>
            <a:r>
              <a:rPr lang="ru-RU" sz="2000" dirty="0" smtClean="0"/>
              <a:t>» или «Статистика».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563" y="1541669"/>
            <a:ext cx="6817568" cy="20395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" y="4135767"/>
            <a:ext cx="6643537" cy="229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2" y="1679509"/>
            <a:ext cx="7280130" cy="4754066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0" y="970384"/>
            <a:ext cx="5439141" cy="461665"/>
            <a:chOff x="-1" y="970384"/>
            <a:chExt cx="5439142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1" y="970384"/>
              <a:ext cx="5402425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2" y="970384"/>
              <a:ext cx="495551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ПРЕДСТАВЛЕНИЕ «РАЗГАР ГОРНА»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77072" y="1790565"/>
            <a:ext cx="3842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Для работы необходимо выбрать нужную дату </a:t>
            </a:r>
            <a:r>
              <a:rPr lang="ru-RU" sz="2000" dirty="0"/>
              <a:t>и нажать «Запросить». Отобразится меню, в котором необходимо выбрать требуемый пояс. </a:t>
            </a:r>
            <a:endParaRPr lang="ru-RU" sz="2000" dirty="0" smtClean="0"/>
          </a:p>
        </p:txBody>
      </p:sp>
      <p:sp>
        <p:nvSpPr>
          <p:cNvPr id="17" name="Стрелка вправо с вырезом 16"/>
          <p:cNvSpPr/>
          <p:nvPr/>
        </p:nvSpPr>
        <p:spPr>
          <a:xfrm rot="5400000">
            <a:off x="1772817" y="1973513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400" b="1" dirty="0" smtClean="0"/>
              <a:t>1</a:t>
            </a:r>
            <a:endParaRPr lang="en-US" sz="2400" b="1" dirty="0"/>
          </a:p>
        </p:txBody>
      </p:sp>
      <p:sp>
        <p:nvSpPr>
          <p:cNvPr id="18" name="Стрелка вправо с вырезом 17"/>
          <p:cNvSpPr/>
          <p:nvPr/>
        </p:nvSpPr>
        <p:spPr>
          <a:xfrm flipH="1">
            <a:off x="1772816" y="3683258"/>
            <a:ext cx="811763" cy="615821"/>
          </a:xfrm>
          <a:prstGeom prst="notchedRightArrow">
            <a:avLst>
              <a:gd name="adj1" fmla="val 59091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2400" b="1" dirty="0"/>
              <a:t>2</a:t>
            </a:r>
            <a:endParaRPr lang="en-US" sz="2400" b="1" dirty="0"/>
          </a:p>
        </p:txBody>
      </p:sp>
      <p:sp>
        <p:nvSpPr>
          <p:cNvPr id="19" name="Стрелка вправо с вырезом 18"/>
          <p:cNvSpPr/>
          <p:nvPr/>
        </p:nvSpPr>
        <p:spPr>
          <a:xfrm>
            <a:off x="2858271" y="5642685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sz="2400" b="1" dirty="0" smtClean="0"/>
              <a:t>3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06768" y="3791247"/>
            <a:ext cx="3842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После </a:t>
            </a:r>
            <a:r>
              <a:rPr lang="ru-RU" sz="2000" dirty="0"/>
              <a:t>нажатия на пояс появится поле с графиком изотерм</a:t>
            </a:r>
            <a:r>
              <a:rPr lang="ru-RU" sz="2000" dirty="0" smtClean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06768" y="4868600"/>
            <a:ext cx="3842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000" dirty="0" smtClean="0"/>
              <a:t>При </a:t>
            </a:r>
            <a:r>
              <a:rPr lang="ru-RU" sz="2000" dirty="0"/>
              <a:t>движении мышкой в поле графика отображаются подсказки со значениями температур изотерм и датчиков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7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335903"/>
            <a:ext cx="8341567" cy="634481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623" y="335903"/>
            <a:ext cx="10870177" cy="709125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С ПРИЛОЖЕНИЕМ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353800" y="6428792"/>
            <a:ext cx="390331" cy="429208"/>
          </a:xfrm>
        </p:spPr>
        <p:txBody>
          <a:bodyPr/>
          <a:lstStyle/>
          <a:p>
            <a:fld id="{CD2A9FCD-380E-4BE0-82FC-BD235739980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-1" y="970384"/>
            <a:ext cx="6997960" cy="461665"/>
            <a:chOff x="-2" y="970384"/>
            <a:chExt cx="6997961" cy="461665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2" y="970384"/>
              <a:ext cx="6856120" cy="46166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3622" y="970384"/>
              <a:ext cx="65143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 Light" panose="020F0302020204030204" pitchFamily="34" charset="0"/>
                  <a:cs typeface="Calibri Light" panose="020F0302020204030204" pitchFamily="34" charset="0"/>
                </a:rPr>
                <a:t>ЦВЕТОВАЯ МАРКИРОВКА СОСТОЯНИЯ КЛАДКИ</a:t>
              </a:r>
              <a:endPara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6983" y="2301593"/>
            <a:ext cx="3622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Участок, </a:t>
            </a:r>
            <a:r>
              <a:rPr lang="ru-RU" sz="2000" dirty="0"/>
              <a:t>где радиус прогара выходит за радиус кладки </a:t>
            </a:r>
            <a:r>
              <a:rPr lang="ru-RU" sz="2000" dirty="0" smtClean="0"/>
              <a:t>обозначается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оранжевым цветом «Разгар»</a:t>
            </a:r>
            <a:r>
              <a:rPr lang="ru-RU" sz="2000" dirty="0" smtClean="0"/>
              <a:t>,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31" y="1624035"/>
            <a:ext cx="7871344" cy="4829153"/>
          </a:xfrm>
          <a:prstGeom prst="rect">
            <a:avLst/>
          </a:prstGeom>
        </p:spPr>
      </p:pic>
      <p:sp>
        <p:nvSpPr>
          <p:cNvPr id="17" name="Стрелка вправо с вырезом 16"/>
          <p:cNvSpPr/>
          <p:nvPr/>
        </p:nvSpPr>
        <p:spPr>
          <a:xfrm rot="5400000">
            <a:off x="5762876" y="2463590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400" b="1" dirty="0" smtClean="0"/>
              <a:t>1</a:t>
            </a:r>
            <a:endParaRPr lang="en-US" sz="2400" b="1" dirty="0"/>
          </a:p>
        </p:txBody>
      </p:sp>
      <p:sp>
        <p:nvSpPr>
          <p:cNvPr id="15" name="Стрелка вправо с вырезом 14"/>
          <p:cNvSpPr/>
          <p:nvPr/>
        </p:nvSpPr>
        <p:spPr>
          <a:xfrm rot="5400000">
            <a:off x="6142326" y="4973524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400" b="1" dirty="0" smtClean="0"/>
              <a:t>2</a:t>
            </a:r>
            <a:endParaRPr lang="en-US" sz="2400" b="1" dirty="0"/>
          </a:p>
        </p:txBody>
      </p:sp>
      <p:sp>
        <p:nvSpPr>
          <p:cNvPr id="19" name="Стрелка вправо с вырезом 18"/>
          <p:cNvSpPr/>
          <p:nvPr/>
        </p:nvSpPr>
        <p:spPr>
          <a:xfrm rot="16200000">
            <a:off x="10640008" y="4292390"/>
            <a:ext cx="811763" cy="615821"/>
          </a:xfrm>
          <a:prstGeom prst="notch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2400" b="1" dirty="0" smtClean="0"/>
              <a:t>3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6741" y="3630804"/>
            <a:ext cx="362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000" dirty="0" smtClean="0"/>
              <a:t>Участок</a:t>
            </a:r>
            <a:r>
              <a:rPr lang="ru-RU" sz="2000" dirty="0"/>
              <a:t>, на котором радиус расчетной температуры 1150℃ меньше радиуса кладки отображается 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серым цветом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«</a:t>
            </a:r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Гарнисаж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»</a:t>
            </a:r>
            <a:r>
              <a:rPr lang="ru-RU" sz="2000" dirty="0" smtClean="0"/>
              <a:t>,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741" y="5627733"/>
            <a:ext cx="3622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000" dirty="0" smtClean="0"/>
              <a:t>Участки</a:t>
            </a:r>
            <a:r>
              <a:rPr lang="ru-RU" sz="2000" dirty="0"/>
              <a:t>, где радиусы равны обозначены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зеленым </a:t>
            </a:r>
            <a:r>
              <a:rPr lang="ru-RU" sz="2000" dirty="0" smtClean="0">
                <a:solidFill>
                  <a:schemeClr val="accent6">
                    <a:lumMod val="75000"/>
                  </a:schemeClr>
                </a:solidFill>
              </a:rPr>
              <a:t>цветом «Норма»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2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  <p:bldP spid="15" grpId="0" animBg="1"/>
      <p:bldP spid="19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551</TotalTime>
  <Words>1384</Words>
  <Application>Microsoft Office PowerPoint</Application>
  <PresentationFormat>Широкоэкранный</PresentationFormat>
  <Paragraphs>168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ВИЗУАЛИЗАЦИЯ РАЗГАРА ГОРНА ДП-4</vt:lpstr>
      <vt:lpstr>СТРУКТУРА ПРЕЗЕНТАЦИИ</vt:lpstr>
      <vt:lpstr>НАЗНАЧЕНИЕ ПРОГРАММЫ</vt:lpstr>
      <vt:lpstr>НАЗНАЧЕНИЕ ПРОГРАММЫ</vt:lpstr>
      <vt:lpstr>УСЛОВИЯ ВЫПОЛНЕНИЯ ПРОГРАММЫ</vt:lpstr>
      <vt:lpstr>УСЛОВИЯ ВЫПОЛНЕНИЯ ПРОГРАММЫ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РАБОТА С ПРИЛОЖЕНИЕМ</vt:lpstr>
      <vt:lpstr>СООБЩЕНИЯ ПОЛЬЗОВАТЕЛЮ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Григорий Долгий</dc:creator>
  <cp:lastModifiedBy>Пользователь Windows</cp:lastModifiedBy>
  <cp:revision>74</cp:revision>
  <dcterms:created xsi:type="dcterms:W3CDTF">2020-01-15T14:00:58Z</dcterms:created>
  <dcterms:modified xsi:type="dcterms:W3CDTF">2021-06-21T09:21:05Z</dcterms:modified>
</cp:coreProperties>
</file>