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Montserrat Light"/>
      <p:regular r:id="rId43"/>
      <p:bold r:id="rId44"/>
      <p:italic r:id="rId45"/>
      <p:boldItalic r:id="rId46"/>
    </p:embeddedFon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1EEB3-117E-4984-A8BC-CDDE846BC571}">
  <a:tblStyle styleId="{0491EEB3-117E-4984-A8BC-CDDE846BC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MontserratLight-bold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MontserratLight-regular.fntdata"/><Relationship Id="rId24" Type="http://schemas.openxmlformats.org/officeDocument/2006/relationships/font" Target="fonts/ProximaNova-bold.fntdata"/><Relationship Id="rId46" Type="http://schemas.openxmlformats.org/officeDocument/2006/relationships/font" Target="fonts/MontserratLight-boldItalic.fntdata"/><Relationship Id="rId23" Type="http://schemas.openxmlformats.org/officeDocument/2006/relationships/font" Target="fonts/ProximaNova-regular.fntdata"/><Relationship Id="rId45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47" Type="http://schemas.openxmlformats.org/officeDocument/2006/relationships/font" Target="fonts/ArialBlack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02f7477e4_7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02f7477e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02f7477e4_4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02f7477e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02f7477e4_9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02f7477e4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02f7477e4_7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02f7477e4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02f7477e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02f7477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02f7477e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02f7477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02f7477e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02f7477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02f7477e4_7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02f7477e4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02f7477e4_7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02f7477e4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02f7477e4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02f7477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02f7477e4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02f7477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b="1"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1" name="Google Shape;201;p7"/>
          <p:cNvSpPr txBox="1"/>
          <p:nvPr>
            <p:ph idx="2" type="body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2" name="Google Shape;202;p7"/>
          <p:cNvSpPr txBox="1"/>
          <p:nvPr>
            <p:ph idx="3" type="body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emboss" type="blank">
  <p:cSld name="BLANK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556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556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556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556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556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556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556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55600" lvl="8" marL="4114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ctrTitle"/>
          </p:nvPr>
        </p:nvSpPr>
        <p:spPr>
          <a:xfrm>
            <a:off x="1013450" y="1711825"/>
            <a:ext cx="6386400" cy="147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650">
                <a:solidFill>
                  <a:srgbClr val="20124D"/>
                </a:solidFill>
                <a:latin typeface="Arial Black"/>
                <a:ea typeface="Arial Black"/>
                <a:cs typeface="Arial Black"/>
                <a:sym typeface="Arial Black"/>
              </a:rPr>
              <a:t>Early cancer prediction using miRNA expression data</a:t>
            </a:r>
            <a:endParaRPr b="0" sz="4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3880400" y="3119400"/>
            <a:ext cx="408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kuNGS Fury team</a:t>
            </a:r>
            <a:endParaRPr sz="170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897725" y="3468300"/>
            <a:ext cx="617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Alexander Andreev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Peter Zhurbenko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Eugenia Ivanova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Margarita Komarova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Karina Sogomonyan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Dasha Khaleneva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21"/>
          <p:cNvSpPr txBox="1"/>
          <p:nvPr/>
        </p:nvSpPr>
        <p:spPr>
          <a:xfrm>
            <a:off x="457200" y="152400"/>
            <a:ext cx="3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  <a:latin typeface="Poppins"/>
                <a:ea typeface="Poppins"/>
                <a:cs typeface="Poppins"/>
                <a:sym typeface="Poppins"/>
              </a:rPr>
              <a:t>Differential expression analysis with DESeq2</a:t>
            </a:r>
            <a:endParaRPr b="1" sz="1800">
              <a:solidFill>
                <a:srgbClr val="2012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21"/>
          <p:cNvSpPr txBox="1"/>
          <p:nvPr>
            <p:ph idx="4294967295" type="body"/>
          </p:nvPr>
        </p:nvSpPr>
        <p:spPr>
          <a:xfrm>
            <a:off x="457200" y="839013"/>
            <a:ext cx="3386400" cy="196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Among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381</a:t>
            </a:r>
            <a:r>
              <a:rPr lang="en" sz="1600"/>
              <a:t> miRNA only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600"/>
              <a:t> show high downregulation pattern in cancer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DEG condition: p.value &lt; 0.05 and |log2FC| &gt; 1</a:t>
            </a:r>
            <a:endParaRPr sz="1600"/>
          </a:p>
        </p:txBody>
      </p:sp>
      <p:sp>
        <p:nvSpPr>
          <p:cNvPr id="406" name="Google Shape;406;p21"/>
          <p:cNvSpPr txBox="1"/>
          <p:nvPr/>
        </p:nvSpPr>
        <p:spPr>
          <a:xfrm>
            <a:off x="324675" y="2919975"/>
            <a:ext cx="3473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hsa.miR.10a.3p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hsa.miR.10b.3p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hsa.miR.200a.3p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hsa.miR.200b.3p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hsa.miR.200c.3p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hsa.miR.708.3p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25" y="152400"/>
            <a:ext cx="3627868" cy="3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/>
          <p:nvPr/>
        </p:nvSpPr>
        <p:spPr>
          <a:xfrm>
            <a:off x="158575" y="2799225"/>
            <a:ext cx="1694700" cy="16269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1933163" y="3304875"/>
            <a:ext cx="18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← significantly DE miRNAs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3245901" y="4145425"/>
            <a:ext cx="19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ctivated signal  →</a:t>
            </a:r>
            <a:b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pathways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11" name="Google Shape;4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99" y="3380953"/>
            <a:ext cx="3627875" cy="162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" y="1736275"/>
            <a:ext cx="4169649" cy="30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 txBox="1"/>
          <p:nvPr>
            <p:ph type="title"/>
          </p:nvPr>
        </p:nvSpPr>
        <p:spPr>
          <a:xfrm>
            <a:off x="243050" y="97900"/>
            <a:ext cx="35874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Lasso logistic regression by DE miRNA after DESeq2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419" name="Google Shape;419;p22"/>
          <p:cNvSpPr txBox="1"/>
          <p:nvPr/>
        </p:nvSpPr>
        <p:spPr>
          <a:xfrm>
            <a:off x="0" y="1282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Logistic regression							Random forest		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20" name="Google Shape;4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55" y="1680025"/>
            <a:ext cx="4020770" cy="3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type="title"/>
          </p:nvPr>
        </p:nvSpPr>
        <p:spPr>
          <a:xfrm>
            <a:off x="56625" y="174100"/>
            <a:ext cx="6061800" cy="85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Machine learning. Results for different models</a:t>
            </a:r>
            <a:endParaRPr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7" name="Google Shape;427;p23"/>
          <p:cNvGraphicFramePr/>
          <p:nvPr/>
        </p:nvGraphicFramePr>
        <p:xfrm>
          <a:off x="1557388" y="9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{0491EEB3-117E-4984-A8BC-CDDE846BC571}</a:tableStyleId>
              </a:tblPr>
              <a:tblGrid>
                <a:gridCol w="2420400"/>
                <a:gridCol w="1137500"/>
                <a:gridCol w="16416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Precision, class “no 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Precision, class “cancer”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Recall, class “no 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Recall, class “cancer”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F1-score, class “no 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F1-score, class “cancer”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8" name="Google Shape;428;p23"/>
          <p:cNvSpPr/>
          <p:nvPr/>
        </p:nvSpPr>
        <p:spPr>
          <a:xfrm>
            <a:off x="3977800" y="805975"/>
            <a:ext cx="1158600" cy="9954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Thank you for your attention!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2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138825" y="781825"/>
            <a:ext cx="76887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124D"/>
                </a:solidFill>
                <a:latin typeface="Arial Black"/>
                <a:ea typeface="Arial Black"/>
                <a:cs typeface="Arial Black"/>
                <a:sym typeface="Arial Black"/>
              </a:rPr>
              <a:t>Aim</a:t>
            </a:r>
            <a:r>
              <a:rPr lang="en" sz="1400">
                <a:solidFill>
                  <a:srgbClr val="20124D"/>
                </a:solidFill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 sz="1400">
              <a:solidFill>
                <a:srgbClr val="20124D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❑"/>
            </a:pPr>
            <a:r>
              <a:rPr lang="en" sz="16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Select a limited number of differentially expressed miRNA genes and try to develop models predicting MYCN amplification.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237600" y="2321775"/>
            <a:ext cx="2210700" cy="52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446925" y="1844725"/>
            <a:ext cx="1757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5343000" y="2321775"/>
            <a:ext cx="2210700" cy="52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5343000" y="2100125"/>
            <a:ext cx="23181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 models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13"/>
          <p:cNvSpPr txBox="1"/>
          <p:nvPr>
            <p:ph idx="1" type="body"/>
          </p:nvPr>
        </p:nvSpPr>
        <p:spPr>
          <a:xfrm>
            <a:off x="45975" y="3018975"/>
            <a:ext cx="2559300" cy="17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Mean Cq normalization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By Cq of one housekeeping gene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By mean Cq of 3 housekeeping genes with NormiRazor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5" name="Google Shape;325;p13"/>
          <p:cNvSpPr/>
          <p:nvPr/>
        </p:nvSpPr>
        <p:spPr>
          <a:xfrm>
            <a:off x="2468700" y="2528125"/>
            <a:ext cx="3012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2642513" y="3020125"/>
            <a:ext cx="1940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Montserrat"/>
              <a:buChar char="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Limma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Montserrat"/>
              <a:buChar char="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Mann-Whitney test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13"/>
          <p:cNvSpPr txBox="1"/>
          <p:nvPr>
            <p:ph idx="1" type="body"/>
          </p:nvPr>
        </p:nvSpPr>
        <p:spPr>
          <a:xfrm>
            <a:off x="5343000" y="3020125"/>
            <a:ext cx="3386400" cy="127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Logistic regression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k Nearest Neighbours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8" name="Google Shape;328;p13"/>
          <p:cNvSpPr/>
          <p:nvPr/>
        </p:nvSpPr>
        <p:spPr>
          <a:xfrm>
            <a:off x="2790300" y="2322350"/>
            <a:ext cx="2210700" cy="52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Differential expression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5021400" y="2490200"/>
            <a:ext cx="301200" cy="1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"/>
          <p:cNvSpPr txBox="1"/>
          <p:nvPr>
            <p:ph type="title"/>
          </p:nvPr>
        </p:nvSpPr>
        <p:spPr>
          <a:xfrm>
            <a:off x="105500" y="150925"/>
            <a:ext cx="14310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Task 1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14"/>
          <p:cNvPicPr preferRelativeResize="0"/>
          <p:nvPr/>
        </p:nvPicPr>
        <p:blipFill rotWithShape="1">
          <a:blip r:embed="rId3">
            <a:alphaModFix/>
          </a:blip>
          <a:srcRect b="3142" l="10295" r="9331" t="6039"/>
          <a:stretch/>
        </p:blipFill>
        <p:spPr>
          <a:xfrm>
            <a:off x="3363050" y="150925"/>
            <a:ext cx="5525924" cy="245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4"/>
          <p:cNvPicPr preferRelativeResize="0"/>
          <p:nvPr/>
        </p:nvPicPr>
        <p:blipFill rotWithShape="1">
          <a:blip r:embed="rId4">
            <a:alphaModFix/>
          </a:blip>
          <a:srcRect b="0" l="8979" r="9012" t="6129"/>
          <a:stretch/>
        </p:blipFill>
        <p:spPr>
          <a:xfrm>
            <a:off x="3363050" y="2632669"/>
            <a:ext cx="2624099" cy="235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4"/>
          <p:cNvPicPr preferRelativeResize="0"/>
          <p:nvPr/>
        </p:nvPicPr>
        <p:blipFill rotWithShape="1">
          <a:blip r:embed="rId5">
            <a:alphaModFix/>
          </a:blip>
          <a:srcRect b="7079" l="9155" r="8803" t="6054"/>
          <a:stretch/>
        </p:blipFill>
        <p:spPr>
          <a:xfrm>
            <a:off x="6192687" y="2632657"/>
            <a:ext cx="2696288" cy="225780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>
            <p:ph idx="4294967295" type="title"/>
          </p:nvPr>
        </p:nvSpPr>
        <p:spPr>
          <a:xfrm>
            <a:off x="105500" y="150925"/>
            <a:ext cx="23415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Normalization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164850" y="1548150"/>
            <a:ext cx="300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Normalization by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mean Cq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with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NormiRazor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appeared to be good, and was used for differential expression analysis.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3202600" y="2204225"/>
            <a:ext cx="3000000" cy="25644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6098200" y="-5575"/>
            <a:ext cx="3000000" cy="25644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 b="0" l="0" r="48060" t="0"/>
          <a:stretch/>
        </p:blipFill>
        <p:spPr>
          <a:xfrm>
            <a:off x="225850" y="723025"/>
            <a:ext cx="4009876" cy="4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4">
            <a:alphaModFix/>
          </a:blip>
          <a:srcRect b="41794" l="64921" r="16549" t="42987"/>
          <a:stretch/>
        </p:blipFill>
        <p:spPr>
          <a:xfrm>
            <a:off x="4235725" y="723025"/>
            <a:ext cx="1705175" cy="97784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5"/>
          <p:cNvSpPr txBox="1"/>
          <p:nvPr/>
        </p:nvSpPr>
        <p:spPr>
          <a:xfrm>
            <a:off x="5364600" y="1795163"/>
            <a:ext cx="3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Various signal pathways activation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351" name="Google Shape;351;p15"/>
          <p:cNvGrpSpPr/>
          <p:nvPr/>
        </p:nvGrpSpPr>
        <p:grpSpPr>
          <a:xfrm>
            <a:off x="5515514" y="2289641"/>
            <a:ext cx="2980618" cy="2444422"/>
            <a:chOff x="5750101" y="2680859"/>
            <a:chExt cx="2404500" cy="2274516"/>
          </a:xfrm>
        </p:grpSpPr>
        <p:pic>
          <p:nvPicPr>
            <p:cNvPr id="352" name="Google Shape;35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50101" y="3447700"/>
              <a:ext cx="2404500" cy="150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50101" y="2680859"/>
              <a:ext cx="2404500" cy="766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15"/>
          <p:cNvSpPr txBox="1"/>
          <p:nvPr>
            <p:ph type="title"/>
          </p:nvPr>
        </p:nvSpPr>
        <p:spPr>
          <a:xfrm>
            <a:off x="105500" y="150925"/>
            <a:ext cx="49722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Differential expression analysis in Limma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10080" r="0" t="0"/>
          <a:stretch/>
        </p:blipFill>
        <p:spPr>
          <a:xfrm>
            <a:off x="4542700" y="1144475"/>
            <a:ext cx="4180275" cy="3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6"/>
          <p:cNvPicPr preferRelativeResize="0"/>
          <p:nvPr/>
        </p:nvPicPr>
        <p:blipFill rotWithShape="1">
          <a:blip r:embed="rId4">
            <a:alphaModFix/>
          </a:blip>
          <a:srcRect b="12188" l="10490" r="8122" t="0"/>
          <a:stretch/>
        </p:blipFill>
        <p:spPr>
          <a:xfrm>
            <a:off x="590975" y="1144475"/>
            <a:ext cx="3523926" cy="3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6"/>
          <p:cNvSpPr txBox="1"/>
          <p:nvPr>
            <p:ph type="title"/>
          </p:nvPr>
        </p:nvSpPr>
        <p:spPr>
          <a:xfrm>
            <a:off x="105500" y="150925"/>
            <a:ext cx="24993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Feature selection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338800" y="560413"/>
            <a:ext cx="53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0 - cancer status without MYCN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1 - cancer status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with MYCN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9" name="Google Shape;369;p17"/>
          <p:cNvGraphicFramePr/>
          <p:nvPr/>
        </p:nvGraphicFramePr>
        <p:xfrm>
          <a:off x="1288638" y="125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{0491EEB3-117E-4984-A8BC-CDDE846BC571}</a:tableStyleId>
              </a:tblPr>
              <a:tblGrid>
                <a:gridCol w="1935150"/>
                <a:gridCol w="1622750"/>
                <a:gridCol w="1367150"/>
                <a:gridCol w="16416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 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K-Nearest Neighbors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Precision, class “0”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Precision, class “1”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Recall, class “0”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Recall, class “1”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F1-score, class “0”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F1-score, class “1”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0.75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70" name="Google Shape;370;p17"/>
          <p:cNvSpPr/>
          <p:nvPr/>
        </p:nvSpPr>
        <p:spPr>
          <a:xfrm>
            <a:off x="4728500" y="965900"/>
            <a:ext cx="1641600" cy="10266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 txBox="1"/>
          <p:nvPr>
            <p:ph type="title"/>
          </p:nvPr>
        </p:nvSpPr>
        <p:spPr>
          <a:xfrm>
            <a:off x="105500" y="150925"/>
            <a:ext cx="62646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Machine learning. Results for different models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561650" y="602163"/>
            <a:ext cx="53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0 - cancer status without MYCN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1 -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cancer status with MYCN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0" y="1282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Logistic regression							Random forest		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00" y="1776900"/>
            <a:ext cx="3239049" cy="31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025" y="1776900"/>
            <a:ext cx="3239050" cy="313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 txBox="1"/>
          <p:nvPr>
            <p:ph type="title"/>
          </p:nvPr>
        </p:nvSpPr>
        <p:spPr>
          <a:xfrm>
            <a:off x="105500" y="150925"/>
            <a:ext cx="31521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Most important features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249650" y="613800"/>
            <a:ext cx="53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0 - cancer status without MYCN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Class 1 - cancer status with MYCN amplification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/>
          <p:nvPr>
            <p:ph idx="1" type="body"/>
          </p:nvPr>
        </p:nvSpPr>
        <p:spPr>
          <a:xfrm>
            <a:off x="700250" y="1295775"/>
            <a:ext cx="7591200" cy="29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Aim: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Select limited number of differentially expressed miRNA genes by two cohorts of RNA-seq data.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Objectives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data filtration </a:t>
            </a:r>
            <a:endParaRPr sz="1600"/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batch effect correction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8" name="Google Shape;388;p19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19"/>
          <p:cNvSpPr txBox="1"/>
          <p:nvPr/>
        </p:nvSpPr>
        <p:spPr>
          <a:xfrm>
            <a:off x="4142225" y="3153150"/>
            <a:ext cx="40326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❑"/>
            </a:pP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DEG identification using DESeq2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❑"/>
            </a:pP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pathway analysis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0" name="Google Shape;390;p19"/>
          <p:cNvSpPr txBox="1"/>
          <p:nvPr>
            <p:ph type="title"/>
          </p:nvPr>
        </p:nvSpPr>
        <p:spPr>
          <a:xfrm>
            <a:off x="105500" y="150925"/>
            <a:ext cx="1431000" cy="4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24D"/>
                </a:solidFill>
              </a:rPr>
              <a:t>Task 2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/>
          <p:nvPr>
            <p:ph idx="12" type="sldNum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457200" y="152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124D"/>
                </a:solidFill>
                <a:latin typeface="Poppins"/>
                <a:ea typeface="Poppins"/>
                <a:cs typeface="Poppins"/>
                <a:sym typeface="Poppins"/>
              </a:rPr>
              <a:t>Batch effect correction</a:t>
            </a:r>
            <a:endParaRPr b="1" sz="1800">
              <a:solidFill>
                <a:srgbClr val="2012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7" name="Google Shape;3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0" y="617675"/>
            <a:ext cx="3991975" cy="3908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805" y="617675"/>
            <a:ext cx="4262946" cy="3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