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81" r:id="rId4"/>
    <p:sldId id="282" r:id="rId5"/>
    <p:sldId id="283" r:id="rId6"/>
    <p:sldId id="284" r:id="rId7"/>
    <p:sldId id="285" r:id="rId8"/>
    <p:sldId id="286" r:id="rId9"/>
    <p:sldId id="287" r:id="rId10"/>
    <p:sldId id="288" r:id="rId11"/>
    <p:sldId id="2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848240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2887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83980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16353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4423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36129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5208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428214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430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7745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8032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5113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7769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6592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AA2FCAC-B0FC-4561-97A2-3A4896B6BEB0}"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2626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7338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2708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10/11/2019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4062497050"/>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image" Target="../media/image2.png"/><Relationship Id="rId4" Type="http://schemas.openxmlformats.org/officeDocument/2006/relationships/hyperlink" Target="http://commons.wikimedia.org/wiki/file:tom's_restaurant,_manhattan.jp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9BAE0F4-2235-4CBB-AA6F-CC1295A166CF}"/>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25000"/>
          <a:stretch/>
        </p:blipFill>
        <p:spPr>
          <a:xfrm>
            <a:off x="20" y="10"/>
            <a:ext cx="12191980" cy="6857990"/>
          </a:xfrm>
          <a:prstGeom prst="rect">
            <a:avLst/>
          </a:prstGeom>
        </p:spPr>
      </p:pic>
      <p:pic>
        <p:nvPicPr>
          <p:cNvPr id="187" name="Picture 100">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8" name="Rectangle 102">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p:cNvSpPr>
            <a:spLocks noGrp="1"/>
          </p:cNvSpPr>
          <p:nvPr>
            <p:ph type="ctrTitle"/>
          </p:nvPr>
        </p:nvSpPr>
        <p:spPr>
          <a:xfrm>
            <a:off x="1907380" y="2531002"/>
            <a:ext cx="8347076" cy="1595952"/>
          </a:xfrm>
        </p:spPr>
        <p:txBody>
          <a:bodyPr>
            <a:normAutofit/>
          </a:bodyPr>
          <a:lstStyle/>
          <a:p>
            <a:pPr algn="ctr"/>
            <a:r>
              <a:rPr lang="en-US" sz="4400" b="1" dirty="0"/>
              <a:t>The Battle of Neighborhoods: Indian Restaurants in NYC</a:t>
            </a:r>
          </a:p>
        </p:txBody>
      </p:sp>
      <p:sp>
        <p:nvSpPr>
          <p:cNvPr id="6" name="TextBox 5">
            <a:extLst>
              <a:ext uri="{FF2B5EF4-FFF2-40B4-BE49-F238E27FC236}">
                <a16:creationId xmlns:a16="http://schemas.microsoft.com/office/drawing/2014/main" id="{9D1D048C-8E13-4C75-AB5F-876600AD18C3}"/>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commons.wikimedia.org/wiki/file:tom's_restaurant,_manhattan.jpg">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150076"/>
            <a:ext cx="3659389" cy="4557849"/>
          </a:xfrm>
        </p:spPr>
        <p:txBody>
          <a:bodyPr>
            <a:normAutofit/>
          </a:bodyPr>
          <a:lstStyle/>
          <a:p>
            <a:pPr algn="r"/>
            <a:r>
              <a:rPr lang="en-US" b="1" dirty="0"/>
              <a:t>CONCLUSION</a:t>
            </a:r>
            <a:endParaRPr lang="en-US" dirty="0"/>
          </a:p>
        </p:txBody>
      </p:sp>
      <p:sp>
        <p:nvSpPr>
          <p:cNvPr id="3" name="Content Placeholder 2"/>
          <p:cNvSpPr>
            <a:spLocks noGrp="1"/>
          </p:cNvSpPr>
          <p:nvPr>
            <p:ph idx="1"/>
          </p:nvPr>
        </p:nvSpPr>
        <p:spPr>
          <a:xfrm>
            <a:off x="4988658" y="1150076"/>
            <a:ext cx="6517543" cy="4557849"/>
          </a:xfrm>
        </p:spPr>
        <p:txBody>
          <a:bodyPr>
            <a:normAutofit/>
          </a:bodyPr>
          <a:lstStyle/>
          <a:p>
            <a:r>
              <a:rPr lang="en-US" dirty="0"/>
              <a:t>Queens and Manhattan are the best Borough with the highest number of Indian Restaurants!</a:t>
            </a:r>
          </a:p>
          <a:p>
            <a:r>
              <a:rPr lang="en-US" dirty="0"/>
              <a:t>Floral Park, Richmond Hill, Woodside, Jackson Heights, Manhattan Valley are the best neighborhoods to live in if you fancy Indian Cuisine.</a:t>
            </a:r>
          </a:p>
          <a:p>
            <a:r>
              <a:rPr lang="en-US" dirty="0"/>
              <a:t>Brooklyn seems to have market potential that can be harnessed by setting up an Indian Restaurant in the Borough.</a:t>
            </a:r>
          </a:p>
        </p:txBody>
      </p:sp>
    </p:spTree>
    <p:extLst>
      <p:ext uri="{BB962C8B-B14F-4D97-AF65-F5344CB8AC3E}">
        <p14:creationId xmlns:p14="http://schemas.microsoft.com/office/powerpoint/2010/main" val="342668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7096" y="2639704"/>
            <a:ext cx="5817808" cy="1578592"/>
          </a:xfrm>
        </p:spPr>
        <p:txBody>
          <a:bodyPr>
            <a:noAutofit/>
          </a:bodyPr>
          <a:lstStyle/>
          <a:p>
            <a:pPr marL="0" indent="0" algn="ctr">
              <a:buNone/>
            </a:pPr>
            <a:r>
              <a:rPr lang="en-US" sz="8000" b="1" dirty="0">
                <a:latin typeface="Tw Cen MT" panose="020B0602020104020603" pitchFamily="34" charset="0"/>
              </a:rPr>
              <a:t>THANK YOU</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1150076"/>
            <a:ext cx="3659389" cy="4557849"/>
          </a:xfrm>
        </p:spPr>
        <p:txBody>
          <a:bodyPr>
            <a:normAutofit/>
          </a:bodyPr>
          <a:lstStyle/>
          <a:p>
            <a:pPr algn="r"/>
            <a:r>
              <a:rPr lang="en-US" b="1" dirty="0"/>
              <a:t>Problem Description</a:t>
            </a:r>
            <a:br>
              <a:rPr lang="en-US" b="1" dirty="0"/>
            </a:br>
            <a:endParaRPr lang="en-US"/>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88658" y="1150076"/>
            <a:ext cx="6517543" cy="4557849"/>
          </a:xfrm>
        </p:spPr>
        <p:txBody>
          <a:bodyPr>
            <a:normAutofit/>
          </a:bodyPr>
          <a:lstStyle/>
          <a:p>
            <a:pPr>
              <a:lnSpc>
                <a:spcPct val="90000"/>
              </a:lnSpc>
            </a:pPr>
            <a:r>
              <a:rPr lang="en-IN" sz="170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nSpc>
                <a:spcPct val="90000"/>
              </a:lnSpc>
            </a:pPr>
            <a:r>
              <a:rPr lang="en-IN" sz="1700"/>
              <a:t>With its diverse culture, comes diverse food items. There are many restaurants in New York City, each belonging to different categories like Chinese, Indian, French etc. So, as part of this project, we will find out:</a:t>
            </a:r>
          </a:p>
          <a:p>
            <a:pPr lvl="0">
              <a:lnSpc>
                <a:spcPct val="90000"/>
              </a:lnSpc>
            </a:pPr>
            <a:r>
              <a:rPr lang="en-IN" sz="1700"/>
              <a:t>What is best location in New York City for Indian Cuisine? (Best Place to stay)</a:t>
            </a:r>
          </a:p>
          <a:p>
            <a:pPr lvl="0">
              <a:lnSpc>
                <a:spcPct val="90000"/>
              </a:lnSpc>
            </a:pPr>
            <a:r>
              <a:rPr lang="en-IN" sz="1700"/>
              <a:t>Which all areas lack Indian Restaurants? (Market Potential)</a:t>
            </a:r>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1150076"/>
            <a:ext cx="3659389" cy="4557849"/>
          </a:xfrm>
        </p:spPr>
        <p:txBody>
          <a:bodyPr>
            <a:normAutofit/>
          </a:bodyPr>
          <a:lstStyle/>
          <a:p>
            <a:pPr algn="r"/>
            <a:r>
              <a:rPr lang="en-US" b="1" dirty="0"/>
              <a:t>DATA</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88658" y="1150076"/>
            <a:ext cx="6517543" cy="4557849"/>
          </a:xfrm>
        </p:spPr>
        <p:txBody>
          <a:bodyPr>
            <a:normAutofit/>
          </a:bodyPr>
          <a:lstStyle/>
          <a:p>
            <a:r>
              <a:rPr lang="en-IN" dirty="0"/>
              <a:t>For this project we need the following data:</a:t>
            </a:r>
            <a:endParaRPr lang="en-IN"/>
          </a:p>
          <a:p>
            <a:pPr lvl="0"/>
            <a:r>
              <a:rPr lang="en-IN" dirty="0"/>
              <a:t>New York City data that contains list Boroughs, Neighbourhoods along with their latitude and longitude.</a:t>
            </a:r>
            <a:endParaRPr lang="en-IN"/>
          </a:p>
          <a:p>
            <a:pPr lvl="1"/>
            <a:r>
              <a:rPr lang="en-IN" dirty="0"/>
              <a:t>Data Source: https://cocl.us/new_york_dataset</a:t>
            </a:r>
            <a:endParaRPr lang="en-IN"/>
          </a:p>
          <a:p>
            <a:pPr lvl="1"/>
            <a:r>
              <a:rPr lang="en-IN" dirty="0"/>
              <a:t>Description: This data set contains the required information. And we will use this data set to explore various neighbourhoods of New York city.</a:t>
            </a:r>
            <a:endParaRPr lang="en-IN"/>
          </a:p>
          <a:p>
            <a:pPr lvl="0"/>
            <a:r>
              <a:rPr lang="en-IN" dirty="0"/>
              <a:t>Indian restaurants in each neighbourhood of New York city.</a:t>
            </a:r>
            <a:endParaRPr lang="en-IN"/>
          </a:p>
          <a:p>
            <a:pPr lvl="1"/>
            <a:r>
              <a:rPr lang="en-IN" dirty="0"/>
              <a:t>Data Source: Foursquare API</a:t>
            </a:r>
            <a:endParaRPr lang="en-IN"/>
          </a:p>
          <a:p>
            <a:pPr lvl="1"/>
            <a:r>
              <a:rPr lang="en-IN" dirty="0"/>
              <a:t>Description: By using this API we will get all the venues in each neighbourhood. We can filter these venues to get only Indian restaurants.</a:t>
            </a:r>
            <a:endParaRPr lang="en-IN"/>
          </a:p>
        </p:txBody>
      </p:sp>
    </p:spTree>
    <p:extLst>
      <p:ext uri="{BB962C8B-B14F-4D97-AF65-F5344CB8AC3E}">
        <p14:creationId xmlns:p14="http://schemas.microsoft.com/office/powerpoint/2010/main" val="110041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1150076"/>
            <a:ext cx="3659389" cy="4557849"/>
          </a:xfrm>
        </p:spPr>
        <p:txBody>
          <a:bodyPr>
            <a:normAutofit/>
          </a:bodyPr>
          <a:lstStyle/>
          <a:p>
            <a:pPr algn="r"/>
            <a:r>
              <a:rPr lang="en-US" b="1" dirty="0"/>
              <a:t>APPROACH</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88658" y="1150076"/>
            <a:ext cx="6517543" cy="4557849"/>
          </a:xfrm>
        </p:spPr>
        <p:txBody>
          <a:bodyPr>
            <a:normAutofit/>
          </a:bodyPr>
          <a:lstStyle/>
          <a:p>
            <a:pPr lvl="0"/>
            <a:r>
              <a:rPr lang="en-IN" dirty="0"/>
              <a:t>Collect the New York city data from </a:t>
            </a:r>
            <a:r>
              <a:rPr lang="en-IN" u="sng" dirty="0">
                <a:hlinkClick r:id="rId3"/>
              </a:rPr>
              <a:t>https://cocl.us/new_york_dataset</a:t>
            </a:r>
            <a:endParaRPr lang="en-IN" dirty="0"/>
          </a:p>
          <a:p>
            <a:pPr lvl="0"/>
            <a:r>
              <a:rPr lang="en-IN" dirty="0"/>
              <a:t>Using Foursquare API we will find all venues for each neighbourhood</a:t>
            </a:r>
          </a:p>
          <a:p>
            <a:pPr lvl="0"/>
            <a:r>
              <a:rPr lang="en-IN" dirty="0"/>
              <a:t>Filter out all venues that are Indian Restaurants</a:t>
            </a:r>
          </a:p>
          <a:p>
            <a:pPr lvl="0"/>
            <a:r>
              <a:rPr lang="en-IN" dirty="0"/>
              <a:t>Visualize the ranking of neighbourhoods based on availability of restaurants</a:t>
            </a:r>
          </a:p>
          <a:p>
            <a:pPr marL="0" indent="0">
              <a:buNone/>
            </a:pPr>
            <a:endParaRPr lang="en-IN" dirty="0"/>
          </a:p>
        </p:txBody>
      </p:sp>
    </p:spTree>
    <p:extLst>
      <p:ext uri="{BB962C8B-B14F-4D97-AF65-F5344CB8AC3E}">
        <p14:creationId xmlns:p14="http://schemas.microsoft.com/office/powerpoint/2010/main" val="184447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219565" y="2948450"/>
            <a:ext cx="4789678" cy="956731"/>
          </a:xfrm>
        </p:spPr>
        <p:txBody>
          <a:bodyPr vert="horz" lIns="91440" tIns="45720" rIns="91440" bIns="45720" rtlCol="0" anchor="b">
            <a:normAutofit/>
          </a:bodyPr>
          <a:lstStyle/>
          <a:p>
            <a:pPr algn="r"/>
            <a:r>
              <a:rPr lang="en-US" sz="4800" b="1" dirty="0"/>
              <a:t>DATASET</a:t>
            </a:r>
            <a:endParaRPr lang="en-US" sz="4800" dirty="0"/>
          </a:p>
        </p:txBody>
      </p:sp>
      <p:pic>
        <p:nvPicPr>
          <p:cNvPr id="6" name="Picture 5">
            <a:extLst>
              <a:ext uri="{FF2B5EF4-FFF2-40B4-BE49-F238E27FC236}">
                <a16:creationId xmlns:a16="http://schemas.microsoft.com/office/drawing/2014/main" id="{1D9F4574-23C9-44CE-A068-C41901B84199}"/>
              </a:ext>
            </a:extLst>
          </p:cNvPr>
          <p:cNvPicPr>
            <a:picLocks noChangeAspect="1"/>
          </p:cNvPicPr>
          <p:nvPr/>
        </p:nvPicPr>
        <p:blipFill>
          <a:blip r:embed="rId4"/>
          <a:stretch>
            <a:fillRect/>
          </a:stretch>
        </p:blipFill>
        <p:spPr>
          <a:xfrm>
            <a:off x="6076606" y="2004115"/>
            <a:ext cx="5471927" cy="28454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7371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05" y="2950634"/>
            <a:ext cx="2613124" cy="956731"/>
          </a:xfrm>
        </p:spPr>
        <p:txBody>
          <a:bodyPr vert="horz" lIns="91440" tIns="45720" rIns="91440" bIns="45720" rtlCol="0" anchor="b">
            <a:normAutofit/>
          </a:bodyPr>
          <a:lstStyle/>
          <a:p>
            <a:pPr algn="r"/>
            <a:r>
              <a:rPr lang="en-US" sz="4800" b="1" dirty="0"/>
              <a:t>DATA VIZ</a:t>
            </a:r>
            <a:endParaRPr lang="en-US" sz="4800" dirty="0"/>
          </a:p>
        </p:txBody>
      </p:sp>
      <p:pic>
        <p:nvPicPr>
          <p:cNvPr id="1026" name="Picture 2">
            <a:extLst>
              <a:ext uri="{FF2B5EF4-FFF2-40B4-BE49-F238E27FC236}">
                <a16:creationId xmlns:a16="http://schemas.microsoft.com/office/drawing/2014/main" id="{F8ED702C-AA30-4AEE-A6F0-CB3A9470C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838200"/>
            <a:ext cx="7334250" cy="518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88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05" y="2950634"/>
            <a:ext cx="2613124" cy="956731"/>
          </a:xfrm>
        </p:spPr>
        <p:txBody>
          <a:bodyPr vert="horz" lIns="91440" tIns="45720" rIns="91440" bIns="45720" rtlCol="0" anchor="b">
            <a:normAutofit/>
          </a:bodyPr>
          <a:lstStyle/>
          <a:p>
            <a:pPr algn="r"/>
            <a:r>
              <a:rPr lang="en-US" sz="4800" b="1" dirty="0"/>
              <a:t>RESULTS</a:t>
            </a:r>
            <a:endParaRPr lang="en-US" sz="4800" dirty="0"/>
          </a:p>
        </p:txBody>
      </p:sp>
      <p:pic>
        <p:nvPicPr>
          <p:cNvPr id="2050" name="Picture 2">
            <a:extLst>
              <a:ext uri="{FF2B5EF4-FFF2-40B4-BE49-F238E27FC236}">
                <a16:creationId xmlns:a16="http://schemas.microsoft.com/office/drawing/2014/main" id="{98279CCA-1992-456A-8FA5-18D43811F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756" y="838199"/>
            <a:ext cx="7334250" cy="518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9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605" y="2950634"/>
            <a:ext cx="2613124" cy="956731"/>
          </a:xfrm>
        </p:spPr>
        <p:txBody>
          <a:bodyPr vert="horz" lIns="91440" tIns="45720" rIns="91440" bIns="45720" rtlCol="0" anchor="b">
            <a:normAutofit/>
          </a:bodyPr>
          <a:lstStyle/>
          <a:p>
            <a:pPr algn="r"/>
            <a:r>
              <a:rPr lang="en-US" sz="4800" b="1" dirty="0"/>
              <a:t>RESULTS</a:t>
            </a:r>
            <a:endParaRPr lang="en-US" sz="4800" dirty="0"/>
          </a:p>
        </p:txBody>
      </p:sp>
      <p:pic>
        <p:nvPicPr>
          <p:cNvPr id="3074" name="Picture 2">
            <a:extLst>
              <a:ext uri="{FF2B5EF4-FFF2-40B4-BE49-F238E27FC236}">
                <a16:creationId xmlns:a16="http://schemas.microsoft.com/office/drawing/2014/main" id="{7D9D91A6-1516-4AA2-9103-2005AA5FD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870" y="690561"/>
            <a:ext cx="7248525" cy="5476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3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387010" y="3001104"/>
            <a:ext cx="2402266" cy="851421"/>
          </a:xfrm>
        </p:spPr>
        <p:txBody>
          <a:bodyPr vert="horz" lIns="91440" tIns="45720" rIns="91440" bIns="45720" rtlCol="0" anchor="b">
            <a:normAutofit/>
          </a:bodyPr>
          <a:lstStyle/>
          <a:p>
            <a:pPr algn="r"/>
            <a:r>
              <a:rPr lang="en-US" sz="4800" b="1" dirty="0"/>
              <a:t>RESULTS</a:t>
            </a:r>
            <a:endParaRPr lang="en-US" sz="4800" dirty="0"/>
          </a:p>
        </p:txBody>
      </p:sp>
      <p:pic>
        <p:nvPicPr>
          <p:cNvPr id="3" name="Picture 2">
            <a:extLst>
              <a:ext uri="{FF2B5EF4-FFF2-40B4-BE49-F238E27FC236}">
                <a16:creationId xmlns:a16="http://schemas.microsoft.com/office/drawing/2014/main" id="{823D5E78-8BD5-4034-876A-30251F76A662}"/>
              </a:ext>
            </a:extLst>
          </p:cNvPr>
          <p:cNvPicPr>
            <a:picLocks noChangeAspect="1"/>
          </p:cNvPicPr>
          <p:nvPr/>
        </p:nvPicPr>
        <p:blipFill>
          <a:blip r:embed="rId4"/>
          <a:stretch>
            <a:fillRect/>
          </a:stretch>
        </p:blipFill>
        <p:spPr>
          <a:xfrm>
            <a:off x="4358115" y="1666727"/>
            <a:ext cx="7611192" cy="35201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55853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TotalTime>
  <Words>393</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Tw Cen MT</vt:lpstr>
      <vt:lpstr>Celestial</vt:lpstr>
      <vt:lpstr>The Battle of Neighborhoods: Indian Restaurants in NYC</vt:lpstr>
      <vt:lpstr>Problem Description </vt:lpstr>
      <vt:lpstr>DATA</vt:lpstr>
      <vt:lpstr>APPROACH</vt:lpstr>
      <vt:lpstr>DATASET</vt:lpstr>
      <vt:lpstr>DATA VIZ</vt:lpstr>
      <vt:lpstr>RESULTS</vt:lpstr>
      <vt:lpstr>RESULTS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Indian Restaurants in NYC</dc:title>
  <dc:creator>hannan satopay</dc:creator>
  <cp:lastModifiedBy>hannan satopay</cp:lastModifiedBy>
  <cp:revision>2</cp:revision>
  <dcterms:created xsi:type="dcterms:W3CDTF">2019-10-10T19:04:37Z</dcterms:created>
  <dcterms:modified xsi:type="dcterms:W3CDTF">2019-10-10T19:09:05Z</dcterms:modified>
</cp:coreProperties>
</file>