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69" r:id="rId11"/>
    <p:sldId id="271" r:id="rId12"/>
    <p:sldId id="270" r:id="rId13"/>
    <p:sldId id="277" r:id="rId14"/>
    <p:sldId id="272" r:id="rId15"/>
    <p:sldId id="273" r:id="rId16"/>
    <p:sldId id="274" r:id="rId17"/>
    <p:sldId id="278" r:id="rId18"/>
    <p:sldId id="275" r:id="rId19"/>
    <p:sldId id="276" r:id="rId20"/>
    <p:sldId id="279" r:id="rId21"/>
  </p:sldIdLst>
  <p:sldSz cx="19010313" cy="10693400"/>
  <p:notesSz cx="7556500" cy="10693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00"/>
    <a:srgbClr val="FFBF00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04" autoAdjust="0"/>
  </p:normalViewPr>
  <p:slideViewPr>
    <p:cSldViewPr>
      <p:cViewPr varScale="1">
        <p:scale>
          <a:sx n="51" d="100"/>
          <a:sy n="51" d="100"/>
        </p:scale>
        <p:origin x="811" y="43"/>
      </p:cViewPr>
      <p:guideLst>
        <p:guide orient="horz" pos="344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3" d="100"/>
          <a:sy n="23" d="100"/>
        </p:scale>
        <p:origin x="31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970" y="3314954"/>
            <a:ext cx="161723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3943" y="5988304"/>
            <a:ext cx="133184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1315" y="2459482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8538" y="2459482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94922" y="10051413"/>
            <a:ext cx="576699" cy="384175"/>
          </a:xfrm>
          <a:custGeom>
            <a:avLst/>
            <a:gdLst/>
            <a:ahLst/>
            <a:cxnLst/>
            <a:rect l="l" t="t" r="r" b="b"/>
            <a:pathLst>
              <a:path w="229234" h="384175">
                <a:moveTo>
                  <a:pt x="229215" y="0"/>
                </a:moveTo>
                <a:lnTo>
                  <a:pt x="6499" y="145561"/>
                </a:lnTo>
                <a:lnTo>
                  <a:pt x="988" y="145561"/>
                </a:lnTo>
                <a:lnTo>
                  <a:pt x="0" y="379373"/>
                </a:lnTo>
                <a:lnTo>
                  <a:pt x="6499" y="383615"/>
                </a:lnTo>
                <a:lnTo>
                  <a:pt x="229215" y="238054"/>
                </a:lnTo>
                <a:lnTo>
                  <a:pt x="229215" y="145561"/>
                </a:lnTo>
                <a:lnTo>
                  <a:pt x="6499" y="145561"/>
                </a:lnTo>
                <a:lnTo>
                  <a:pt x="1003" y="141966"/>
                </a:lnTo>
                <a:lnTo>
                  <a:pt x="229215" y="141966"/>
                </a:lnTo>
                <a:lnTo>
                  <a:pt x="229215" y="0"/>
                </a:lnTo>
                <a:close/>
              </a:path>
            </a:pathLst>
          </a:custGeom>
          <a:solidFill>
            <a:srgbClr val="FFBF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" name="bk object 17"/>
          <p:cNvSpPr/>
          <p:nvPr/>
        </p:nvSpPr>
        <p:spPr>
          <a:xfrm>
            <a:off x="17250971" y="10051416"/>
            <a:ext cx="560724" cy="384175"/>
          </a:xfrm>
          <a:custGeom>
            <a:avLst/>
            <a:gdLst/>
            <a:ahLst/>
            <a:cxnLst/>
            <a:rect l="l" t="t" r="r" b="b"/>
            <a:pathLst>
              <a:path w="222884" h="384175">
                <a:moveTo>
                  <a:pt x="0" y="0"/>
                </a:moveTo>
                <a:lnTo>
                  <a:pt x="0" y="238054"/>
                </a:lnTo>
                <a:lnTo>
                  <a:pt x="222717" y="383615"/>
                </a:lnTo>
                <a:lnTo>
                  <a:pt x="222717" y="145561"/>
                </a:lnTo>
                <a:lnTo>
                  <a:pt x="0" y="0"/>
                </a:lnTo>
                <a:close/>
              </a:path>
            </a:pathLst>
          </a:custGeom>
          <a:solidFill>
            <a:srgbClr val="5FC7FC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" name="bk object 18"/>
          <p:cNvSpPr/>
          <p:nvPr/>
        </p:nvSpPr>
        <p:spPr>
          <a:xfrm>
            <a:off x="17794922" y="9905820"/>
            <a:ext cx="576699" cy="384175"/>
          </a:xfrm>
          <a:custGeom>
            <a:avLst/>
            <a:gdLst/>
            <a:ahLst/>
            <a:cxnLst/>
            <a:rect l="l" t="t" r="r" b="b"/>
            <a:pathLst>
              <a:path w="229234" h="384175">
                <a:moveTo>
                  <a:pt x="229215" y="238054"/>
                </a:moveTo>
                <a:lnTo>
                  <a:pt x="6499" y="238054"/>
                </a:lnTo>
                <a:lnTo>
                  <a:pt x="229215" y="383628"/>
                </a:lnTo>
                <a:lnTo>
                  <a:pt x="229215" y="238054"/>
                </a:lnTo>
                <a:close/>
              </a:path>
              <a:path w="229234" h="384175">
                <a:moveTo>
                  <a:pt x="6499" y="0"/>
                </a:moveTo>
                <a:lnTo>
                  <a:pt x="0" y="4242"/>
                </a:lnTo>
                <a:lnTo>
                  <a:pt x="0" y="242309"/>
                </a:lnTo>
                <a:lnTo>
                  <a:pt x="6499" y="238054"/>
                </a:lnTo>
                <a:lnTo>
                  <a:pt x="229215" y="238054"/>
                </a:lnTo>
                <a:lnTo>
                  <a:pt x="229215" y="145561"/>
                </a:lnTo>
                <a:lnTo>
                  <a:pt x="6499" y="0"/>
                </a:lnTo>
                <a:close/>
              </a:path>
            </a:pathLst>
          </a:custGeom>
          <a:solidFill>
            <a:srgbClr val="FF82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" name="bk object 19"/>
          <p:cNvSpPr/>
          <p:nvPr/>
        </p:nvSpPr>
        <p:spPr>
          <a:xfrm>
            <a:off x="17913434" y="10051416"/>
            <a:ext cx="458484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182107" y="0"/>
                </a:moveTo>
                <a:lnTo>
                  <a:pt x="0" y="119014"/>
                </a:lnTo>
                <a:lnTo>
                  <a:pt x="182107" y="238029"/>
                </a:lnTo>
                <a:lnTo>
                  <a:pt x="182107" y="0"/>
                </a:lnTo>
                <a:close/>
              </a:path>
            </a:pathLst>
          </a:custGeom>
          <a:solidFill>
            <a:srgbClr val="FFA1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0" name="bk object 20"/>
          <p:cNvSpPr/>
          <p:nvPr/>
        </p:nvSpPr>
        <p:spPr>
          <a:xfrm>
            <a:off x="17250971" y="9905820"/>
            <a:ext cx="560724" cy="384175"/>
          </a:xfrm>
          <a:custGeom>
            <a:avLst/>
            <a:gdLst/>
            <a:ahLst/>
            <a:cxnLst/>
            <a:rect l="l" t="t" r="r" b="b"/>
            <a:pathLst>
              <a:path w="222884" h="384175">
                <a:moveTo>
                  <a:pt x="222717" y="0"/>
                </a:moveTo>
                <a:lnTo>
                  <a:pt x="0" y="145561"/>
                </a:lnTo>
                <a:lnTo>
                  <a:pt x="0" y="383628"/>
                </a:lnTo>
                <a:lnTo>
                  <a:pt x="222717" y="238054"/>
                </a:lnTo>
                <a:lnTo>
                  <a:pt x="222717" y="0"/>
                </a:lnTo>
                <a:close/>
              </a:path>
            </a:pathLst>
          </a:custGeom>
          <a:solidFill>
            <a:srgbClr val="002E8E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1" name="bk object 21"/>
          <p:cNvSpPr/>
          <p:nvPr/>
        </p:nvSpPr>
        <p:spPr>
          <a:xfrm>
            <a:off x="17250970" y="10051413"/>
            <a:ext cx="458484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0" y="0"/>
                </a:moveTo>
                <a:lnTo>
                  <a:pt x="0" y="238029"/>
                </a:lnTo>
                <a:lnTo>
                  <a:pt x="182109" y="119014"/>
                </a:lnTo>
                <a:lnTo>
                  <a:pt x="0" y="0"/>
                </a:lnTo>
                <a:close/>
              </a:path>
            </a:pathLst>
          </a:custGeom>
          <a:solidFill>
            <a:srgbClr val="009EF3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15" y="427736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315" y="2459482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8938" y="9944862"/>
            <a:ext cx="60884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1314" y="9944862"/>
            <a:ext cx="43760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98929" y="9944862"/>
            <a:ext cx="43760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124" y="205509"/>
            <a:ext cx="76166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 и структури на податоци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1780" y="129384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Вежби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 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3200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124" y="3117885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86356" y="2783185"/>
            <a:ext cx="970744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mk-MK" sz="7200" spc="-25" dirty="0">
                <a:solidFill>
                  <a:srgbClr val="263E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 и структури на податоци 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251962" y="4976896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51962" y="5615733"/>
            <a:ext cx="78883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mk-MK" sz="6000" dirty="0">
                <a:solidFill>
                  <a:srgbClr val="00A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Вежби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5A435539-32F5-44AA-8CC7-47EE20B10DDB}"/>
              </a:ext>
            </a:extLst>
          </p:cNvPr>
          <p:cNvSpPr txBox="1"/>
          <p:nvPr/>
        </p:nvSpPr>
        <p:spPr>
          <a:xfrm>
            <a:off x="938340" y="7689193"/>
            <a:ext cx="8201994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3200" dirty="0">
                <a:solidFill>
                  <a:srgbClr val="00A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Асистент М-р Марија Апостолоска-Кондоска</a:t>
            </a:r>
            <a:endParaRPr lang="en-GB" sz="3200" dirty="0">
              <a:solidFill>
                <a:srgbClr val="00A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r>
              <a:rPr lang="en-GB" sz="3200" dirty="0" err="1">
                <a:solidFill>
                  <a:srgbClr val="00A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Email:marija.kondoska@uklo.edu.mk</a:t>
            </a:r>
            <a:r>
              <a:rPr lang="en-GB" sz="3200" dirty="0">
                <a:solidFill>
                  <a:srgbClr val="00A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F7DF2E-D96C-4AE3-AA52-C54C1AE1E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141" y="2910971"/>
            <a:ext cx="4965079" cy="540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20507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јазик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9714-33A1-4681-B54A-1834DB3D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77" y="1649541"/>
            <a:ext cx="16251552" cy="75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8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20507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550" y="1841500"/>
            <a:ext cx="16310470" cy="287129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Еден почеток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Еден крај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Нема бесконечни циклуси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Нема делови кои не се извршуваат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на алгоритмите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1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71550" y="1841500"/>
            <a:ext cx="16310470" cy="86825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Дадени се три бро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c. 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најде најголемиот?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Алгоритамски чекори: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Општи: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1: Задавање на три броја.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2: Споредување на кои било два броја и одредување на поголемиот од нив.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3: Споредување на добиениот број со третиот и одредување на поголемиот од нив.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4: Пeчатење на резултатот.</a:t>
            </a: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Детални: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1: Задавање на броевите а, b, c.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2: Ако а е поголем од b тогаш p=a, a ако а не е </a:t>
            </a:r>
            <a:r>
              <a:rPr lang="mk-MK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оголем од b тогаш p=b.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3: Ако p е поголем од c тогаш 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=p, a ако p не е поголем од c тогаш 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=c.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4: Печатење на 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mk-MK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8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1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89881" y="1242244"/>
            <a:ext cx="16310470" cy="960775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Псевдо-јазик: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  <a:r>
              <a:rPr lang="mk-MK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Најголем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почеток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читај </a:t>
            </a:r>
            <a:r>
              <a:rPr lang="en-GB" sz="3200" dirty="0" err="1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тогаш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     a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инаку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</a:t>
            </a:r>
            <a:r>
              <a:rPr lang="en-GB" sz="320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     b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крај</a:t>
            </a: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{a&gt;b}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p&gt;c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тогаш</a:t>
            </a:r>
            <a:endParaRPr lang="en-GB" sz="3200" b="1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     p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инаку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      c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крај</a:t>
            </a: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{p&gt;c}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печати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крај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mk-MK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Најголем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3200" b="1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9A3D0-A003-47BA-AF2E-3EE470D1B955}"/>
              </a:ext>
            </a:extLst>
          </p:cNvPr>
          <p:cNvCxnSpPr>
            <a:cxnSpLocks/>
          </p:cNvCxnSpPr>
          <p:nvPr/>
        </p:nvCxnSpPr>
        <p:spPr>
          <a:xfrm flipH="1">
            <a:off x="5504263" y="469862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C6C325-BA57-441D-B830-308E0C8169B9}"/>
              </a:ext>
            </a:extLst>
          </p:cNvPr>
          <p:cNvCxnSpPr>
            <a:cxnSpLocks/>
          </p:cNvCxnSpPr>
          <p:nvPr/>
        </p:nvCxnSpPr>
        <p:spPr>
          <a:xfrm flipH="1">
            <a:off x="5504263" y="570674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B38A3D-18F1-4BD0-A248-F289C47E4902}"/>
              </a:ext>
            </a:extLst>
          </p:cNvPr>
          <p:cNvCxnSpPr>
            <a:cxnSpLocks/>
          </p:cNvCxnSpPr>
          <p:nvPr/>
        </p:nvCxnSpPr>
        <p:spPr>
          <a:xfrm flipH="1">
            <a:off x="5504263" y="858706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9FB2A0-0F06-40F0-8EA5-71D63532A2D7}"/>
              </a:ext>
            </a:extLst>
          </p:cNvPr>
          <p:cNvCxnSpPr>
            <a:cxnSpLocks/>
          </p:cNvCxnSpPr>
          <p:nvPr/>
        </p:nvCxnSpPr>
        <p:spPr>
          <a:xfrm flipH="1">
            <a:off x="5439680" y="765095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3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1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8620E-256E-4DF1-AE12-CEAD085B014C}"/>
              </a:ext>
            </a:extLst>
          </p:cNvPr>
          <p:cNvCxnSpPr>
            <a:cxnSpLocks/>
          </p:cNvCxnSpPr>
          <p:nvPr/>
        </p:nvCxnSpPr>
        <p:spPr>
          <a:xfrm flipH="1">
            <a:off x="6281564" y="6371580"/>
            <a:ext cx="4320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F7897F-41B2-4839-ABC0-56B51ADB6CA4}"/>
              </a:ext>
            </a:extLst>
          </p:cNvPr>
          <p:cNvCxnSpPr>
            <a:cxnSpLocks/>
          </p:cNvCxnSpPr>
          <p:nvPr/>
        </p:nvCxnSpPr>
        <p:spPr>
          <a:xfrm flipH="1">
            <a:off x="5993918" y="10316350"/>
            <a:ext cx="4320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7FD3964-034C-4BBB-9534-FA09A2D4390F}"/>
              </a:ext>
            </a:extLst>
          </p:cNvPr>
          <p:cNvGrpSpPr/>
          <p:nvPr/>
        </p:nvGrpSpPr>
        <p:grpSpPr>
          <a:xfrm>
            <a:off x="9223062" y="738188"/>
            <a:ext cx="6722572" cy="9578150"/>
            <a:chOff x="9223062" y="970134"/>
            <a:chExt cx="6722572" cy="957815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1CEAF0-0532-4E49-9B7E-4261BC9C8BE0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624" y="4521447"/>
              <a:ext cx="12895" cy="7821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C1F8CEA-C637-49B7-B79F-C4DFEAA08D29}"/>
                </a:ext>
              </a:extLst>
            </p:cNvPr>
            <p:cNvGrpSpPr/>
            <p:nvPr/>
          </p:nvGrpSpPr>
          <p:grpSpPr>
            <a:xfrm>
              <a:off x="9223062" y="970134"/>
              <a:ext cx="6722572" cy="9578150"/>
              <a:chOff x="5498803" y="1530275"/>
              <a:chExt cx="5167066" cy="12783506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D0D8433-834F-4DCD-A547-519708042CCA}"/>
                  </a:ext>
                </a:extLst>
              </p:cNvPr>
              <p:cNvGrpSpPr/>
              <p:nvPr/>
            </p:nvGrpSpPr>
            <p:grpSpPr>
              <a:xfrm>
                <a:off x="5498803" y="1530275"/>
                <a:ext cx="5123477" cy="6680240"/>
                <a:chOff x="5498803" y="1530275"/>
                <a:chExt cx="5123477" cy="6680240"/>
              </a:xfrm>
            </p:grpSpPr>
            <p:sp>
              <p:nvSpPr>
                <p:cNvPr id="153" name="Flowchart: Terminator 152">
                  <a:extLst>
                    <a:ext uri="{FF2B5EF4-FFF2-40B4-BE49-F238E27FC236}">
                      <a16:creationId xmlns:a16="http://schemas.microsoft.com/office/drawing/2014/main" id="{56B83B25-B7D7-4D9D-9937-A6AE3D36F084}"/>
                    </a:ext>
                  </a:extLst>
                </p:cNvPr>
                <p:cNvSpPr/>
                <p:nvPr/>
              </p:nvSpPr>
              <p:spPr>
                <a:xfrm>
                  <a:off x="6624836" y="1530275"/>
                  <a:ext cx="2880320" cy="648071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mk-MK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ПОЧЕТОК</a:t>
                  </a:r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FD4197-59CE-42E4-8CF7-18CEEEEB4752}"/>
                    </a:ext>
                  </a:extLst>
                </p:cNvPr>
                <p:cNvCxnSpPr>
                  <a:cxnSpLocks/>
                  <a:stCxn id="153" idx="2"/>
                </p:cNvCxnSpPr>
                <p:nvPr/>
              </p:nvCxnSpPr>
              <p:spPr>
                <a:xfrm>
                  <a:off x="8064996" y="2178347"/>
                  <a:ext cx="0" cy="5040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lowchart: Manual Operation 154">
                  <a:extLst>
                    <a:ext uri="{FF2B5EF4-FFF2-40B4-BE49-F238E27FC236}">
                      <a16:creationId xmlns:a16="http://schemas.microsoft.com/office/drawing/2014/main" id="{8C1E515B-5E56-40FE-94CF-EF71B6C1380B}"/>
                    </a:ext>
                  </a:extLst>
                </p:cNvPr>
                <p:cNvSpPr/>
                <p:nvPr/>
              </p:nvSpPr>
              <p:spPr>
                <a:xfrm>
                  <a:off x="7128893" y="2682404"/>
                  <a:ext cx="1872206" cy="648072"/>
                </a:xfrm>
                <a:prstGeom prst="flowChartManualOpe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a,b,c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230AE0CE-BBAC-42BD-8CB0-6913A829A9BB}"/>
                    </a:ext>
                  </a:extLst>
                </p:cNvPr>
                <p:cNvCxnSpPr>
                  <a:stCxn id="155" idx="2"/>
                </p:cNvCxnSpPr>
                <p:nvPr/>
              </p:nvCxnSpPr>
              <p:spPr>
                <a:xfrm>
                  <a:off x="8064996" y="3330476"/>
                  <a:ext cx="0" cy="5040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DF247DAB-2271-48F5-898A-FCCB5D7509B8}"/>
                    </a:ext>
                  </a:extLst>
                </p:cNvPr>
                <p:cNvSpPr/>
                <p:nvPr/>
              </p:nvSpPr>
              <p:spPr>
                <a:xfrm>
                  <a:off x="7128897" y="3870536"/>
                  <a:ext cx="1847464" cy="122413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a&gt;b</a:t>
                  </a: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2CE8717-DE96-47D4-9355-12757B31750E}"/>
                    </a:ext>
                  </a:extLst>
                </p:cNvPr>
                <p:cNvGrpSpPr/>
                <p:nvPr/>
              </p:nvGrpSpPr>
              <p:grpSpPr>
                <a:xfrm>
                  <a:off x="8976361" y="4482604"/>
                  <a:ext cx="1032851" cy="1152128"/>
                  <a:chOff x="8976361" y="4482604"/>
                  <a:chExt cx="1032851" cy="115212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0E9837AA-7CFB-42EF-8956-7953B4ADDBB6}"/>
                      </a:ext>
                    </a:extLst>
                  </p:cNvPr>
                  <p:cNvCxnSpPr>
                    <a:stCxn id="157" idx="3"/>
                  </p:cNvCxnSpPr>
                  <p:nvPr/>
                </p:nvCxnSpPr>
                <p:spPr>
                  <a:xfrm>
                    <a:off x="8976361" y="4482604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1948AB19-10CA-4225-892C-A713B207F3AC}"/>
                      </a:ext>
                    </a:extLst>
                  </p:cNvPr>
                  <p:cNvCxnSpPr/>
                  <p:nvPr/>
                </p:nvCxnSpPr>
                <p:spPr>
                  <a:xfrm>
                    <a:off x="10009212" y="4482604"/>
                    <a:ext cx="0" cy="11521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FE8891B-DF73-431F-9C39-F1387F1348B5}"/>
                    </a:ext>
                  </a:extLst>
                </p:cNvPr>
                <p:cNvGrpSpPr/>
                <p:nvPr/>
              </p:nvGrpSpPr>
              <p:grpSpPr>
                <a:xfrm>
                  <a:off x="6096041" y="4471876"/>
                  <a:ext cx="1032851" cy="1152128"/>
                  <a:chOff x="6048772" y="4471876"/>
                  <a:chExt cx="1032851" cy="1152128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B5306BE-66DD-4E11-8BD2-C5FCE66CF71A}"/>
                      </a:ext>
                    </a:extLst>
                  </p:cNvPr>
                  <p:cNvCxnSpPr/>
                  <p:nvPr/>
                </p:nvCxnSpPr>
                <p:spPr>
                  <a:xfrm>
                    <a:off x="6048772" y="4482604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id="{8FF5A70B-68AB-40FD-9D66-80D8E8C42D3E}"/>
                      </a:ext>
                    </a:extLst>
                  </p:cNvPr>
                  <p:cNvCxnSpPr/>
                  <p:nvPr/>
                </p:nvCxnSpPr>
                <p:spPr>
                  <a:xfrm>
                    <a:off x="6073511" y="4471876"/>
                    <a:ext cx="0" cy="11521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F49ED33-239B-49E2-8A91-95D825E25C7F}"/>
                    </a:ext>
                  </a:extLst>
                </p:cNvPr>
                <p:cNvSpPr/>
                <p:nvPr/>
              </p:nvSpPr>
              <p:spPr>
                <a:xfrm>
                  <a:off x="9325138" y="5634732"/>
                  <a:ext cx="1297142" cy="6480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       b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DF46F9E-3330-4447-B92B-6CBB80DC1479}"/>
                    </a:ext>
                  </a:extLst>
                </p:cNvPr>
                <p:cNvSpPr/>
                <p:nvPr/>
              </p:nvSpPr>
              <p:spPr>
                <a:xfrm>
                  <a:off x="5498803" y="5634732"/>
                  <a:ext cx="1368148" cy="6480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       a</a:t>
                  </a: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D3766CE8-92A0-4C5C-B1C8-B3FAF7399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76764" y="599477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C1D886B4-B200-46B1-A18F-38784F0E3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93188" y="599477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69E21DBF-AB8D-44AD-8084-3F9469709C6A}"/>
                    </a:ext>
                  </a:extLst>
                </p:cNvPr>
                <p:cNvCxnSpPr>
                  <a:cxnSpLocks/>
                  <a:endCxn id="165" idx="6"/>
                </p:cNvCxnSpPr>
                <p:nvPr/>
              </p:nvCxnSpPr>
              <p:spPr>
                <a:xfrm flipH="1">
                  <a:off x="8451221" y="7303290"/>
                  <a:ext cx="1557991" cy="21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65" name="Flowchart: Connector 164">
                  <a:extLst>
                    <a:ext uri="{FF2B5EF4-FFF2-40B4-BE49-F238E27FC236}">
                      <a16:creationId xmlns:a16="http://schemas.microsoft.com/office/drawing/2014/main" id="{C7920527-4653-4E9A-9451-439405A78A0F}"/>
                    </a:ext>
                  </a:extLst>
                </p:cNvPr>
                <p:cNvSpPr/>
                <p:nvPr/>
              </p:nvSpPr>
              <p:spPr>
                <a:xfrm>
                  <a:off x="7731141" y="7000472"/>
                  <a:ext cx="720080" cy="64807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DA600878-13F4-46A1-B6B0-8AF908253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0913" y="7648544"/>
                  <a:ext cx="0" cy="561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E2D51E6E-1635-4539-8102-84342EB4CC23}"/>
                    </a:ext>
                  </a:extLst>
                </p:cNvPr>
                <p:cNvGrpSpPr/>
                <p:nvPr/>
              </p:nvGrpSpPr>
              <p:grpSpPr>
                <a:xfrm>
                  <a:off x="6087327" y="6282805"/>
                  <a:ext cx="1617629" cy="1041711"/>
                  <a:chOff x="6257214" y="6282796"/>
                  <a:chExt cx="1473927" cy="104171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7C1787E-F8E3-4EFB-9686-B4A0525F6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40789" y="6799222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D2C73F82-41DE-4FCB-ABDC-D0925F82E9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57214" y="7324507"/>
                    <a:ext cx="1473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BCBB843-B2F6-46E4-B267-E62720BB3B10}"/>
                  </a:ext>
                </a:extLst>
              </p:cNvPr>
              <p:cNvGrpSpPr/>
              <p:nvPr/>
            </p:nvGrpSpPr>
            <p:grpSpPr>
              <a:xfrm>
                <a:off x="5515957" y="8210515"/>
                <a:ext cx="5149912" cy="6103266"/>
                <a:chOff x="5515957" y="8210515"/>
                <a:chExt cx="5149912" cy="610326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DD0767C-0B98-48DE-A058-E7D89CFC289C}"/>
                    </a:ext>
                  </a:extLst>
                </p:cNvPr>
                <p:cNvGrpSpPr/>
                <p:nvPr/>
              </p:nvGrpSpPr>
              <p:grpSpPr>
                <a:xfrm>
                  <a:off x="6093369" y="10585871"/>
                  <a:ext cx="1473927" cy="1041711"/>
                  <a:chOff x="6257214" y="6282796"/>
                  <a:chExt cx="1473927" cy="1041711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D4FCAAB4-C9AA-47AA-A4B9-A0466FCA9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40789" y="6799222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096268FE-EB49-4B12-971F-EF164D7E069E}"/>
                      </a:ext>
                    </a:extLst>
                  </p:cNvPr>
                  <p:cNvCxnSpPr>
                    <a:cxnSpLocks/>
                    <a:endCxn id="165" idx="2"/>
                  </p:cNvCxnSpPr>
                  <p:nvPr/>
                </p:nvCxnSpPr>
                <p:spPr>
                  <a:xfrm>
                    <a:off x="6257214" y="7324507"/>
                    <a:ext cx="1473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64B574B4-ED3E-494A-B397-DD79EA8973C0}"/>
                    </a:ext>
                  </a:extLst>
                </p:cNvPr>
                <p:cNvSpPr/>
                <p:nvPr/>
              </p:nvSpPr>
              <p:spPr>
                <a:xfrm>
                  <a:off x="7126220" y="8210515"/>
                  <a:ext cx="1847464" cy="122413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p&gt;c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ABC3DBBF-AFB3-44A7-A012-87245E5BCFD1}"/>
                    </a:ext>
                  </a:extLst>
                </p:cNvPr>
                <p:cNvGrpSpPr/>
                <p:nvPr/>
              </p:nvGrpSpPr>
              <p:grpSpPr>
                <a:xfrm>
                  <a:off x="6093369" y="8821675"/>
                  <a:ext cx="1032851" cy="1152128"/>
                  <a:chOff x="6048772" y="4471876"/>
                  <a:chExt cx="1032851" cy="115212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3B638AB7-0072-4C42-BE78-4E79B22528E9}"/>
                      </a:ext>
                    </a:extLst>
                  </p:cNvPr>
                  <p:cNvCxnSpPr/>
                  <p:nvPr/>
                </p:nvCxnSpPr>
                <p:spPr>
                  <a:xfrm>
                    <a:off x="6048772" y="4482604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523E68FC-ADCA-4AB8-A41B-2B05B650E18D}"/>
                      </a:ext>
                    </a:extLst>
                  </p:cNvPr>
                  <p:cNvCxnSpPr/>
                  <p:nvPr/>
                </p:nvCxnSpPr>
                <p:spPr>
                  <a:xfrm>
                    <a:off x="6073511" y="4471876"/>
                    <a:ext cx="0" cy="11521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260E89F-45E6-497E-ADDB-014664E20538}"/>
                    </a:ext>
                  </a:extLst>
                </p:cNvPr>
                <p:cNvGrpSpPr/>
                <p:nvPr/>
              </p:nvGrpSpPr>
              <p:grpSpPr>
                <a:xfrm>
                  <a:off x="8948944" y="8821675"/>
                  <a:ext cx="1032851" cy="1152128"/>
                  <a:chOff x="8976361" y="4482604"/>
                  <a:chExt cx="1032851" cy="115212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ED131A05-496D-46E4-AB21-3B0C6FDE2228}"/>
                      </a:ext>
                    </a:extLst>
                  </p:cNvPr>
                  <p:cNvCxnSpPr/>
                  <p:nvPr/>
                </p:nvCxnSpPr>
                <p:spPr>
                  <a:xfrm>
                    <a:off x="8976361" y="4482604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7D74769A-0F95-4116-BC59-3A0F1C0284EE}"/>
                      </a:ext>
                    </a:extLst>
                  </p:cNvPr>
                  <p:cNvCxnSpPr/>
                  <p:nvPr/>
                </p:nvCxnSpPr>
                <p:spPr>
                  <a:xfrm>
                    <a:off x="10009212" y="4482604"/>
                    <a:ext cx="0" cy="11521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2FFAF7B-FC21-4AF6-993E-3F502A0D8A15}"/>
                    </a:ext>
                  </a:extLst>
                </p:cNvPr>
                <p:cNvSpPr/>
                <p:nvPr/>
              </p:nvSpPr>
              <p:spPr>
                <a:xfrm>
                  <a:off x="5515957" y="9956311"/>
                  <a:ext cx="1368148" cy="6480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       c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251F3C1-56D3-4681-8D65-B9B90E45E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3918" y="10316351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409008C-57A8-4BBE-860D-33B5FF347C18}"/>
                    </a:ext>
                  </a:extLst>
                </p:cNvPr>
                <p:cNvSpPr/>
                <p:nvPr/>
              </p:nvSpPr>
              <p:spPr>
                <a:xfrm>
                  <a:off x="9297721" y="9992319"/>
                  <a:ext cx="1368148" cy="6480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       p</a:t>
                  </a:r>
                </a:p>
              </p:txBody>
            </p: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F6B1A6BD-FCE5-4BE8-9F71-57D27BF1D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75682" y="10352359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6777CC8D-EBFF-46CC-ACC9-2FEFC03CF287}"/>
                    </a:ext>
                  </a:extLst>
                </p:cNvPr>
                <p:cNvGrpSpPr/>
                <p:nvPr/>
              </p:nvGrpSpPr>
              <p:grpSpPr>
                <a:xfrm>
                  <a:off x="8394492" y="10657879"/>
                  <a:ext cx="1684056" cy="1019460"/>
                  <a:chOff x="8451221" y="6270438"/>
                  <a:chExt cx="1582830" cy="1054070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2848A0D2-F986-4E18-94A7-CA76A4A7E6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9517625" y="6786864"/>
                    <a:ext cx="103285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E337419C-D811-4E39-B0E9-3841F7A16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1221" y="7303290"/>
                    <a:ext cx="1557991" cy="212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Flowchart: Connector 140">
                  <a:extLst>
                    <a:ext uri="{FF2B5EF4-FFF2-40B4-BE49-F238E27FC236}">
                      <a16:creationId xmlns:a16="http://schemas.microsoft.com/office/drawing/2014/main" id="{C9BE9832-F580-4877-A019-80A3022B405D}"/>
                    </a:ext>
                  </a:extLst>
                </p:cNvPr>
                <p:cNvSpPr/>
                <p:nvPr/>
              </p:nvSpPr>
              <p:spPr>
                <a:xfrm>
                  <a:off x="7632948" y="11241546"/>
                  <a:ext cx="720080" cy="64807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38518218-9A85-4637-B9BC-EFE831EBD9F0}"/>
                    </a:ext>
                  </a:extLst>
                </p:cNvPr>
                <p:cNvSpPr/>
                <p:nvPr/>
              </p:nvSpPr>
              <p:spPr>
                <a:xfrm>
                  <a:off x="7414251" y="12484012"/>
                  <a:ext cx="1143097" cy="605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AEE0DEC-7517-4E4A-81F5-B30DA8BA6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85800" y="13089647"/>
                  <a:ext cx="2989" cy="576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lowchart: Terminator 143">
                  <a:extLst>
                    <a:ext uri="{FF2B5EF4-FFF2-40B4-BE49-F238E27FC236}">
                      <a16:creationId xmlns:a16="http://schemas.microsoft.com/office/drawing/2014/main" id="{54E30F74-E14B-4143-84D9-7A23E13127AC}"/>
                    </a:ext>
                  </a:extLst>
                </p:cNvPr>
                <p:cNvSpPr/>
                <p:nvPr/>
              </p:nvSpPr>
              <p:spPr>
                <a:xfrm>
                  <a:off x="7092158" y="13665711"/>
                  <a:ext cx="1787283" cy="64807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mk-MK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КРАЈ</a:t>
                  </a:r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C464FF0-03FC-42DE-B747-8892A679EFBA}"/>
                </a:ext>
              </a:extLst>
            </p:cNvPr>
            <p:cNvCxnSpPr>
              <a:stCxn id="141" idx="4"/>
              <a:endCxn id="142" idx="0"/>
            </p:cNvCxnSpPr>
            <p:nvPr/>
          </p:nvCxnSpPr>
          <p:spPr>
            <a:xfrm flipH="1">
              <a:off x="12458750" y="8731959"/>
              <a:ext cx="9353" cy="445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326BB3-EFF2-4130-AB8B-364BA8497E2F}"/>
              </a:ext>
            </a:extLst>
          </p:cNvPr>
          <p:cNvSpPr txBox="1"/>
          <p:nvPr/>
        </p:nvSpPr>
        <p:spPr>
          <a:xfrm>
            <a:off x="1872308" y="2723593"/>
            <a:ext cx="35283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дијаграм: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8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1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71550" y="1841500"/>
            <a:ext cx="16310470" cy="195758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јазик: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mk-MK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1EB50-65E0-4089-B77D-94FF645C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8" y="1314252"/>
            <a:ext cx="12709462" cy="91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3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2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71550" y="1841500"/>
            <a:ext cx="16310470" cy="81188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испечати средната цифра на внесен трицифрен број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Алгоритамски чекори: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Општи: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1: Задавање на трици</a:t>
            </a:r>
            <a:r>
              <a:rPr lang="mk-MK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френ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број.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2: Математичка п</a:t>
            </a:r>
            <a:r>
              <a:rPr lang="mk-MK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ресметка за добивање на 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средната цифра на трицифрениот број.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3: Пeчатење на резултатот.</a:t>
            </a: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Детални: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1: Задавање на трицифрен број 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дефинирање на резултатот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2: Математичка п</a:t>
            </a:r>
            <a:r>
              <a:rPr lang="mk-MK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ресметка за добивање на 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средната цифра на трицифрениот број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en-GB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=[n/10] mod 10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Чекор 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mk-M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Печатење на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mk-MK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</a:t>
            </a:r>
            <a:r>
              <a:rPr lang="en-GB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89881" y="1242244"/>
            <a:ext cx="16310470" cy="419089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Псевдо-јазик: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  <a:r>
              <a:rPr lang="mk-MK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СрЦифра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почеток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читај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 </a:t>
            </a:r>
            <a:r>
              <a:rPr lang="en-GB" sz="3200" dirty="0" err="1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[n/10] mod 10</a:t>
            </a:r>
          </a:p>
          <a:p>
            <a:pPr marL="469900" marR="5080" lvl="1" algn="just">
              <a:spcBef>
                <a:spcPts val="40"/>
              </a:spcBef>
            </a:pPr>
            <a:r>
              <a:rPr lang="en-GB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печати </a:t>
            </a:r>
            <a:r>
              <a:rPr lang="en-GB" sz="3200" dirty="0" err="1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9900" marR="5080" lvl="1" algn="just">
              <a:spcBef>
                <a:spcPts val="40"/>
              </a:spcBef>
            </a:pPr>
            <a:r>
              <a:rPr lang="mk-MK" sz="3200" b="1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крај 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mk-MK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СрЦифра</a:t>
            </a: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3200" b="1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algn="just">
              <a:spcBef>
                <a:spcPts val="40"/>
              </a:spcBef>
            </a:pPr>
            <a:r>
              <a:rPr lang="en-GB" sz="3200" dirty="0">
                <a:solidFill>
                  <a:srgbClr val="1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9A3D0-A003-47BA-AF2E-3EE470D1B955}"/>
              </a:ext>
            </a:extLst>
          </p:cNvPr>
          <p:cNvCxnSpPr>
            <a:cxnSpLocks/>
          </p:cNvCxnSpPr>
          <p:nvPr/>
        </p:nvCxnSpPr>
        <p:spPr>
          <a:xfrm flipH="1">
            <a:off x="4176564" y="369051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</a:t>
            </a:r>
            <a:r>
              <a:rPr lang="en-GB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8620E-256E-4DF1-AE12-CEAD085B014C}"/>
              </a:ext>
            </a:extLst>
          </p:cNvPr>
          <p:cNvCxnSpPr>
            <a:cxnSpLocks/>
          </p:cNvCxnSpPr>
          <p:nvPr/>
        </p:nvCxnSpPr>
        <p:spPr>
          <a:xfrm flipH="1">
            <a:off x="6281564" y="6371580"/>
            <a:ext cx="4320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F7897F-41B2-4839-ABC0-56B51ADB6CA4}"/>
              </a:ext>
            </a:extLst>
          </p:cNvPr>
          <p:cNvCxnSpPr>
            <a:cxnSpLocks/>
          </p:cNvCxnSpPr>
          <p:nvPr/>
        </p:nvCxnSpPr>
        <p:spPr>
          <a:xfrm flipH="1">
            <a:off x="5993918" y="10316350"/>
            <a:ext cx="4320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3766CE8-92A0-4C5C-B1C8-B3FAF7399A91}"/>
              </a:ext>
            </a:extLst>
          </p:cNvPr>
          <p:cNvCxnSpPr>
            <a:cxnSpLocks/>
          </p:cNvCxnSpPr>
          <p:nvPr/>
        </p:nvCxnSpPr>
        <p:spPr>
          <a:xfrm flipH="1">
            <a:off x="9762527" y="4249869"/>
            <a:ext cx="56211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D886B4-B200-46B1-A18F-38784F0E3B20}"/>
              </a:ext>
            </a:extLst>
          </p:cNvPr>
          <p:cNvCxnSpPr>
            <a:cxnSpLocks/>
          </p:cNvCxnSpPr>
          <p:nvPr/>
        </p:nvCxnSpPr>
        <p:spPr>
          <a:xfrm flipH="1">
            <a:off x="14727856" y="4249869"/>
            <a:ext cx="56211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AEEFD5-E60F-4D09-AF9B-AABCB285E11C}"/>
              </a:ext>
            </a:extLst>
          </p:cNvPr>
          <p:cNvGrpSpPr/>
          <p:nvPr/>
        </p:nvGrpSpPr>
        <p:grpSpPr>
          <a:xfrm>
            <a:off x="8199207" y="1833580"/>
            <a:ext cx="5112568" cy="6984765"/>
            <a:chOff x="8199207" y="1833580"/>
            <a:chExt cx="5112568" cy="6984765"/>
          </a:xfrm>
        </p:grpSpPr>
        <p:sp>
          <p:nvSpPr>
            <p:cNvPr id="153" name="Flowchart: Terminator 152">
              <a:extLst>
                <a:ext uri="{FF2B5EF4-FFF2-40B4-BE49-F238E27FC236}">
                  <a16:creationId xmlns:a16="http://schemas.microsoft.com/office/drawing/2014/main" id="{56B83B25-B7D7-4D9D-9937-A6AE3D36F084}"/>
                </a:ext>
              </a:extLst>
            </p:cNvPr>
            <p:cNvSpPr/>
            <p:nvPr/>
          </p:nvSpPr>
          <p:spPr>
            <a:xfrm>
              <a:off x="8226915" y="1833580"/>
              <a:ext cx="5084860" cy="71458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k-MK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ПОЧЕТОК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2FD4197-59CE-42E4-8CF7-18CEEEEB4752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>
              <a:off x="10769345" y="2548160"/>
              <a:ext cx="0" cy="5557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5" name="Flowchart: Manual Operation 154">
              <a:extLst>
                <a:ext uri="{FF2B5EF4-FFF2-40B4-BE49-F238E27FC236}">
                  <a16:creationId xmlns:a16="http://schemas.microsoft.com/office/drawing/2014/main" id="{8C1E515B-5E56-40FE-94CF-EF71B6C1380B}"/>
                </a:ext>
              </a:extLst>
            </p:cNvPr>
            <p:cNvSpPr/>
            <p:nvPr/>
          </p:nvSpPr>
          <p:spPr>
            <a:xfrm>
              <a:off x="9116768" y="3103945"/>
              <a:ext cx="3305155" cy="71458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30AE0CE-BBAC-42BD-8CB0-6913A829A9BB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>
              <a:off x="10769345" y="3818526"/>
              <a:ext cx="0" cy="5557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FF5A70B-68AB-40FD-9D66-80D8E8C42D3E}"/>
                </a:ext>
              </a:extLst>
            </p:cNvPr>
            <p:cNvCxnSpPr/>
            <p:nvPr/>
          </p:nvCxnSpPr>
          <p:spPr>
            <a:xfrm>
              <a:off x="10895342" y="5427144"/>
              <a:ext cx="0" cy="1270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49ED33-239B-49E2-8A91-95D825E25C7F}"/>
                </a:ext>
              </a:extLst>
            </p:cNvPr>
            <p:cNvSpPr/>
            <p:nvPr/>
          </p:nvSpPr>
          <p:spPr>
            <a:xfrm>
              <a:off x="8199207" y="4437302"/>
              <a:ext cx="4913130" cy="989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cif</a:t>
              </a:r>
              <a:r>
                <a: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[n/10] mod 10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B1A6BD-FCE5-4BE8-9F71-57D27BF1D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172" y="4986660"/>
              <a:ext cx="43204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38518218-9A85-4637-B9BC-EFE831EBD9F0}"/>
                </a:ext>
              </a:extLst>
            </p:cNvPr>
            <p:cNvSpPr/>
            <p:nvPr/>
          </p:nvSpPr>
          <p:spPr>
            <a:xfrm>
              <a:off x="9886341" y="6833402"/>
              <a:ext cx="2018002" cy="6677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cif</a:t>
              </a:r>
              <a:endParaRPr lang="en-GB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EE0DEC-7517-4E4A-81F5-B30DA8BA6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5342" y="7507831"/>
              <a:ext cx="5277" cy="635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4" name="Flowchart: Terminator 143">
              <a:extLst>
                <a:ext uri="{FF2B5EF4-FFF2-40B4-BE49-F238E27FC236}">
                  <a16:creationId xmlns:a16="http://schemas.microsoft.com/office/drawing/2014/main" id="{54E30F74-E14B-4143-84D9-7A23E13127AC}"/>
                </a:ext>
              </a:extLst>
            </p:cNvPr>
            <p:cNvSpPr/>
            <p:nvPr/>
          </p:nvSpPr>
          <p:spPr>
            <a:xfrm>
              <a:off x="9355758" y="8103767"/>
              <a:ext cx="3155235" cy="71457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k-MK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КРАЈ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326BB3-EFF2-4130-AB8B-364BA8497E2F}"/>
              </a:ext>
            </a:extLst>
          </p:cNvPr>
          <p:cNvSpPr txBox="1"/>
          <p:nvPr/>
        </p:nvSpPr>
        <p:spPr>
          <a:xfrm>
            <a:off x="1872308" y="2723593"/>
            <a:ext cx="35283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дијаграм: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2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8515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2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71550" y="1841500"/>
            <a:ext cx="16310470" cy="195758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јазик:</a:t>
            </a:r>
            <a:endParaRPr lang="mk-MK" sz="3200" dirty="0">
              <a:solidFill>
                <a:srgbClr val="1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mk-MK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0093F-E3AE-4765-93E2-8321C3D0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36" y="3330476"/>
            <a:ext cx="14381204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382AC0-9E14-4564-A45D-D94980B69E24}"/>
              </a:ext>
            </a:extLst>
          </p:cNvPr>
          <p:cNvGrpSpPr/>
          <p:nvPr/>
        </p:nvGrpSpPr>
        <p:grpSpPr>
          <a:xfrm>
            <a:off x="0" y="546101"/>
            <a:ext cx="7272908" cy="828000"/>
            <a:chOff x="-1" y="546100"/>
            <a:chExt cx="3942557" cy="828000"/>
          </a:xfrm>
        </p:grpSpPr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01658446-B05C-4E3A-AC85-147B04B44ABE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5">
              <a:extLst>
                <a:ext uri="{FF2B5EF4-FFF2-40B4-BE49-F238E27FC236}">
                  <a16:creationId xmlns:a16="http://schemas.microsoft.com/office/drawing/2014/main" id="{AB7DF48C-092F-4B3C-97D3-B00D26C37649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8132" y="503369"/>
            <a:ext cx="624691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Што е алгоритам?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756" y="1689100"/>
            <a:ext cx="17145000" cy="10097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 е секвенца од пресметувачки чекори за решавање на зададен проблем помеѓу влезни и излезни податоци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956" y="3319452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10687" y="3342802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162" y="60722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37451-615F-46E3-A919-39D16A145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32" y="3131274"/>
            <a:ext cx="9361582" cy="67483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14511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Вежба </a:t>
            </a:r>
            <a:r>
              <a:rPr lang="en-GB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D88284-CDD0-4A14-9938-62907B364561}"/>
              </a:ext>
            </a:extLst>
          </p:cNvPr>
          <p:cNvSpPr txBox="1"/>
          <p:nvPr/>
        </p:nvSpPr>
        <p:spPr>
          <a:xfrm>
            <a:off x="971550" y="1841500"/>
            <a:ext cx="16310470" cy="195758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пресмета плоштина и периметар на правоаголник?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mk-MK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3995"/>
            <a:ext cx="7991191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450156"/>
            <a:ext cx="4241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986712"/>
            <a:ext cx="7307773" cy="408252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Зборот </a:t>
            </a:r>
            <a:r>
              <a:rPr lang="mk-M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 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земен од латинскиот јазик и го претставува името на узбекистанскиот математичар од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GB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Jafar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Mohammed Ibn Musa Al </a:t>
            </a:r>
            <a:r>
              <a:rPr lang="en-GB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Khowarizmi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кој прв ги  формулирал правилата за извршување на четирите основни аритметички операции со арапски цифри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4F79DD-C1A0-40AA-A105-D2FCB200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80" y="1986712"/>
            <a:ext cx="9154250" cy="517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" y="547241"/>
            <a:ext cx="11377364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76164" y="531420"/>
            <a:ext cx="1066755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Начини на задавање на алгоритми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756" y="1843833"/>
            <a:ext cx="7731919" cy="288348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Псевдо-јазик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Алгоритамски чекори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Блок-дијаграм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јазик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>
            <a:extLst>
              <a:ext uri="{FF2B5EF4-FFF2-40B4-BE49-F238E27FC236}">
                <a16:creationId xmlns:a16="http://schemas.microsoft.com/office/drawing/2014/main" id="{35A6BDDE-FC44-4E39-8D51-B60B34A6A018}"/>
              </a:ext>
            </a:extLst>
          </p:cNvPr>
          <p:cNvSpPr/>
          <p:nvPr/>
        </p:nvSpPr>
        <p:spPr>
          <a:xfrm>
            <a:off x="0" y="419140"/>
            <a:ext cx="878507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71550" y="1917700"/>
            <a:ext cx="7654925" cy="3122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10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Текстуално претставување на алгоритмите со користење на зборовите: алгоритам, подалгоритам, почеток, крај, ако, тогаш, инаку, додека, извршувај, повтоувај, до, за, чекор, зголемувај, намалувај, читај, печати, скок, излез, врати.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172" y="386550"/>
            <a:ext cx="725502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 - јазик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BBED7-92C1-4A2B-8EC5-63C7EC4E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56" y="1213375"/>
            <a:ext cx="8110562" cy="5956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414040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550" y="1841500"/>
            <a:ext cx="6857206" cy="25339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Дејства од кои се состои еден алгоритам. </a:t>
            </a:r>
          </a:p>
          <a:p>
            <a:pPr marL="927100" marR="5080" lvl="1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општи</a:t>
            </a:r>
          </a:p>
          <a:p>
            <a:pPr marL="927100" marR="5080" lvl="1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детални</a:t>
            </a:r>
          </a:p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324579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Алгоритамски чекори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FE79E-7629-4D23-B8C4-F2CCEEB8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76" y="2610396"/>
            <a:ext cx="10771213" cy="7175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276880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550" y="1841500"/>
            <a:ext cx="8173566" cy="458247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Графичко претставување на алгоритмот.</a:t>
            </a:r>
          </a:p>
          <a:p>
            <a:pPr marL="927100" marR="5080" lvl="1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поголема прегледност на текот на дејствата на алгоритмот, бидејќи човекот полесно перцепира слика од текст</a:t>
            </a:r>
          </a:p>
          <a:p>
            <a:pPr marL="927100" marR="5080" lvl="1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недостатоци: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поголем алгоритам блок дијаграмот може да зафаќа повеќе страници и алгоритмот да биде непрегледен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324579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дијаграм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4471A-8A01-4177-B918-E071D609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28" y="522164"/>
            <a:ext cx="7009707" cy="88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276880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324579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дијаграм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56233-A112-4B4D-8847-7013921FD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9" y="1550457"/>
            <a:ext cx="14810881" cy="84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AFBBF8AE-0749-4883-8B9F-42B9767A18FE}"/>
              </a:ext>
            </a:extLst>
          </p:cNvPr>
          <p:cNvSpPr/>
          <p:nvPr/>
        </p:nvSpPr>
        <p:spPr>
          <a:xfrm>
            <a:off x="0" y="205076"/>
            <a:ext cx="914511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550" y="1841500"/>
            <a:ext cx="16310470" cy="40703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9900" marR="5080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Претставувањето на алгоритмите може да биде и директно преку програмски јазик така што алгоритмот го „изразуваме“ т.е кодираме со наредбите од некој програмски јазик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mk-M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Кодираниот алгоритам со наредби од програмски јазик се нарекува изворна програма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program).</a:t>
            </a:r>
          </a:p>
          <a:p>
            <a:pPr marL="469900" marR="5080" indent="-457200" algn="just">
              <a:lnSpc>
                <a:spcPct val="1042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mk-M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да може да се изврши изворната програма, таа мора да се преведе во извршна програма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program).</a:t>
            </a:r>
          </a:p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" y="162124"/>
            <a:ext cx="7975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mk-MK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јазик 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eath the surface - by Lifeliqe.potx" id="{4B8C8C1B-0C50-449B-B30C-D12D5D26CCCC}" vid="{B302B916-BDB9-4DB9-8378-87DA5A6082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Beneath the surface</Template>
  <TotalTime>996</TotalTime>
  <Words>752</Words>
  <Application>Microsoft Office PowerPoint</Application>
  <PresentationFormat>Custom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</dc:creator>
  <cp:lastModifiedBy>MARIJA</cp:lastModifiedBy>
  <cp:revision>40</cp:revision>
  <dcterms:created xsi:type="dcterms:W3CDTF">2024-09-27T09:44:46Z</dcterms:created>
  <dcterms:modified xsi:type="dcterms:W3CDTF">2024-10-09T11:49:43Z</dcterms:modified>
</cp:coreProperties>
</file>