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9" r:id="rId4"/>
    <p:sldId id="274" r:id="rId5"/>
    <p:sldId id="275" r:id="rId6"/>
    <p:sldId id="273" r:id="rId7"/>
    <p:sldId id="272" r:id="rId8"/>
    <p:sldId id="276" r:id="rId9"/>
    <p:sldId id="277" r:id="rId10"/>
    <p:sldId id="278" r:id="rId11"/>
    <p:sldId id="257" r:id="rId12"/>
    <p:sldId id="259" r:id="rId13"/>
    <p:sldId id="258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68" r:id="rId22"/>
    <p:sldId id="269" r:id="rId23"/>
    <p:sldId id="270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F9B2-A635-41E8-8D57-B7330CA0771E}" type="datetimeFigureOut">
              <a:rPr lang="en-US" smtClean="0"/>
              <a:t>19-Mar-24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A30D-B838-4FDC-B7C1-373BEE3A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inam.github.io/entities/" TargetMode="External"/><Relationship Id="rId2" Type="http://schemas.openxmlformats.org/officeDocument/2006/relationships/hyperlink" Target="https://www.htmlstrip.com/list-of-all-html-entit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tml.spec.whatwg.org/multipage/named-characters.html#named-character-references" TargetMode="External"/><Relationship Id="rId4" Type="http://schemas.openxmlformats.org/officeDocument/2006/relationships/hyperlink" Target="https://www.freeformatter.com/html-entiti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407"/>
            <a:ext cx="9144000" cy="964014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mk-MK" smtClean="0"/>
              <a:t>Веб технологии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6421"/>
            <a:ext cx="100584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376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Исто така, HTML DOM  дефинира настани кои можат да бидат детектирани со цел после нивна детекција да се изврши некоја метода. На пример, настан може да биде: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Заврши вчитувањето на веб страницата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промени вредноста на некое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nput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на FORM елемент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кликне некое копче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27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HTML DOM Tree of </a:t>
            </a:r>
            <a:r>
              <a:rPr lang="en-US" dirty="0" smtClean="0"/>
              <a:t>Objects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5215"/>
          <a:stretch/>
        </p:blipFill>
        <p:spPr>
          <a:xfrm>
            <a:off x="1865688" y="695458"/>
            <a:ext cx="8720743" cy="6069669"/>
          </a:xfrm>
        </p:spPr>
      </p:pic>
    </p:spTree>
    <p:extLst>
      <p:ext uri="{BB962C8B-B14F-4D97-AF65-F5344CB8AC3E}">
        <p14:creationId xmlns:p14="http://schemas.microsoft.com/office/powerpoint/2010/main" val="11103397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Што дефинира </a:t>
            </a:r>
            <a:r>
              <a:rPr lang="en-US" dirty="0" smtClean="0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mk-MK" dirty="0" smtClean="0"/>
              <a:t>елементите како </a:t>
            </a:r>
            <a:r>
              <a:rPr lang="mk-MK" b="1" dirty="0" smtClean="0"/>
              <a:t>објекти</a:t>
            </a:r>
            <a:endParaRPr lang="en-US" b="1" dirty="0"/>
          </a:p>
          <a:p>
            <a:r>
              <a:rPr lang="mk-MK" dirty="0"/>
              <a:t>с</a:t>
            </a:r>
            <a:r>
              <a:rPr lang="mk-MK" dirty="0" smtClean="0"/>
              <a:t>војствата (</a:t>
            </a:r>
            <a:r>
              <a:rPr lang="en-US" b="1" dirty="0" smtClean="0"/>
              <a:t>properties</a:t>
            </a:r>
            <a:r>
              <a:rPr lang="mk-MK" dirty="0" smtClean="0"/>
              <a:t>) на сите </a:t>
            </a:r>
            <a:r>
              <a:rPr lang="en-US" dirty="0" smtClean="0"/>
              <a:t>HTML </a:t>
            </a:r>
            <a:r>
              <a:rPr lang="mk-MK" dirty="0" smtClean="0"/>
              <a:t>елементи (објекти)</a:t>
            </a:r>
            <a:endParaRPr lang="en-US" dirty="0"/>
          </a:p>
          <a:p>
            <a:r>
              <a:rPr lang="mk-MK" b="1" dirty="0" smtClean="0"/>
              <a:t>методите </a:t>
            </a:r>
            <a:r>
              <a:rPr lang="mk-MK" dirty="0" smtClean="0"/>
              <a:t>за пристап на сите </a:t>
            </a:r>
            <a:r>
              <a:rPr lang="en-US" dirty="0" smtClean="0"/>
              <a:t>HTML</a:t>
            </a:r>
            <a:r>
              <a:rPr lang="mk-MK" dirty="0" smtClean="0"/>
              <a:t> елементи (објекти)</a:t>
            </a:r>
            <a:endParaRPr lang="en-US" dirty="0" smtClean="0"/>
          </a:p>
          <a:p>
            <a:r>
              <a:rPr lang="mk-MK" dirty="0" smtClean="0"/>
              <a:t>настаните </a:t>
            </a:r>
            <a:r>
              <a:rPr lang="en-US" dirty="0" smtClean="0"/>
              <a:t>(</a:t>
            </a:r>
            <a:r>
              <a:rPr lang="en-US" b="1" dirty="0" smtClean="0"/>
              <a:t>events</a:t>
            </a:r>
            <a:r>
              <a:rPr lang="en-US" dirty="0" smtClean="0"/>
              <a:t>) </a:t>
            </a:r>
            <a:r>
              <a:rPr lang="mk-MK" dirty="0" smtClean="0"/>
              <a:t>за сите </a:t>
            </a:r>
            <a:r>
              <a:rPr lang="en-US" dirty="0" smtClean="0"/>
              <a:t>HTML </a:t>
            </a:r>
            <a:r>
              <a:rPr lang="mk-MK" dirty="0" smtClean="0"/>
              <a:t>елементи (објекти)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smtClean="0"/>
              <a:t>Можности со </a:t>
            </a:r>
            <a:r>
              <a:rPr lang="en-US" dirty="0" smtClean="0"/>
              <a:t>JavaScript</a:t>
            </a:r>
            <a:r>
              <a:rPr lang="mk-MK" dirty="0" smtClean="0"/>
              <a:t> и</a:t>
            </a:r>
            <a:r>
              <a:rPr lang="en-US" dirty="0" smtClean="0"/>
              <a:t>  </a:t>
            </a:r>
            <a:r>
              <a:rPr lang="en-US" smtClean="0"/>
              <a:t>HTML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825625"/>
            <a:ext cx="11552349" cy="4351338"/>
          </a:xfrm>
        </p:spPr>
        <p:txBody>
          <a:bodyPr>
            <a:normAutofit/>
          </a:bodyPr>
          <a:lstStyle/>
          <a:p>
            <a:r>
              <a:rPr lang="mk-MK" dirty="0" smtClean="0"/>
              <a:t>менуваат сите </a:t>
            </a:r>
            <a:r>
              <a:rPr lang="en-US" dirty="0" smtClean="0"/>
              <a:t>HTML </a:t>
            </a:r>
            <a:r>
              <a:rPr lang="mk-MK" dirty="0" smtClean="0"/>
              <a:t>елементи</a:t>
            </a:r>
          </a:p>
          <a:p>
            <a:r>
              <a:rPr lang="mk-MK" dirty="0" smtClean="0"/>
              <a:t>менуваат сите атрибути на </a:t>
            </a:r>
            <a:r>
              <a:rPr lang="en-US" dirty="0" smtClean="0"/>
              <a:t>HTML </a:t>
            </a:r>
            <a:r>
              <a:rPr lang="mk-MK" dirty="0" smtClean="0"/>
              <a:t>елементите</a:t>
            </a:r>
            <a:endParaRPr lang="en-US" dirty="0" smtClean="0"/>
          </a:p>
          <a:p>
            <a:r>
              <a:rPr lang="mk-MK" dirty="0" smtClean="0"/>
              <a:t>менуваат сите </a:t>
            </a:r>
            <a:r>
              <a:rPr lang="en-US" dirty="0" smtClean="0"/>
              <a:t>CSS</a:t>
            </a:r>
            <a:r>
              <a:rPr lang="mk-MK" dirty="0" smtClean="0"/>
              <a:t> стилови</a:t>
            </a:r>
          </a:p>
          <a:p>
            <a:r>
              <a:rPr lang="mk-MK" dirty="0" smtClean="0"/>
              <a:t>отстрануваат постоечки </a:t>
            </a:r>
            <a:r>
              <a:rPr lang="en-US" dirty="0" smtClean="0"/>
              <a:t>HTML</a:t>
            </a:r>
            <a:r>
              <a:rPr lang="mk-MK" dirty="0" smtClean="0"/>
              <a:t> елементи и атрибути</a:t>
            </a:r>
          </a:p>
          <a:p>
            <a:r>
              <a:rPr lang="mk-MK" dirty="0"/>
              <a:t>д</a:t>
            </a:r>
            <a:r>
              <a:rPr lang="mk-MK" dirty="0" smtClean="0"/>
              <a:t>одаваат нови </a:t>
            </a:r>
            <a:r>
              <a:rPr lang="en-US" dirty="0" smtClean="0"/>
              <a:t>HTML</a:t>
            </a:r>
            <a:r>
              <a:rPr lang="mk-MK" dirty="0" smtClean="0"/>
              <a:t> елементи и атрибути</a:t>
            </a:r>
          </a:p>
          <a:p>
            <a:r>
              <a:rPr lang="mk-MK" dirty="0"/>
              <a:t>м</a:t>
            </a:r>
            <a:r>
              <a:rPr lang="mk-MK" dirty="0" smtClean="0"/>
              <a:t>енуваат сите настани во постоечката </a:t>
            </a:r>
            <a:r>
              <a:rPr lang="en-US" dirty="0" smtClean="0"/>
              <a:t>HTML</a:t>
            </a:r>
            <a:r>
              <a:rPr lang="mk-MK" dirty="0" smtClean="0"/>
              <a:t> страница</a:t>
            </a:r>
          </a:p>
          <a:p>
            <a:r>
              <a:rPr lang="mk-MK" dirty="0"/>
              <a:t>к</a:t>
            </a:r>
            <a:r>
              <a:rPr lang="mk-MK" dirty="0" smtClean="0"/>
              <a:t>реираат нови </a:t>
            </a:r>
            <a:r>
              <a:rPr lang="en-US" dirty="0" smtClean="0"/>
              <a:t>HTML</a:t>
            </a:r>
            <a:r>
              <a:rPr lang="mk-MK" dirty="0" smtClean="0"/>
              <a:t> настани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Својства (</a:t>
            </a:r>
            <a:r>
              <a:rPr lang="en-US" dirty="0" smtClean="0"/>
              <a:t>properties)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Својство е одредена карактеристика на </a:t>
            </a:r>
            <a:r>
              <a:rPr lang="en-US" dirty="0" smtClean="0"/>
              <a:t>HTML</a:t>
            </a:r>
            <a:r>
              <a:rPr lang="mk-MK" dirty="0" smtClean="0"/>
              <a:t> елементот која има некаква вредност, која може да се дефинира, промени или избрише.</a:t>
            </a:r>
          </a:p>
          <a:p>
            <a:r>
              <a:rPr lang="mk-MK" dirty="0" smtClean="0"/>
              <a:t>Својства се: содржината на </a:t>
            </a:r>
            <a:r>
              <a:rPr lang="en-US" dirty="0" smtClean="0"/>
              <a:t>HTML </a:t>
            </a:r>
            <a:r>
              <a:rPr lang="mk-MK" dirty="0" smtClean="0"/>
              <a:t>елементот, неговите атрибути, неговите </a:t>
            </a:r>
            <a:r>
              <a:rPr lang="en-US" dirty="0" smtClean="0"/>
              <a:t>CSS</a:t>
            </a:r>
            <a:r>
              <a:rPr lang="mk-MK" dirty="0" smtClean="0"/>
              <a:t> карактеристики...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Методи (</a:t>
            </a:r>
            <a:r>
              <a:rPr lang="en-US" dirty="0" smtClean="0"/>
              <a:t>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Метод (</a:t>
            </a:r>
            <a:r>
              <a:rPr lang="en-US" dirty="0" smtClean="0"/>
              <a:t>method</a:t>
            </a:r>
            <a:r>
              <a:rPr lang="mk-MK" dirty="0" smtClean="0"/>
              <a:t>) е акцијата која може да се изврши врз својствата на </a:t>
            </a:r>
            <a:r>
              <a:rPr lang="en-US" dirty="0" smtClean="0"/>
              <a:t>HTML</a:t>
            </a:r>
            <a:r>
              <a:rPr lang="mk-MK" dirty="0" smtClean="0"/>
              <a:t> елементите.</a:t>
            </a:r>
          </a:p>
          <a:p>
            <a:r>
              <a:rPr lang="mk-MK" dirty="0" smtClean="0"/>
              <a:t>На пример методи се: </a:t>
            </a:r>
          </a:p>
          <a:p>
            <a:pPr lvl="1"/>
            <a:r>
              <a:rPr lang="mk-MK" dirty="0" smtClean="0"/>
              <a:t>Бришење на содржината на </a:t>
            </a:r>
            <a:r>
              <a:rPr lang="en-US" dirty="0" smtClean="0"/>
              <a:t>HTML</a:t>
            </a:r>
            <a:r>
              <a:rPr lang="mk-MK" dirty="0" smtClean="0"/>
              <a:t> елементот</a:t>
            </a:r>
            <a:r>
              <a:rPr lang="en-US" dirty="0" smtClean="0"/>
              <a:t>;</a:t>
            </a:r>
            <a:endParaRPr lang="mk-MK" dirty="0" smtClean="0"/>
          </a:p>
          <a:p>
            <a:pPr lvl="1"/>
            <a:r>
              <a:rPr lang="mk-MK" dirty="0" smtClean="0"/>
              <a:t>Промена на атрибутот „</a:t>
            </a:r>
            <a:r>
              <a:rPr lang="en-US" dirty="0" smtClean="0"/>
              <a:t>class</a:t>
            </a:r>
            <a:r>
              <a:rPr lang="mk-MK" dirty="0" smtClean="0"/>
              <a:t>“</a:t>
            </a:r>
            <a:r>
              <a:rPr lang="en-US" dirty="0" smtClean="0"/>
              <a:t>;</a:t>
            </a:r>
            <a:endParaRPr lang="mk-MK" dirty="0" smtClean="0"/>
          </a:p>
          <a:p>
            <a:pPr lvl="1"/>
            <a:r>
              <a:rPr lang="mk-MK" dirty="0" smtClean="0"/>
              <a:t>Додавање на нов стил, како нова боја на позадината на </a:t>
            </a:r>
            <a:r>
              <a:rPr lang="en-US" dirty="0" smtClean="0"/>
              <a:t>HTML </a:t>
            </a:r>
            <a:r>
              <a:rPr lang="mk-MK" dirty="0" smtClean="0"/>
              <a:t>елементот</a:t>
            </a:r>
            <a:r>
              <a:rPr lang="en-US" dirty="0" smtClean="0"/>
              <a:t>;</a:t>
            </a:r>
          </a:p>
          <a:p>
            <a:pPr lvl="1"/>
            <a:r>
              <a:rPr lang="mk-MK" dirty="0"/>
              <a:t>и</a:t>
            </a:r>
            <a:r>
              <a:rPr lang="mk-MK" dirty="0" smtClean="0"/>
              <a:t>тн.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mk-MK" dirty="0" smtClean="0"/>
              <a:t>настани се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Заврши вчитувањето на веб страницата</a:t>
            </a:r>
          </a:p>
          <a:p>
            <a:r>
              <a:rPr lang="mk-MK" dirty="0" smtClean="0"/>
              <a:t>Се промени вредноста на некое </a:t>
            </a:r>
            <a:r>
              <a:rPr lang="en-US" dirty="0" smtClean="0"/>
              <a:t>Input</a:t>
            </a:r>
            <a:r>
              <a:rPr lang="mk-MK" dirty="0" smtClean="0"/>
              <a:t> поле</a:t>
            </a:r>
          </a:p>
          <a:p>
            <a:r>
              <a:rPr lang="mk-MK" dirty="0" smtClean="0"/>
              <a:t>Некое копче беше кликнато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Употреба на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 smtClean="0"/>
              <a:t>Најчесто употребувани </a:t>
            </a:r>
            <a:r>
              <a:rPr lang="en-US" dirty="0" err="1" smtClean="0"/>
              <a:t>Javascript</a:t>
            </a:r>
            <a:r>
              <a:rPr lang="mk-MK" dirty="0" smtClean="0"/>
              <a:t> команди за пристап до </a:t>
            </a:r>
            <a:r>
              <a:rPr lang="en-US" dirty="0" smtClean="0"/>
              <a:t>HTML DOM</a:t>
            </a:r>
            <a:r>
              <a:rPr lang="mk-MK" dirty="0" smtClean="0"/>
              <a:t> објекти се</a:t>
            </a:r>
            <a:r>
              <a:rPr lang="en-US" dirty="0" smtClean="0"/>
              <a:t>:</a:t>
            </a:r>
            <a:endParaRPr lang="mk-MK" dirty="0" smtClean="0"/>
          </a:p>
          <a:p>
            <a:endParaRPr lang="mk-MK" dirty="0"/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element_id</a:t>
            </a:r>
            <a:r>
              <a:rPr lang="en-US" dirty="0" smtClean="0"/>
              <a:t>")</a:t>
            </a:r>
            <a:endParaRPr lang="mk-MK" dirty="0" smtClean="0"/>
          </a:p>
          <a:p>
            <a:pPr marL="0" indent="0">
              <a:buNone/>
            </a:pPr>
            <a:r>
              <a:rPr lang="en-US" dirty="0" err="1" smtClean="0"/>
              <a:t>document.getElementsByTagName</a:t>
            </a:r>
            <a:r>
              <a:rPr lang="en-US" dirty="0" smtClean="0"/>
              <a:t>(“</a:t>
            </a:r>
            <a:r>
              <a:rPr lang="en-US" dirty="0" err="1" smtClean="0"/>
              <a:t>element_name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 err="1" smtClean="0"/>
              <a:t>document.getElementsByClassName</a:t>
            </a:r>
            <a:r>
              <a:rPr lang="en-US" dirty="0" smtClean="0"/>
              <a:t>(“</a:t>
            </a:r>
            <a:r>
              <a:rPr lang="en-US" dirty="0" err="1" smtClean="0"/>
              <a:t>element_class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 id="demo"&gt;</a:t>
            </a:r>
            <a:r>
              <a:rPr lang="mk-MK" smtClean="0"/>
              <a:t>Содржина на Р елементот</a:t>
            </a:r>
            <a:r>
              <a:rPr lang="en-US" smtClean="0"/>
              <a:t>&lt;/</a:t>
            </a:r>
            <a:r>
              <a:rPr lang="en-US" dirty="0" smtClean="0"/>
              <a:t>p&gt;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err="1" smtClean="0"/>
              <a:t>document.getElementById</a:t>
            </a:r>
            <a:r>
              <a:rPr lang="en-US" dirty="0" smtClean="0"/>
              <a:t>("demo").</a:t>
            </a:r>
            <a:r>
              <a:rPr lang="en-US" dirty="0" err="1" smtClean="0"/>
              <a:t>innerHTML</a:t>
            </a:r>
            <a:r>
              <a:rPr lang="en-US" dirty="0" smtClean="0"/>
              <a:t> = "</a:t>
            </a:r>
            <a:r>
              <a:rPr lang="mk-MK" dirty="0" smtClean="0"/>
              <a:t>Ова е </a:t>
            </a:r>
            <a:r>
              <a:rPr lang="en-US" dirty="0" smtClean="0"/>
              <a:t>JavaScript DOM";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Пример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&lt;!DOCTYPE html&gt;</a:t>
            </a:r>
          </a:p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&lt;p class=“</a:t>
            </a:r>
            <a:r>
              <a:rPr lang="en-US" sz="2000" dirty="0" err="1" smtClean="0"/>
              <a:t>klasa</a:t>
            </a:r>
            <a:r>
              <a:rPr lang="en-US" sz="2000" dirty="0" smtClean="0"/>
              <a:t>"&gt;The DOM is very useful.&lt;/p&gt;</a:t>
            </a:r>
          </a:p>
          <a:p>
            <a:pPr marL="0" indent="0">
              <a:buNone/>
            </a:pPr>
            <a:r>
              <a:rPr lang="en-US" sz="2000" dirty="0" smtClean="0"/>
              <a:t>&lt;p id=“</a:t>
            </a:r>
            <a:r>
              <a:rPr lang="en-US" sz="2000" dirty="0" err="1" smtClean="0"/>
              <a:t>paragraf</a:t>
            </a:r>
            <a:r>
              <a:rPr lang="en-US" sz="2000" dirty="0" smtClean="0"/>
              <a:t>"&gt;&lt;/p&gt;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&lt;script&gt;</a:t>
            </a:r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 x = </a:t>
            </a:r>
            <a:r>
              <a:rPr lang="en-US" sz="2000" dirty="0" err="1" smtClean="0"/>
              <a:t>document.getElementsByClassName</a:t>
            </a:r>
            <a:r>
              <a:rPr lang="en-US" sz="2000" dirty="0" smtClean="0"/>
              <a:t>(“</a:t>
            </a:r>
            <a:r>
              <a:rPr lang="en-US" sz="2000" dirty="0" err="1" smtClean="0"/>
              <a:t>klasa</a:t>
            </a:r>
            <a:r>
              <a:rPr lang="en-US" sz="2000" dirty="0" smtClean="0"/>
              <a:t>");</a:t>
            </a:r>
          </a:p>
          <a:p>
            <a:pPr marL="0" indent="0"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(“</a:t>
            </a:r>
            <a:r>
              <a:rPr lang="en-US" sz="2000" dirty="0" err="1" smtClean="0"/>
              <a:t>paragraf</a:t>
            </a:r>
            <a:r>
              <a:rPr lang="en-US" sz="2000" dirty="0" smtClean="0"/>
              <a:t>").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= x[0].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+ " (</a:t>
            </a:r>
            <a:r>
              <a:rPr lang="mk-MK" sz="2000" dirty="0" smtClean="0"/>
              <a:t>Ова е селектор по класа)";</a:t>
            </a:r>
          </a:p>
          <a:p>
            <a:pPr marL="0" indent="0">
              <a:buNone/>
            </a:pPr>
            <a:r>
              <a:rPr lang="mk-MK" sz="2000" dirty="0" smtClean="0"/>
              <a:t>&lt;/</a:t>
            </a:r>
            <a:r>
              <a:rPr lang="en-US" sz="2000" dirty="0" smtClean="0"/>
              <a:t>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5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Browser Engines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30309"/>
            <a:ext cx="9144000" cy="54992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Browser Engine </a:t>
            </a:r>
            <a:r>
              <a:rPr lang="mk-MK" sz="2800" dirty="0" smtClean="0"/>
              <a:t>е софтвер за претворање на </a:t>
            </a:r>
            <a:r>
              <a:rPr lang="en-US" sz="2800" dirty="0" smtClean="0"/>
              <a:t>HTML </a:t>
            </a:r>
            <a:r>
              <a:rPr lang="mk-MK" sz="2800" dirty="0" smtClean="0"/>
              <a:t>датотеките и другите ресурси на веб страниците во интерактивни визуелни содржини на корисничкиот компјутер</a:t>
            </a:r>
          </a:p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KHTML </a:t>
            </a:r>
            <a:r>
              <a:rPr lang="en-US" sz="2800" dirty="0"/>
              <a:t>engine of the KDE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Apple – </a:t>
            </a:r>
            <a:r>
              <a:rPr lang="en-US" sz="2800" dirty="0" err="1"/>
              <a:t>WebKit</a:t>
            </a:r>
            <a:r>
              <a:rPr lang="en-US" sz="2800" dirty="0"/>
              <a:t> (forked from KHTML) for Safari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Google – Blink (forked from </a:t>
            </a:r>
            <a:r>
              <a:rPr lang="en-US" sz="2800" dirty="0" err="1"/>
              <a:t>WebKit</a:t>
            </a:r>
            <a:r>
              <a:rPr lang="en-US" sz="2800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Microsoft – Trident for IE, </a:t>
            </a:r>
            <a:r>
              <a:rPr lang="mk-MK" sz="2800" dirty="0" smtClean="0"/>
              <a:t>(</a:t>
            </a:r>
            <a:r>
              <a:rPr lang="en-US" sz="2800" dirty="0" err="1" smtClean="0"/>
              <a:t>EdgeHTML</a:t>
            </a:r>
            <a:r>
              <a:rPr lang="en-US" sz="2800" dirty="0" smtClean="0"/>
              <a:t> </a:t>
            </a:r>
            <a:r>
              <a:rPr lang="en-US" sz="2800" dirty="0"/>
              <a:t>for Edge), Blink for Edge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Mozilla – Gecko for Firefox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Opera – Presto (2003-2013), Blink (2013-)</a:t>
            </a:r>
            <a:r>
              <a:rPr lang="mk-MK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6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Пример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&lt;!DOCTYPE html&gt;</a:t>
            </a:r>
          </a:p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&lt;p class="intro"&gt;</a:t>
            </a:r>
            <a:r>
              <a:rPr lang="mk-MK" sz="2000" dirty="0" smtClean="0"/>
              <a:t>Прв параграф.&lt;/</a:t>
            </a:r>
            <a:r>
              <a:rPr lang="en-US" sz="2000" dirty="0" smtClean="0"/>
              <a:t>p&gt;</a:t>
            </a:r>
          </a:p>
          <a:p>
            <a:pPr marL="0" indent="0">
              <a:buNone/>
            </a:pPr>
            <a:r>
              <a:rPr lang="en-US" sz="2000" dirty="0" smtClean="0"/>
              <a:t>&lt;p class="intro"&gt;</a:t>
            </a:r>
            <a:r>
              <a:rPr lang="mk-MK" sz="2000" dirty="0" smtClean="0"/>
              <a:t>Втор.&lt;/</a:t>
            </a:r>
            <a:r>
              <a:rPr lang="en-US" sz="2000" dirty="0" smtClean="0"/>
              <a:t>p&gt;</a:t>
            </a:r>
          </a:p>
          <a:p>
            <a:pPr marL="0" indent="0">
              <a:buNone/>
            </a:pPr>
            <a:r>
              <a:rPr lang="en-US" sz="2000" dirty="0" smtClean="0"/>
              <a:t>&lt;p id="demo"&gt;&lt;/p&gt;</a:t>
            </a:r>
          </a:p>
          <a:p>
            <a:pPr marL="0" indent="0">
              <a:buNone/>
            </a:pPr>
            <a:r>
              <a:rPr lang="en-US" sz="2000" dirty="0" smtClean="0"/>
              <a:t>&lt;script&gt;</a:t>
            </a:r>
          </a:p>
          <a:p>
            <a:pPr marL="0" indent="0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x = </a:t>
            </a:r>
            <a:r>
              <a:rPr lang="en-US" sz="2000" dirty="0" err="1" smtClean="0"/>
              <a:t>document.getElementsByClassName</a:t>
            </a:r>
            <a:r>
              <a:rPr lang="en-US" sz="2000" dirty="0" smtClean="0"/>
              <a:t>("intro");</a:t>
            </a:r>
          </a:p>
          <a:p>
            <a:pPr marL="0" indent="0"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= x[0].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+ " (</a:t>
            </a:r>
            <a:r>
              <a:rPr lang="mk-MK" sz="2000" dirty="0" smtClean="0"/>
              <a:t>Ова е селектор по класа) 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/&gt;" + x[1].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262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Пример</a:t>
            </a:r>
            <a:r>
              <a:rPr lang="en-US" dirty="0" smtClean="0"/>
              <a:t> 4 (</a:t>
            </a:r>
            <a:r>
              <a:rPr lang="mk-MK" dirty="0" smtClean="0"/>
              <a:t>промена на </a:t>
            </a:r>
            <a:r>
              <a:rPr lang="en-US" dirty="0" smtClean="0"/>
              <a:t>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&lt;!DOCTYPE html&gt;</a:t>
            </a:r>
          </a:p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&lt;p id="p1"&gt;Hello World!&lt;/p&gt;</a:t>
            </a:r>
          </a:p>
          <a:p>
            <a:pPr marL="0" indent="0">
              <a:buNone/>
            </a:pPr>
            <a:r>
              <a:rPr lang="en-US" sz="2000" dirty="0" smtClean="0"/>
              <a:t>&lt;p id="p2"&gt;Hello World!&lt;/p&gt;</a:t>
            </a:r>
          </a:p>
          <a:p>
            <a:pPr marL="0" indent="0">
              <a:buNone/>
            </a:pPr>
            <a:r>
              <a:rPr lang="en-US" sz="2000" dirty="0" smtClean="0"/>
              <a:t>&lt;script&gt;</a:t>
            </a:r>
          </a:p>
          <a:p>
            <a:pPr marL="0" indent="0"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("p2").</a:t>
            </a:r>
            <a:r>
              <a:rPr lang="en-US" sz="2000" dirty="0" err="1" smtClean="0"/>
              <a:t>style.color</a:t>
            </a:r>
            <a:r>
              <a:rPr lang="en-US" sz="2000" dirty="0" smtClean="0"/>
              <a:t> = "blue";</a:t>
            </a:r>
          </a:p>
          <a:p>
            <a:pPr marL="0" indent="0"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("p2").</a:t>
            </a:r>
            <a:r>
              <a:rPr lang="en-US" sz="2000" dirty="0" err="1" smtClean="0"/>
              <a:t>style.fontFamily</a:t>
            </a:r>
            <a:r>
              <a:rPr lang="en-US" sz="2000" dirty="0" smtClean="0"/>
              <a:t> = "Arial";</a:t>
            </a:r>
          </a:p>
          <a:p>
            <a:pPr marL="0" indent="0">
              <a:buNone/>
            </a:pPr>
            <a:r>
              <a:rPr lang="en-US" sz="2000" dirty="0" err="1" smtClean="0"/>
              <a:t>document.getElementById</a:t>
            </a:r>
            <a:r>
              <a:rPr lang="en-US" sz="2000" dirty="0" smtClean="0"/>
              <a:t>("p2").</a:t>
            </a:r>
            <a:r>
              <a:rPr lang="en-US" sz="2000" dirty="0" err="1" smtClean="0"/>
              <a:t>style.fontSize</a:t>
            </a:r>
            <a:r>
              <a:rPr lang="en-US" sz="2000" dirty="0" smtClean="0"/>
              <a:t> = "larger";</a:t>
            </a:r>
          </a:p>
          <a:p>
            <a:pPr marL="0" indent="0">
              <a:buNone/>
            </a:pPr>
            <a:r>
              <a:rPr lang="en-US" sz="2000" dirty="0" smtClean="0"/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&lt;p&gt;The paragraph above was changed by a script.&lt;/p&gt;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2669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Пример</a:t>
            </a:r>
            <a:r>
              <a:rPr lang="en-US" dirty="0" smtClean="0"/>
              <a:t> 5 (</a:t>
            </a:r>
            <a:r>
              <a:rPr lang="mk-MK" dirty="0" smtClean="0"/>
              <a:t>настани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&lt;!DOCTYPE html&gt;</a:t>
            </a:r>
          </a:p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&lt;h1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this.innerHTML</a:t>
            </a:r>
            <a:r>
              <a:rPr lang="en-US" sz="2000" dirty="0" smtClean="0"/>
              <a:t>='</a:t>
            </a:r>
            <a:r>
              <a:rPr lang="en-US" sz="2000" dirty="0" err="1" smtClean="0"/>
              <a:t>Ooops</a:t>
            </a:r>
            <a:r>
              <a:rPr lang="en-US" sz="2000" dirty="0" smtClean="0"/>
              <a:t>!'"&gt;Click on this text!&lt;/h1&gt;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3242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Пример</a:t>
            </a:r>
            <a:r>
              <a:rPr lang="en-US" dirty="0" smtClean="0"/>
              <a:t> </a:t>
            </a:r>
            <a:r>
              <a:rPr lang="mk-MK" dirty="0" smtClean="0"/>
              <a:t>6</a:t>
            </a:r>
            <a:r>
              <a:rPr lang="en-US" dirty="0" smtClean="0"/>
              <a:t> (</a:t>
            </a:r>
            <a:r>
              <a:rPr lang="mk-MK" dirty="0" smtClean="0"/>
              <a:t>Интерактивно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532586"/>
            <a:ext cx="11616744" cy="5190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&lt;!DOCTYPE html&gt;</a:t>
            </a:r>
          </a:p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&lt;h1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this.innerHTML</a:t>
            </a:r>
            <a:r>
              <a:rPr lang="en-US" sz="2000" dirty="0" smtClean="0"/>
              <a:t>='</a:t>
            </a:r>
            <a:r>
              <a:rPr lang="mk-MK" sz="2000" dirty="0" smtClean="0"/>
              <a:t>Нов текст!'"&gt;Кликнете овде!&lt;/</a:t>
            </a:r>
            <a:r>
              <a:rPr lang="en-US" sz="2000" dirty="0" smtClean="0"/>
              <a:t>h1&gt;</a:t>
            </a:r>
          </a:p>
          <a:p>
            <a:pPr marL="0" indent="0">
              <a:buNone/>
            </a:pPr>
            <a:r>
              <a:rPr lang="en-US" sz="2000" dirty="0" smtClean="0"/>
              <a:t>&lt;button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()"&gt;</a:t>
            </a:r>
            <a:r>
              <a:rPr lang="en-US" sz="2000" dirty="0" err="1" smtClean="0"/>
              <a:t>sdjk</a:t>
            </a:r>
            <a:r>
              <a:rPr lang="en-US" sz="2000" dirty="0" smtClean="0"/>
              <a:t>&lt;/button&gt;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</a:t>
            </a:r>
          </a:p>
          <a:p>
            <a:pPr marL="0" indent="0">
              <a:buNone/>
            </a:pPr>
            <a:r>
              <a:rPr lang="en-US" sz="2000" dirty="0" smtClean="0"/>
              <a:t>&lt;p id="demo"&gt;&lt;/p&gt;</a:t>
            </a:r>
          </a:p>
          <a:p>
            <a:pPr marL="0" indent="0">
              <a:buNone/>
            </a:pPr>
            <a:r>
              <a:rPr lang="en-US" sz="2000" dirty="0" smtClean="0"/>
              <a:t>&lt;script&gt;</a:t>
            </a:r>
          </a:p>
          <a:p>
            <a:pPr marL="0" indent="0"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myFunction</a:t>
            </a:r>
            <a:r>
              <a:rPr lang="en-US" sz="2000" dirty="0" smtClean="0"/>
              <a:t>(){</a:t>
            </a:r>
            <a:r>
              <a:rPr lang="mk-MK" sz="2000" dirty="0" smtClean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("demo").</a:t>
            </a:r>
            <a:r>
              <a:rPr lang="en-US" sz="2000" dirty="0" err="1" smtClean="0"/>
              <a:t>innerHTML</a:t>
            </a:r>
            <a:r>
              <a:rPr lang="en-US" sz="2000" dirty="0" smtClean="0"/>
              <a:t> = "Hello World!";</a:t>
            </a:r>
            <a:r>
              <a:rPr lang="mk-MK" sz="2000" dirty="0" smtClean="0"/>
              <a:t>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&lt;/script&gt;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21857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757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57" y="1600200"/>
            <a:ext cx="10758488" cy="5029200"/>
          </a:xfrm>
        </p:spPr>
        <p:txBody>
          <a:bodyPr>
            <a:normAutofit/>
          </a:bodyPr>
          <a:lstStyle/>
          <a:p>
            <a:pPr marL="484632" indent="-457200"/>
            <a:r>
              <a:rPr lang="mk-MK" dirty="0" smtClean="0">
                <a:latin typeface="Arial" pitchFamily="34" charset="0"/>
                <a:cs typeface="Arial" pitchFamily="34" charset="0"/>
              </a:rPr>
              <a:t>Некои карактери се резервирани за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markup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 јазикот. Така на пример карактерите: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итн. се третираат како програмски код и не е пожелно како такви да се употребуваат, туку се заменуваат со таканаречени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 Entities,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односно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HTML Character Entities.</a:t>
            </a:r>
          </a:p>
          <a:p>
            <a:pPr marL="484632" indent="-457200"/>
            <a:r>
              <a:rPr lang="en-US" dirty="0" smtClean="0">
                <a:latin typeface="Arial" pitchFamily="34" charset="0"/>
                <a:cs typeface="Arial" pitchFamily="34" charset="0"/>
              </a:rPr>
              <a:t>HTML Entities 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можат да се внесат со нивното име или со нивниот број.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ко Веб прелистувачот треба да прикаже збор во наводници, како: </a:t>
            </a:r>
            <a:r>
              <a:rPr lang="mk-M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Универзитет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mk-M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Св. Климент Охридски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mk-MK" dirty="0" smtClean="0">
                <a:latin typeface="Arial" pitchFamily="34" charset="0"/>
                <a:cs typeface="Arial" pitchFamily="34" charset="0"/>
              </a:rPr>
              <a:t>, тогаш во кодот се пишува:</a:t>
            </a:r>
          </a:p>
          <a:p>
            <a:pPr marL="484632" indent="-457200"/>
            <a:r>
              <a:rPr lang="mk-M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Универзитет</a:t>
            </a:r>
            <a:r>
              <a:rPr lang="mk-MK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quot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mk-MK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Св. Климент Охридски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quot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endParaRPr lang="mk-MK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757" y="0"/>
            <a:ext cx="10758488" cy="838200"/>
          </a:xfrm>
        </p:spPr>
        <p:txBody>
          <a:bodyPr>
            <a:normAutofit/>
          </a:bodyPr>
          <a:lstStyle/>
          <a:p>
            <a:pPr algn="ctr"/>
            <a:r>
              <a:rPr lang="mk-MK" dirty="0" smtClean="0"/>
              <a:t>Неколку </a:t>
            </a:r>
            <a:r>
              <a:rPr lang="en-US" dirty="0" smtClean="0"/>
              <a:t>HTML entities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8677" y="838200"/>
          <a:ext cx="11754649" cy="5946220"/>
        </p:xfrm>
        <a:graphic>
          <a:graphicData uri="http://schemas.openxmlformats.org/drawingml/2006/table">
            <a:tbl>
              <a:tblPr firstRow="1"/>
              <a:tblGrid>
                <a:gridCol w="1793084"/>
                <a:gridCol w="3685778"/>
                <a:gridCol w="3088084"/>
                <a:gridCol w="3187703"/>
              </a:tblGrid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Entity Name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Entity Number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7134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non-breaking space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&amp;nbsp;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&amp;#160;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less than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&amp;lt;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&amp;#60;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greater than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&amp;gt;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&amp;#62;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ampersand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&amp;amp;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&amp;#38;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¢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cent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&amp;cent;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&amp;#162;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£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pound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&amp;pound;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&amp;#163;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¥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yen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&amp;yen;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&amp;#165;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€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euro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&amp;euro;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&amp;#8364;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§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section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&amp;sect;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&amp;#167;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©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copyright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&amp;copy;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&amp;#169;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34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®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registered trademark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&amp;reg;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&amp;#174;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™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trademark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itchFamily="34" charset="0"/>
                          <a:cs typeface="Arial" pitchFamily="34" charset="0"/>
                        </a:rPr>
                        <a:t>&amp;trade;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itchFamily="34" charset="0"/>
                          <a:cs typeface="Arial" pitchFamily="34" charset="0"/>
                        </a:rPr>
                        <a:t>&amp;#8482;</a:t>
                      </a: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62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“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quotation mark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&amp;</a:t>
                      </a:r>
                      <a:r>
                        <a:rPr lang="en-US" sz="1700" dirty="0" err="1" smtClean="0">
                          <a:latin typeface="Arial" pitchFamily="34" charset="0"/>
                          <a:cs typeface="Arial" pitchFamily="34" charset="0"/>
                        </a:rPr>
                        <a:t>quot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&amp;#34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13355" marR="113355" marT="43355" marB="4335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757" y="304800"/>
            <a:ext cx="1075848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HTML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57" y="1600200"/>
            <a:ext cx="10758488" cy="4300268"/>
          </a:xfrm>
        </p:spPr>
        <p:txBody>
          <a:bodyPr>
            <a:normAutofit/>
          </a:bodyPr>
          <a:lstStyle/>
          <a:p>
            <a:pPr marL="27432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www.htmlstrip.com/list-of-all-html-entities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https://oinam.github.io/entities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www.freeformatter.com/html-entities.html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endParaRPr lang="mk-MK" dirty="0"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5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html.spec.whatwg.org/multipage/named-characters.html#named-character-references</a:t>
            </a:r>
            <a:endParaRPr lang="mk-MK" dirty="0" smtClean="0">
              <a:latin typeface="Arial" pitchFamily="34" charset="0"/>
              <a:cs typeface="Arial" pitchFamily="34" charset="0"/>
            </a:endParaRPr>
          </a:p>
          <a:p>
            <a:pPr marL="2743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smtClean="0"/>
              <a:t>JavaScript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30309"/>
            <a:ext cx="9144000" cy="549927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JS</a:t>
            </a:r>
            <a:r>
              <a:rPr lang="mk-MK" sz="2800" dirty="0"/>
              <a:t> е програмски јазик за креирање на динамички и интерактивни веб </a:t>
            </a:r>
            <a:r>
              <a:rPr lang="mk-MK" sz="2800" dirty="0" smtClean="0"/>
              <a:t>содржини и апликации</a:t>
            </a:r>
            <a:r>
              <a:rPr lang="mk-MK" sz="2800" dirty="0" smtClean="0"/>
              <a:t>.</a:t>
            </a:r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r>
              <a:rPr lang="en-US" sz="3600" b="1" dirty="0" smtClean="0"/>
              <a:t>JavaScript Engines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Google Chrome – </a:t>
            </a:r>
            <a:r>
              <a:rPr lang="en-US" sz="2800" b="1" dirty="0" smtClean="0">
                <a:solidFill>
                  <a:schemeClr val="tx2"/>
                </a:solidFill>
              </a:rPr>
              <a:t>V8 (2008-)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Mozilla Firefox – </a:t>
            </a:r>
            <a:r>
              <a:rPr lang="en-US" sz="2800" b="1" dirty="0" err="1" smtClean="0">
                <a:solidFill>
                  <a:schemeClr val="tx2"/>
                </a:solidFill>
              </a:rPr>
              <a:t>SpiderMonkey</a:t>
            </a:r>
            <a:r>
              <a:rPr lang="en-US" sz="2800" b="1" dirty="0" smtClean="0">
                <a:solidFill>
                  <a:schemeClr val="tx2"/>
                </a:solidFill>
              </a:rPr>
              <a:t> (1996-)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Safari – </a:t>
            </a:r>
            <a:r>
              <a:rPr lang="en-US" sz="2800" b="1" dirty="0" err="1" smtClean="0">
                <a:solidFill>
                  <a:schemeClr val="tx2"/>
                </a:solidFill>
              </a:rPr>
              <a:t>JavaScriptCore</a:t>
            </a:r>
            <a:r>
              <a:rPr lang="en-US" sz="2800" b="1" dirty="0" smtClean="0">
                <a:solidFill>
                  <a:schemeClr val="tx2"/>
                </a:solidFill>
              </a:rPr>
              <a:t> (based on KJS from KDE project)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Opera – </a:t>
            </a:r>
            <a:r>
              <a:rPr lang="en-US" sz="2800" b="1" dirty="0" err="1" smtClean="0">
                <a:solidFill>
                  <a:schemeClr val="tx2"/>
                </a:solidFill>
              </a:rPr>
              <a:t>Carakan</a:t>
            </a:r>
            <a:r>
              <a:rPr lang="en-US" sz="2800" b="1" dirty="0" smtClean="0">
                <a:solidFill>
                  <a:schemeClr val="tx2"/>
                </a:solidFill>
              </a:rPr>
              <a:t>, V8 (2013)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Microsoft Edge – </a:t>
            </a:r>
            <a:r>
              <a:rPr lang="en-US" sz="2800" b="1" dirty="0" smtClean="0">
                <a:solidFill>
                  <a:schemeClr val="tx2"/>
                </a:solidFill>
              </a:rPr>
              <a:t>Chakra (IE), V8</a:t>
            </a:r>
          </a:p>
          <a:p>
            <a:pPr algn="l"/>
            <a:r>
              <a:rPr lang="mk-MK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6044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Што е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програмски јазик за креирање на динамички и интерактивни веб 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содржини и апликации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Она што е најкарактеристично за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 тоа што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 извршува во Веб браузер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односно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веб прелистувач. Веб браузерите се опремени со таканаречени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машини кои го извршуваат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изворниот код. Така, на пример,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машината 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Chrome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вика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V8,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Mozilla Firefox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SpiderMonkey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Safari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JavaScriptCore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 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викаше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Carakan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сега ја користи машината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V8 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Веб 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прелистувачите,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апликации со кои се пристапува до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користење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протоколот, кој функционира според архитектурата клиент-сервер. Клиентот испраќа барања до серверот, а серверот ги испорачува побараните ресурси.  Бидејќи веб 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прелистувачот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 улога на клиент, програмирањето со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нарекува и програмирање на 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страната на клиентот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Некаде се среќава и изразот Програмирање на Веб браузерот. Англиската терминологија е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Side Scripting</a:t>
            </a:r>
            <a:r>
              <a:rPr lang="mk-M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или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the Browser.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0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474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Паралелно на ова, постои и програмирање на страната на серверот, или Server Side Scripting, кое може да се прави со програмски  јазици како што се: PHP, ASP.NET, Java, Ruby, Perl  и Python на пример.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 е да се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напомене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дека, иако дел од името на JavaScript  е  зборот Java,  Јава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претставува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посебен програмски јазик и JavaScript нема никаква поврзаност со Java.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Иако JS е комплетен програмски јазик со кој може да се креираат, на пример, игри, мобилни апликации, анимации, визуелизации , на овој час ќе се задржиме на она што се вика JavaScript HTML DOM. Поточно, користење на JavaScript за пристапување и промена на HTML DOM.</a:t>
            </a:r>
          </a:p>
        </p:txBody>
      </p:sp>
    </p:spTree>
    <p:extLst>
      <p:ext uri="{BB962C8B-B14F-4D97-AF65-F5344CB8AC3E}">
        <p14:creationId xmlns:p14="http://schemas.microsoft.com/office/powerpoint/2010/main" val="32974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9" y="104932"/>
            <a:ext cx="11938715" cy="925378"/>
          </a:xfrm>
        </p:spPr>
        <p:txBody>
          <a:bodyPr>
            <a:noAutofit/>
          </a:bodyPr>
          <a:lstStyle/>
          <a:p>
            <a:r>
              <a:rPr lang="en-US" sz="6600" smtClean="0"/>
              <a:t>Client side VS Server side Scripting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234" y="1030310"/>
            <a:ext cx="5198772" cy="5499279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  <a:p>
            <a:pPr algn="l"/>
            <a:r>
              <a:rPr lang="en-US" sz="3600" b="1" dirty="0" smtClean="0"/>
              <a:t>Client Side Scripting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JavaScript</a:t>
            </a:r>
          </a:p>
          <a:p>
            <a:pPr algn="l"/>
            <a:r>
              <a:rPr lang="mk-MK" sz="2800" dirty="0" smtClean="0"/>
              <a:t> 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45369" y="1030309"/>
            <a:ext cx="5198772" cy="549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/>
          </a:p>
          <a:p>
            <a:pPr algn="l"/>
            <a:r>
              <a:rPr lang="en-US" sz="3600" b="1" dirty="0" smtClean="0"/>
              <a:t>Server Side Scripting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PHP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ASP.NET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Java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Ruby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Perl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/>
                </a:solidFill>
              </a:rPr>
              <a:t>Python</a:t>
            </a:r>
          </a:p>
          <a:p>
            <a:pPr algn="l"/>
            <a:r>
              <a:rPr lang="mk-MK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7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HTML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(Document Object Model)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98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5449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Што е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 Object Model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 модел на објекти кои се креираат од содржините на веб страницата.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Веб страницата во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претставува како разгранета хиерархиска структура од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елементи која ја гради веб прелистувачот при нејзино вчитување.  На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следната слика 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шематски е прикажана ваквата структура.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Притоа,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 дефинира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елементите како објекти. На пример,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HTML, Head, BODY… 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 објекти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Потоа,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 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Дефинира својства, или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објектите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Својство, може да биде одредена вредност на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елементот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неговата содржина, неговите атрибути, неговите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карактеристики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932"/>
            <a:ext cx="9144000" cy="925378"/>
          </a:xfrm>
        </p:spPr>
        <p:txBody>
          <a:bodyPr>
            <a:noAutofit/>
          </a:bodyPr>
          <a:lstStyle/>
          <a:p>
            <a:r>
              <a:rPr lang="en-US" sz="6600" dirty="0" smtClean="0"/>
              <a:t>JavaScript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646981" y="899590"/>
            <a:ext cx="10938294" cy="476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DOM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Понатаму, HTML DOM Дефинира методи за пристап до објектите. 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Методите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 суштина се акции кои може да се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извршат</a:t>
            </a:r>
            <a:r>
              <a:rPr lang="mk-MK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врз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елементите за нивна манипулација или манипулација на нивните својства.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Така на пример, методи се: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Бришење на содржината на HTML елементот;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Промена на атрибутот „class“;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Додавање на нов стил, како нова боја на позадината на HTML елементот;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	И ред други акции.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1508</Words>
  <Application>Microsoft Office PowerPoint</Application>
  <PresentationFormat>Widescreen</PresentationFormat>
  <Paragraphs>245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 Веб технологии</vt:lpstr>
      <vt:lpstr>Browser Engines</vt:lpstr>
      <vt:lpstr>JavaScript</vt:lpstr>
      <vt:lpstr>JavaScript</vt:lpstr>
      <vt:lpstr>JavaScript</vt:lpstr>
      <vt:lpstr>Client side VS Server side Scripting</vt:lpstr>
      <vt:lpstr> JavaScript HTML DOM</vt:lpstr>
      <vt:lpstr>JavaScript</vt:lpstr>
      <vt:lpstr>JavaScript</vt:lpstr>
      <vt:lpstr>JavaScript</vt:lpstr>
      <vt:lpstr>HTML DOM Tree of Objects</vt:lpstr>
      <vt:lpstr>Што дефинира HTML DOM</vt:lpstr>
      <vt:lpstr>Можности со JavaScript и  HTML DOM</vt:lpstr>
      <vt:lpstr>Својства (properties)</vt:lpstr>
      <vt:lpstr>Методи (methods)</vt:lpstr>
      <vt:lpstr>HTML настани се:</vt:lpstr>
      <vt:lpstr>Употреба на JavaScript</vt:lpstr>
      <vt:lpstr>Пример</vt:lpstr>
      <vt:lpstr>Пример 2</vt:lpstr>
      <vt:lpstr>Пример 3</vt:lpstr>
      <vt:lpstr>Пример 4 (промена на CSS)</vt:lpstr>
      <vt:lpstr>Пример 5 (настани)</vt:lpstr>
      <vt:lpstr>Пример 6 (Интерактивно)</vt:lpstr>
      <vt:lpstr>HTML entities</vt:lpstr>
      <vt:lpstr>Неколку HTML entities</vt:lpstr>
      <vt:lpstr>HTML entities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HTML DOM</dc:title>
  <dc:creator>Zoc</dc:creator>
  <cp:lastModifiedBy>Zoran Kotevski</cp:lastModifiedBy>
  <cp:revision>64</cp:revision>
  <dcterms:created xsi:type="dcterms:W3CDTF">2019-04-03T05:42:54Z</dcterms:created>
  <dcterms:modified xsi:type="dcterms:W3CDTF">2024-03-19T17:51:09Z</dcterms:modified>
</cp:coreProperties>
</file>