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88" r:id="rId5"/>
    <p:sldId id="289" r:id="rId6"/>
    <p:sldId id="287" r:id="rId7"/>
    <p:sldId id="290" r:id="rId8"/>
    <p:sldId id="291" r:id="rId9"/>
    <p:sldId id="292" r:id="rId10"/>
    <p:sldId id="285" r:id="rId11"/>
    <p:sldId id="295" r:id="rId12"/>
    <p:sldId id="296" r:id="rId13"/>
    <p:sldId id="298" r:id="rId14"/>
    <p:sldId id="299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00" r:id="rId24"/>
    <p:sldId id="301" r:id="rId25"/>
    <p:sldId id="305" r:id="rId26"/>
    <p:sldId id="315" r:id="rId27"/>
    <p:sldId id="316" r:id="rId28"/>
    <p:sldId id="317" r:id="rId29"/>
    <p:sldId id="318" r:id="rId30"/>
    <p:sldId id="327" r:id="rId31"/>
    <p:sldId id="328" r:id="rId32"/>
  </p:sldIdLst>
  <p:sldSz cx="119538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250" y="72"/>
      </p:cViewPr>
      <p:guideLst>
        <p:guide orient="horz" pos="2160"/>
        <p:guide pos="37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97309" y="1371600"/>
            <a:ext cx="1026439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97309" y="3228536"/>
            <a:ext cx="10268379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6559" y="914402"/>
            <a:ext cx="2689622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694" y="914402"/>
            <a:ext cx="7869634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25" y="1316736"/>
            <a:ext cx="10160794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325" y="2704665"/>
            <a:ext cx="10160794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704088"/>
            <a:ext cx="1075848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694" y="1920085"/>
            <a:ext cx="527962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6553" y="1920085"/>
            <a:ext cx="527962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704088"/>
            <a:ext cx="10758488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694" y="1855248"/>
            <a:ext cx="528170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72406" y="1859758"/>
            <a:ext cx="5283779" cy="65484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97694" y="2514601"/>
            <a:ext cx="528170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2406" y="2514601"/>
            <a:ext cx="5283779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704088"/>
            <a:ext cx="10858103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40" y="514353"/>
            <a:ext cx="3586163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6540" y="1676400"/>
            <a:ext cx="3586163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73633" y="1676400"/>
            <a:ext cx="6682548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138563" y="1108078"/>
            <a:ext cx="6873478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463738" y="5359769"/>
            <a:ext cx="203216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1176998"/>
            <a:ext cx="289283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925" y="2828785"/>
            <a:ext cx="288885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9256" y="6356353"/>
            <a:ext cx="796925" cy="365125"/>
          </a:xfrm>
        </p:spPr>
        <p:txBody>
          <a:bodyPr/>
          <a:lstStyle/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556948" y="1199518"/>
            <a:ext cx="603670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452" y="5816601"/>
            <a:ext cx="1197877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727898" y="6219826"/>
            <a:ext cx="6225977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452" y="-7143"/>
            <a:ext cx="1197877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727898" y="-7143"/>
            <a:ext cx="6225977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97694" y="704088"/>
            <a:ext cx="1075848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97694" y="1935480"/>
            <a:ext cx="10758488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97694" y="6356353"/>
            <a:ext cx="278923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90996A-27EF-477B-A49C-0F5475674865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86547" y="6356353"/>
            <a:ext cx="438308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360025" y="6356353"/>
            <a:ext cx="99615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232D1-1F1B-46BA-A698-A2AC792E3B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4861" y="202408"/>
            <a:ext cx="1200165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b.edu.m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537" y="1524000"/>
            <a:ext cx="10264394" cy="3200400"/>
          </a:xfrm>
        </p:spPr>
        <p:txBody>
          <a:bodyPr>
            <a:normAutofit/>
          </a:bodyPr>
          <a:lstStyle/>
          <a:p>
            <a:pPr algn="ctr"/>
            <a:r>
              <a:rPr lang="mk-MK" sz="6000" dirty="0">
                <a:latin typeface="Arial" pitchFamily="34" charset="0"/>
                <a:cs typeface="Arial" pitchFamily="34" charset="0"/>
              </a:rPr>
              <a:t>Т</a:t>
            </a:r>
            <a:r>
              <a:rPr lang="mk-MK" sz="6000" dirty="0" smtClean="0">
                <a:latin typeface="Arial" pitchFamily="34" charset="0"/>
                <a:cs typeface="Arial" pitchFamily="34" charset="0"/>
              </a:rPr>
              <a:t>ипографско писмо</a:t>
            </a:r>
            <a:br>
              <a:rPr lang="mk-MK" sz="6000" dirty="0" smtClean="0">
                <a:latin typeface="Arial" pitchFamily="34" charset="0"/>
                <a:cs typeface="Arial" pitchFamily="34" charset="0"/>
              </a:rPr>
            </a:br>
            <a:r>
              <a:rPr lang="mk-MK" sz="6000" dirty="0" smtClean="0">
                <a:latin typeface="Arial" pitchFamily="34" charset="0"/>
                <a:cs typeface="Arial" pitchFamily="34" charset="0"/>
              </a:rPr>
              <a:t>и</a:t>
            </a:r>
            <a:br>
              <a:rPr lang="mk-MK" sz="6000" dirty="0" smtClean="0">
                <a:latin typeface="Arial" pitchFamily="34" charset="0"/>
                <a:cs typeface="Arial" pitchFamily="34" charset="0"/>
              </a:rPr>
            </a:br>
            <a:r>
              <a:rPr lang="en-US" sz="6000" dirty="0" smtClean="0">
                <a:latin typeface="Arial" pitchFamily="34" charset="0"/>
                <a:cs typeface="Arial" pitchFamily="34" charset="0"/>
              </a:rPr>
              <a:t>CSS </a:t>
            </a:r>
            <a:r>
              <a:rPr lang="mk-MK" sz="6000" dirty="0" smtClean="0">
                <a:latin typeface="Arial" pitchFamily="34" charset="0"/>
                <a:cs typeface="Arial" pitchFamily="34" charset="0"/>
              </a:rPr>
              <a:t>специфичност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/>
          <a:lstStyle/>
          <a:p>
            <a:r>
              <a:rPr lang="mk-MK" dirty="0" smtClean="0"/>
              <a:t>Кодирање на текст кај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ASCII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>
                <a:latin typeface="Arial" pitchFamily="34" charset="0"/>
                <a:cs typeface="Arial" pitchFamily="34" charset="0"/>
              </a:rPr>
              <a:t>American Standard Code for Information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Interchange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dirty="0" smtClean="0">
                <a:latin typeface="Arial" pitchFamily="34" charset="0"/>
                <a:cs typeface="Arial" pitchFamily="34" charset="0"/>
              </a:rPr>
              <a:t>Стандарден код од 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бита – 128 карактери, од кои 33 контролни и 95 видливи (мали и големи букви од англиската азбука, броевите 0-9 и некои специјални карактери)</a:t>
            </a:r>
          </a:p>
          <a:p>
            <a:pPr lvl="1"/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ISO/IEC 8859-1</a:t>
            </a:r>
          </a:p>
          <a:p>
            <a:pPr lvl="1"/>
            <a:r>
              <a:rPr lang="mk-MK" dirty="0" smtClean="0">
                <a:latin typeface="Arial" pitchFamily="34" charset="0"/>
                <a:cs typeface="Arial" pitchFamily="34" charset="0"/>
              </a:rPr>
              <a:t>Стандарден код од 8 бита – 256 карактери, од кои првите 128 се идентични со оригиналниот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ASCII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код. Останатите се специјални карактери кои се користат во западно европските земји.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/>
          <a:lstStyle/>
          <a:p>
            <a:r>
              <a:rPr lang="mk-MK" dirty="0" smtClean="0"/>
              <a:t>Кодирање на текст кај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UTF-8 - </a:t>
            </a:r>
            <a:r>
              <a:rPr lang="en-US" dirty="0">
                <a:latin typeface="Arial" pitchFamily="34" charset="0"/>
                <a:cs typeface="Arial" pitchFamily="34" charset="0"/>
              </a:rPr>
              <a:t>UCS Transformation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Format-8Bit </a:t>
            </a:r>
          </a:p>
          <a:p>
            <a:pPr lvl="1"/>
            <a:r>
              <a:rPr lang="mk-MK" dirty="0" smtClean="0">
                <a:latin typeface="Arial" pitchFamily="34" charset="0"/>
                <a:cs typeface="Arial" pitchFamily="34" charset="0"/>
              </a:rPr>
              <a:t>Код со променлива должина кој може да биде долг 1, 2, 3 или 4 бајти. Компатибилен со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ASCII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при што (слично како и кај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ISO/IEC 8859-1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) првите 128 карактери се идентични со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ASCII.</a:t>
            </a:r>
          </a:p>
          <a:p>
            <a:pPr lvl="1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На почетокот,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World Wide Web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се засноваше на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ASCII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стандардот за кодирање на текст, но од 2007 наваму е комплетно заменет со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UTF-8. 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k-MK" dirty="0">
                <a:latin typeface="Arial" pitchFamily="34" charset="0"/>
                <a:cs typeface="Arial" pitchFamily="34" charset="0"/>
              </a:rPr>
              <a:t>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Краток период во честа употреба на Веб беше и </a:t>
            </a:r>
            <a:r>
              <a:rPr lang="en-US" dirty="0">
                <a:latin typeface="Arial" pitchFamily="34" charset="0"/>
                <a:cs typeface="Arial" pitchFamily="34" charset="0"/>
              </a:rPr>
              <a:t>ISO/IEC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8859-1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54864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mk-MK" dirty="0" smtClean="0"/>
              <a:t>Деклараци</a:t>
            </a:r>
            <a:r>
              <a:rPr lang="mk-MK" dirty="0"/>
              <a:t>и</a:t>
            </a:r>
            <a:r>
              <a:rPr lang="mk-MK" dirty="0" smtClean="0"/>
              <a:t> за кодирање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r>
              <a:rPr lang="mk-MK" dirty="0" smtClean="0">
                <a:latin typeface="Arial" pitchFamily="34" charset="0"/>
                <a:cs typeface="Arial" pitchFamily="34" charset="0"/>
              </a:rPr>
              <a:t>Секоја Веб страница мора да содржи соодветна декларација за кодирањето на текстот. Декларацијата се испишува во елементот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&lt;head&gt;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HTML5: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None/>
            </a:pPr>
            <a:r>
              <a:rPr lang="mk-MK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&lt;meta </a:t>
            </a:r>
            <a:r>
              <a:rPr lang="en-US" dirty="0">
                <a:latin typeface="Arial" pitchFamily="34" charset="0"/>
                <a:cs typeface="Arial" pitchFamily="34" charset="0"/>
              </a:rPr>
              <a:t>charset="UTF-8"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1113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 marL="484632" indent="-457200"/>
            <a:r>
              <a:rPr lang="mk-MK" dirty="0" smtClean="0">
                <a:latin typeface="Arial" pitchFamily="34" charset="0"/>
                <a:cs typeface="Arial" pitchFamily="34" charset="0"/>
              </a:rPr>
              <a:t>Некои карактери се резервирани за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markup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јазикот. Така на пример карактерите: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итн. се третираат како програмски код и не е пожелно како такви да се употребуваат, туку се заменуваат со таканаречени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 Entities,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односно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 Character Entities.</a:t>
            </a:r>
          </a:p>
          <a:p>
            <a:pPr marL="484632" indent="-457200"/>
            <a:r>
              <a:rPr lang="en-US" dirty="0" smtClean="0">
                <a:latin typeface="Arial" pitchFamily="34" charset="0"/>
                <a:cs typeface="Arial" pitchFamily="34" charset="0"/>
              </a:rPr>
              <a:t>HTML Entities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можат да се внесат со нивното име или со нивниот број.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ко Веб прелистувачот треба да прикаже збор во наводници, како: </a:t>
            </a:r>
            <a:r>
              <a:rPr lang="mk-M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Универзитет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mk-M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Св. Климент Охридски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, тогаш во кодот се пишува:</a:t>
            </a:r>
          </a:p>
          <a:p>
            <a:pPr marL="484632" indent="-457200"/>
            <a:r>
              <a:rPr lang="mk-M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Универзитет</a:t>
            </a:r>
            <a:r>
              <a:rPr lang="mk-MK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quot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mk-M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Св. Климент Охридски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quot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mk-MK" sz="24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0"/>
            <a:ext cx="10758488" cy="838200"/>
          </a:xfrm>
        </p:spPr>
        <p:txBody>
          <a:bodyPr>
            <a:normAutofit/>
          </a:bodyPr>
          <a:lstStyle/>
          <a:p>
            <a:pPr algn="ctr"/>
            <a:r>
              <a:rPr lang="mk-MK" dirty="0" smtClean="0"/>
              <a:t>Неколку </a:t>
            </a:r>
            <a:r>
              <a:rPr lang="en-US" dirty="0" smtClean="0"/>
              <a:t>HTML entities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38033"/>
              </p:ext>
            </p:extLst>
          </p:nvPr>
        </p:nvGraphicFramePr>
        <p:xfrm>
          <a:off x="99613" y="838200"/>
          <a:ext cx="11754649" cy="5946220"/>
        </p:xfrm>
        <a:graphic>
          <a:graphicData uri="http://schemas.openxmlformats.org/drawingml/2006/table">
            <a:tbl>
              <a:tblPr firstRow="1"/>
              <a:tblGrid>
                <a:gridCol w="1793084"/>
                <a:gridCol w="3685778"/>
                <a:gridCol w="3088084"/>
                <a:gridCol w="3187703"/>
              </a:tblGrid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Entity Name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Entity Number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7134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non-breaking space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&amp;nbsp;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&amp;#160;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less than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&amp;lt;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&amp;#60;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greater than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&amp;gt;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&amp;#62;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ampersand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&amp;amp;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&amp;#38;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¢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cent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&amp;cent;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&amp;#162;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£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pound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&amp;pound;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&amp;#163;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¥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yen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&amp;yen;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&amp;#165;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€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euro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&amp;euro;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&amp;#8364;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§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section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&amp;sect;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&amp;#167;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©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copyright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&amp;copy;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&amp;#169;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34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®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registered trademark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&amp;reg;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&amp;#174;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™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trademark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&amp;trade;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&amp;#8482;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quotation mark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quot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&amp;#34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URL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 marL="342900" lvl="0" indent="-342900">
              <a:buClrTx/>
              <a:buSzTx/>
              <a:buFont typeface="Wingdings" pitchFamily="2" charset="2"/>
              <a:buChar char="§"/>
            </a:pPr>
            <a:r>
              <a:rPr lang="en-US" sz="3000" dirty="0">
                <a:solidFill>
                  <a:prstClr val="black"/>
                </a:solidFill>
                <a:latin typeface="Calibri"/>
              </a:rPr>
              <a:t>URL – Uniform Resource Locator (</a:t>
            </a:r>
            <a:r>
              <a:rPr lang="mk-MK" sz="3000" dirty="0">
                <a:solidFill>
                  <a:prstClr val="black"/>
                </a:solidFill>
                <a:latin typeface="Calibri"/>
              </a:rPr>
              <a:t>Веб адреса</a:t>
            </a:r>
            <a:r>
              <a:rPr lang="en-US" sz="3000" dirty="0">
                <a:solidFill>
                  <a:prstClr val="black"/>
                </a:solidFill>
                <a:latin typeface="Calibri"/>
              </a:rPr>
              <a:t>)</a:t>
            </a:r>
            <a:endParaRPr lang="mk-MK" sz="30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buClrTx/>
              <a:buSzTx/>
              <a:buFont typeface="Wingdings" pitchFamily="2" charset="2"/>
              <a:buChar char="§"/>
            </a:pPr>
            <a:r>
              <a:rPr lang="en-US" sz="3000" dirty="0">
                <a:solidFill>
                  <a:prstClr val="black"/>
                </a:solidFill>
                <a:latin typeface="Calibri"/>
              </a:rPr>
              <a:t>URL</a:t>
            </a:r>
            <a:r>
              <a:rPr lang="mk-MK" sz="3000" dirty="0">
                <a:solidFill>
                  <a:prstClr val="black"/>
                </a:solidFill>
                <a:latin typeface="Calibri"/>
              </a:rPr>
              <a:t> може да се состои од зборови, како </a:t>
            </a:r>
            <a:r>
              <a:rPr lang="en-US" sz="3000" dirty="0">
                <a:solidFill>
                  <a:prstClr val="black"/>
                </a:solidFill>
                <a:latin typeface="Calibri"/>
                <a:hlinkClick r:id="rId2"/>
              </a:rPr>
              <a:t>www.tfb.edu.mk</a:t>
            </a:r>
            <a:r>
              <a:rPr lang="en-US" sz="3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mk-MK" sz="3000" dirty="0">
                <a:solidFill>
                  <a:prstClr val="black"/>
                </a:solidFill>
                <a:latin typeface="Calibri"/>
              </a:rPr>
              <a:t>или броеви, како 195.8.222.32</a:t>
            </a:r>
          </a:p>
          <a:p>
            <a:pPr marL="342900" lvl="0" indent="-342900">
              <a:buClrTx/>
              <a:buSzTx/>
              <a:buFont typeface="Wingdings" pitchFamily="2" charset="2"/>
              <a:buChar char="§"/>
            </a:pPr>
            <a:r>
              <a:rPr lang="mk-MK" sz="3000" dirty="0">
                <a:solidFill>
                  <a:prstClr val="black"/>
                </a:solidFill>
                <a:latin typeface="Calibri"/>
              </a:rPr>
              <a:t>Веб прелистувачите ги побаруваат Веб страниците со помош на </a:t>
            </a:r>
            <a:r>
              <a:rPr lang="en-US" sz="3000" dirty="0">
                <a:solidFill>
                  <a:prstClr val="black"/>
                </a:solidFill>
                <a:latin typeface="Calibri"/>
              </a:rPr>
              <a:t>URL</a:t>
            </a:r>
            <a:r>
              <a:rPr lang="mk-MK" sz="300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2900" lvl="0" indent="-342900">
              <a:buClrTx/>
              <a:buSzTx/>
              <a:buFont typeface="Wingdings" pitchFamily="2" charset="2"/>
              <a:buChar char="§"/>
            </a:pPr>
            <a:r>
              <a:rPr lang="mk-MK" sz="3000" dirty="0">
                <a:solidFill>
                  <a:prstClr val="black"/>
                </a:solidFill>
                <a:latin typeface="Calibri"/>
              </a:rPr>
              <a:t>Овие </a:t>
            </a:r>
            <a:r>
              <a:rPr lang="en-US" sz="3000" dirty="0">
                <a:solidFill>
                  <a:prstClr val="black"/>
                </a:solidFill>
                <a:latin typeface="Calibri"/>
              </a:rPr>
              <a:t>URL</a:t>
            </a:r>
            <a:r>
              <a:rPr lang="mk-MK" sz="3000" dirty="0">
                <a:solidFill>
                  <a:prstClr val="black"/>
                </a:solidFill>
                <a:latin typeface="Calibri"/>
              </a:rPr>
              <a:t> адреси (бројки и/или букви) можат да се испраќаат преку Интернет мрежата кодирани единствено во </a:t>
            </a:r>
            <a:r>
              <a:rPr lang="en-US" sz="3000" dirty="0">
                <a:solidFill>
                  <a:prstClr val="black"/>
                </a:solidFill>
                <a:latin typeface="Calibri"/>
              </a:rPr>
              <a:t>ASCII</a:t>
            </a:r>
            <a:r>
              <a:rPr lang="mk-MK" sz="3000" dirty="0">
                <a:solidFill>
                  <a:prstClr val="black"/>
                </a:solidFill>
                <a:latin typeface="Calibri"/>
              </a:rPr>
              <a:t> код. Бидејќи </a:t>
            </a:r>
            <a:r>
              <a:rPr lang="en-US" sz="3000" dirty="0">
                <a:solidFill>
                  <a:prstClr val="black"/>
                </a:solidFill>
                <a:latin typeface="Calibri"/>
              </a:rPr>
              <a:t>URL </a:t>
            </a:r>
            <a:r>
              <a:rPr lang="mk-MK" sz="3000" dirty="0">
                <a:solidFill>
                  <a:prstClr val="black"/>
                </a:solidFill>
                <a:latin typeface="Calibri"/>
              </a:rPr>
              <a:t> адресите можат да содржат и карактери кои не припаѓаат на </a:t>
            </a:r>
            <a:r>
              <a:rPr lang="en-US" sz="3000" dirty="0">
                <a:solidFill>
                  <a:prstClr val="black"/>
                </a:solidFill>
                <a:latin typeface="Calibri"/>
              </a:rPr>
              <a:t>ASCII</a:t>
            </a:r>
            <a:r>
              <a:rPr lang="mk-MK" sz="3000" dirty="0">
                <a:solidFill>
                  <a:prstClr val="black"/>
                </a:solidFill>
                <a:latin typeface="Calibri"/>
              </a:rPr>
              <a:t> код, се врши </a:t>
            </a:r>
            <a:r>
              <a:rPr lang="en-US" sz="3000" dirty="0">
                <a:solidFill>
                  <a:prstClr val="black"/>
                </a:solidFill>
                <a:latin typeface="Calibri"/>
              </a:rPr>
              <a:t>URL encoding</a:t>
            </a:r>
            <a:r>
              <a:rPr lang="mk-MK" sz="3000" dirty="0">
                <a:solidFill>
                  <a:prstClr val="black"/>
                </a:solidFill>
                <a:latin typeface="Calibri"/>
              </a:rPr>
              <a:t>, односно </a:t>
            </a:r>
            <a:r>
              <a:rPr lang="mk-MK" sz="3000" b="1" dirty="0">
                <a:solidFill>
                  <a:srgbClr val="FF0000"/>
                </a:solidFill>
                <a:latin typeface="Calibri"/>
              </a:rPr>
              <a:t>кодирање на други карактери со помош на </a:t>
            </a:r>
            <a:r>
              <a:rPr lang="en-US" sz="3000" b="1" dirty="0">
                <a:solidFill>
                  <a:srgbClr val="FF0000"/>
                </a:solidFill>
                <a:latin typeface="Calibri"/>
              </a:rPr>
              <a:t>ASCII</a:t>
            </a:r>
            <a:r>
              <a:rPr lang="mk-MK" sz="3000" b="1" dirty="0">
                <a:solidFill>
                  <a:srgbClr val="FF0000"/>
                </a:solidFill>
                <a:latin typeface="Calibri"/>
              </a:rPr>
              <a:t> карактери.</a:t>
            </a:r>
          </a:p>
          <a:p>
            <a:pPr marL="2743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URL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 marL="342900" lvl="0" indent="-342900">
              <a:buClrTx/>
              <a:buSzTx/>
              <a:buFont typeface="Wingdings" pitchFamily="2" charset="2"/>
              <a:buChar char="§"/>
            </a:pPr>
            <a:r>
              <a:rPr lang="mk-MK" sz="3200" dirty="0">
                <a:solidFill>
                  <a:prstClr val="black"/>
                </a:solidFill>
                <a:latin typeface="Calibri"/>
              </a:rPr>
              <a:t>На овој начин се прави конверзија на некои карактери во соодветен формат за да можат да бидат пренесувани преку интернет.</a:t>
            </a:r>
          </a:p>
          <a:p>
            <a:pPr marL="342900" lvl="0" indent="-342900">
              <a:buClrTx/>
              <a:buSzTx/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URL encoding</a:t>
            </a:r>
            <a:r>
              <a:rPr lang="mk-MK" sz="3200" dirty="0">
                <a:solidFill>
                  <a:prstClr val="black"/>
                </a:solidFill>
                <a:latin typeface="Calibri"/>
              </a:rPr>
              <a:t> ги заменува не-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ASCII</a:t>
            </a:r>
            <a:r>
              <a:rPr lang="mk-MK" sz="3200" dirty="0">
                <a:solidFill>
                  <a:prstClr val="black"/>
                </a:solidFill>
                <a:latin typeface="Calibri"/>
              </a:rPr>
              <a:t> карактерите со една или повеќе комбинации на „%“ после кој следуваат ДВЕ хексадецимални цифри.</a:t>
            </a:r>
          </a:p>
          <a:p>
            <a:pPr marL="342900" lvl="0" indent="-342900">
              <a:buClrTx/>
              <a:buSzTx/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URL</a:t>
            </a:r>
            <a:r>
              <a:rPr lang="mk-MK" sz="3200" dirty="0">
                <a:solidFill>
                  <a:prstClr val="black"/>
                </a:solidFill>
                <a:latin typeface="Calibri"/>
              </a:rPr>
              <a:t> адресите не смеат да содржат празни места, па затоа празните места се заменуваат со знак </a:t>
            </a:r>
            <a:r>
              <a:rPr lang="mk-MK" sz="3200" dirty="0" smtClean="0">
                <a:solidFill>
                  <a:prstClr val="black"/>
                </a:solidFill>
                <a:latin typeface="Calibri"/>
              </a:rPr>
              <a:t>„</a:t>
            </a:r>
            <a:r>
              <a:rPr lang="en-US" sz="3200" smtClean="0">
                <a:solidFill>
                  <a:prstClr val="black"/>
                </a:solidFill>
                <a:latin typeface="Calibri"/>
              </a:rPr>
              <a:t>%20</a:t>
            </a:r>
            <a:r>
              <a:rPr lang="mk-MK" sz="3200" smtClean="0">
                <a:solidFill>
                  <a:prstClr val="black"/>
                </a:solidFill>
                <a:latin typeface="Calibri"/>
              </a:rPr>
              <a:t>“.</a:t>
            </a:r>
            <a:endParaRPr lang="mk-MK" sz="3200" dirty="0">
              <a:solidFill>
                <a:prstClr val="black"/>
              </a:solidFill>
              <a:latin typeface="Calibri"/>
            </a:endParaRPr>
          </a:p>
          <a:p>
            <a:pPr marL="2743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URL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 marL="342900" lvl="0" indent="-342900">
              <a:buClrTx/>
              <a:buSzTx/>
              <a:buFont typeface="Wingdings" pitchFamily="2" charset="2"/>
              <a:buChar char="§"/>
            </a:pPr>
            <a:r>
              <a:rPr lang="mk-MK" sz="3200" dirty="0">
                <a:solidFill>
                  <a:prstClr val="black"/>
                </a:solidFill>
                <a:latin typeface="Calibri"/>
              </a:rPr>
              <a:t>Примери:</a:t>
            </a:r>
          </a:p>
          <a:p>
            <a:pPr marL="342900" lvl="0" indent="-342900">
              <a:buClrTx/>
              <a:buSzTx/>
              <a:buFont typeface="Wingdings" pitchFamily="2" charset="2"/>
              <a:buChar char="§"/>
            </a:pPr>
            <a:endParaRPr lang="mk-MK" sz="32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ClrTx/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http://mk.wikipedia.org/wiki</a:t>
            </a:r>
            <a:r>
              <a:rPr lang="mk-MK" sz="2800" dirty="0">
                <a:solidFill>
                  <a:prstClr val="black"/>
                </a:solidFill>
                <a:latin typeface="Calibri"/>
              </a:rPr>
              <a:t>/Битола</a:t>
            </a:r>
          </a:p>
          <a:p>
            <a:pPr marL="742950" lvl="1" indent="-285750">
              <a:buClrTx/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http://mk.wikipedia.org/wiki/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%D0%91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%D0%B8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%D1%82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%D0%BE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%D0%BB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%D0%B0</a:t>
            </a:r>
            <a:endParaRPr lang="mk-MK" sz="2800" b="1" dirty="0">
              <a:solidFill>
                <a:prstClr val="black"/>
              </a:solidFill>
              <a:latin typeface="Calibri"/>
            </a:endParaRPr>
          </a:p>
          <a:p>
            <a:pPr marL="457200" lvl="1" indent="0">
              <a:buClrTx/>
              <a:buSzTx/>
              <a:buNone/>
            </a:pPr>
            <a:endParaRPr lang="mk-MK" sz="28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ClrTx/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http://mk.wikipedia.org/wiki</a:t>
            </a:r>
            <a:r>
              <a:rPr lang="mk-MK" sz="2800" dirty="0">
                <a:solidFill>
                  <a:prstClr val="black"/>
                </a:solidFill>
                <a:latin typeface="Calibri"/>
              </a:rPr>
              <a:t>/Велес</a:t>
            </a:r>
          </a:p>
          <a:p>
            <a:pPr marL="742950" lvl="1" indent="-285750">
              <a:buClrTx/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http://mk.wikipedia.org/wiki/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%D0%92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%D0%B5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%D0%BB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%D0%B5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%D1%81</a:t>
            </a:r>
            <a:endParaRPr lang="mk-MK" sz="2800" b="1" dirty="0">
              <a:solidFill>
                <a:srgbClr val="FF0000"/>
              </a:solidFill>
              <a:latin typeface="Calibri"/>
            </a:endParaRPr>
          </a:p>
          <a:p>
            <a:pPr marL="2743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URL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 marL="342900" lvl="0" indent="-342900">
              <a:buClrTx/>
              <a:buSzTx/>
              <a:buFont typeface="Wingdings" pitchFamily="2" charset="2"/>
              <a:buChar char="§"/>
            </a:pPr>
            <a:r>
              <a:rPr lang="mk-MK" sz="3200" dirty="0">
                <a:solidFill>
                  <a:prstClr val="black"/>
                </a:solidFill>
                <a:latin typeface="Calibri"/>
              </a:rPr>
              <a:t>Пример:</a:t>
            </a:r>
          </a:p>
          <a:p>
            <a:pPr marL="342900" lvl="0" indent="-342900">
              <a:buClrTx/>
              <a:buSzTx/>
              <a:buFont typeface="Wingdings" pitchFamily="2" charset="2"/>
              <a:buChar char="§"/>
            </a:pPr>
            <a:endParaRPr lang="mk-MK" sz="32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ClrTx/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http://ru.wikipedia.org/wiki</a:t>
            </a:r>
            <a:r>
              <a:rPr lang="mk-MK" sz="2800" dirty="0">
                <a:solidFill>
                  <a:prstClr val="black"/>
                </a:solidFill>
                <a:latin typeface="Calibri"/>
              </a:rPr>
              <a:t>/Компьютер</a:t>
            </a:r>
          </a:p>
          <a:p>
            <a:pPr marL="742950" lvl="1" indent="-285750">
              <a:buClrTx/>
              <a:buSzTx/>
              <a:buFont typeface="Wingdings" pitchFamily="2" charset="2"/>
              <a:buChar char="§"/>
            </a:pPr>
            <a:endParaRPr lang="mk-MK" sz="28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ClrTx/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http://ru.wikipedia.org/wiki/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%D0%9A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%D0%BE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%D0%BC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%D0%BF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%D1%8C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%D1%8E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%D1%82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%D0%B5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%D1%80</a:t>
            </a:r>
            <a:endParaRPr lang="mk-MK" sz="2800" b="1" dirty="0">
              <a:solidFill>
                <a:srgbClr val="FF0000"/>
              </a:solidFill>
              <a:latin typeface="Calibri"/>
            </a:endParaRPr>
          </a:p>
          <a:p>
            <a:pPr marL="2743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IDN - Internationalized 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latin typeface="+mj-lt"/>
              </a:rPr>
              <a:t>IDN</a:t>
            </a:r>
            <a:r>
              <a:rPr lang="mk-MK" sz="2800" dirty="0">
                <a:latin typeface="+mj-lt"/>
              </a:rPr>
              <a:t> е домеин во кој има барем еден </a:t>
            </a:r>
            <a:r>
              <a:rPr lang="mk-MK" sz="2800" b="1" dirty="0">
                <a:latin typeface="+mj-lt"/>
              </a:rPr>
              <a:t>карактер </a:t>
            </a:r>
            <a:r>
              <a:rPr lang="mk-MK" sz="2800" dirty="0">
                <a:latin typeface="+mj-lt"/>
              </a:rPr>
              <a:t>кој не припаѓа на </a:t>
            </a:r>
            <a:r>
              <a:rPr lang="en-US" sz="2800" dirty="0">
                <a:latin typeface="+mj-lt"/>
              </a:rPr>
              <a:t>ASCII</a:t>
            </a:r>
            <a:r>
              <a:rPr lang="mk-MK" sz="2800" dirty="0">
                <a:latin typeface="+mj-lt"/>
              </a:rPr>
              <a:t> карактерите.</a:t>
            </a:r>
          </a:p>
          <a:p>
            <a:pPr>
              <a:buFont typeface="Wingdings" pitchFamily="2" charset="2"/>
              <a:buChar char="§"/>
            </a:pPr>
            <a:r>
              <a:rPr lang="mk-MK" sz="2800" dirty="0">
                <a:latin typeface="+mj-lt"/>
              </a:rPr>
              <a:t>Поточно, слично како во случајот со </a:t>
            </a:r>
            <a:r>
              <a:rPr lang="en-US" sz="2800" dirty="0">
                <a:latin typeface="+mj-lt"/>
              </a:rPr>
              <a:t>URL</a:t>
            </a:r>
            <a:r>
              <a:rPr lang="mk-MK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encoding</a:t>
            </a:r>
            <a:r>
              <a:rPr lang="mk-MK" sz="2800" dirty="0">
                <a:latin typeface="+mj-lt"/>
              </a:rPr>
              <a:t>, </a:t>
            </a:r>
            <a:r>
              <a:rPr lang="en-US" sz="2800" dirty="0">
                <a:latin typeface="+mj-lt"/>
              </a:rPr>
              <a:t>Unicode</a:t>
            </a:r>
            <a:r>
              <a:rPr lang="mk-MK" sz="2800" dirty="0">
                <a:latin typeface="+mj-lt"/>
              </a:rPr>
              <a:t> карактерите се заменуваат со </a:t>
            </a:r>
            <a:r>
              <a:rPr lang="en-US" sz="2800" dirty="0">
                <a:latin typeface="+mj-lt"/>
              </a:rPr>
              <a:t>ASCII</a:t>
            </a:r>
            <a:r>
              <a:rPr lang="mk-MK" sz="2800" dirty="0">
                <a:latin typeface="+mj-lt"/>
              </a:rPr>
              <a:t> за да се пренесуваат преку Интернет. Разликата е во тоа што конверзијата е посложена за разлика од </a:t>
            </a:r>
            <a:r>
              <a:rPr lang="en-US" sz="2800" dirty="0">
                <a:latin typeface="+mj-lt"/>
              </a:rPr>
              <a:t>URL encoding.</a:t>
            </a:r>
          </a:p>
          <a:p>
            <a:pPr>
              <a:buFont typeface="Wingdings" pitchFamily="2" charset="2"/>
              <a:buChar char="§"/>
            </a:pPr>
            <a:r>
              <a:rPr lang="mk-MK" sz="2800" dirty="0">
                <a:latin typeface="+mj-lt"/>
              </a:rPr>
              <a:t>Конверзијата е дефинирана во </a:t>
            </a:r>
            <a:r>
              <a:rPr lang="en-US" sz="2800" dirty="0">
                <a:latin typeface="+mj-lt"/>
              </a:rPr>
              <a:t>IDNA</a:t>
            </a:r>
            <a:r>
              <a:rPr lang="mk-MK" sz="2800" dirty="0">
                <a:latin typeface="+mj-lt"/>
              </a:rPr>
              <a:t> (</a:t>
            </a:r>
            <a:r>
              <a:rPr lang="en-US" sz="2800" dirty="0">
                <a:latin typeface="+mj-lt"/>
              </a:rPr>
              <a:t>Internationalized Domain Names in Applications</a:t>
            </a:r>
            <a:r>
              <a:rPr lang="mk-MK" sz="2800" dirty="0">
                <a:latin typeface="+mj-lt"/>
              </a:rPr>
              <a:t>)</a:t>
            </a:r>
            <a:r>
              <a:rPr lang="en-US" sz="2800" dirty="0">
                <a:latin typeface="+mj-lt"/>
              </a:rPr>
              <a:t> </a:t>
            </a:r>
            <a:r>
              <a:rPr lang="mk-MK" sz="2800" dirty="0">
                <a:latin typeface="+mj-lt"/>
              </a:rPr>
              <a:t>механизмот</a:t>
            </a:r>
            <a:r>
              <a:rPr lang="en-US" sz="2800" dirty="0">
                <a:latin typeface="+mj-lt"/>
              </a:rPr>
              <a:t>,</a:t>
            </a:r>
            <a:r>
              <a:rPr lang="mk-MK" sz="2800" dirty="0">
                <a:latin typeface="+mj-lt"/>
              </a:rPr>
              <a:t> кој предвидува два алгоритми:</a:t>
            </a:r>
          </a:p>
          <a:p>
            <a:pPr lvl="1">
              <a:buFont typeface="Wingdings" pitchFamily="2" charset="2"/>
              <a:buChar char="§"/>
            </a:pPr>
            <a:r>
              <a:rPr lang="mk-MK" sz="2800" dirty="0">
                <a:latin typeface="+mj-lt"/>
              </a:rPr>
              <a:t>То</a:t>
            </a:r>
            <a:r>
              <a:rPr lang="en-US" sz="2800" dirty="0" err="1">
                <a:latin typeface="+mj-lt"/>
              </a:rPr>
              <a:t>Ascii</a:t>
            </a:r>
            <a:endParaRPr lang="en-US" sz="2800" dirty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 err="1">
                <a:latin typeface="+mj-lt"/>
              </a:rPr>
              <a:t>ToUnicode</a:t>
            </a:r>
            <a:endParaRPr lang="mk-MK" sz="2800" dirty="0">
              <a:latin typeface="+mj-lt"/>
            </a:endParaRPr>
          </a:p>
          <a:p>
            <a:pPr marL="27432" indent="0">
              <a:buNone/>
            </a:pPr>
            <a:endParaRPr lang="en-US" sz="28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52400"/>
            <a:ext cx="10758488" cy="1143000"/>
          </a:xfrm>
        </p:spPr>
        <p:txBody>
          <a:bodyPr/>
          <a:lstStyle/>
          <a:p>
            <a:pPr algn="ctr"/>
            <a:r>
              <a:rPr lang="mk-MK" dirty="0" smtClean="0">
                <a:latin typeface="Arial" pitchFamily="34" charset="0"/>
                <a:cs typeface="Arial" pitchFamily="34" charset="0"/>
              </a:rPr>
              <a:t>Типографско писмо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257800"/>
          </a:xfrm>
        </p:spPr>
        <p:txBody>
          <a:bodyPr>
            <a:normAutofit fontScale="92500" lnSpcReduction="10000"/>
          </a:bodyPr>
          <a:lstStyle/>
          <a:p>
            <a:r>
              <a:rPr lang="mk-MK" dirty="0" smtClean="0">
                <a:latin typeface="Arial" pitchFamily="34" charset="0"/>
                <a:cs typeface="Arial" pitchFamily="34" charset="0"/>
              </a:rPr>
              <a:t>Систем на договорени графички знаци (симболи) со кои се забележуваат зборовите се нарекува писмо. (Една од највредните придобивки на човекот во текот на неговото постоење)</a:t>
            </a: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Според карактеристиките, фонтовите се групираат </a:t>
            </a:r>
            <a:r>
              <a:rPr lang="mk-MK" smtClean="0">
                <a:latin typeface="Arial" pitchFamily="34" charset="0"/>
                <a:cs typeface="Arial" pitchFamily="34" charset="0"/>
              </a:rPr>
              <a:t>во пет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основни групи, односно фамилии на фонтови, кои имаат генерички имиња, како: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Serif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Sans serif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Cursive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Fantasy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Monospace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Sans</a:t>
            </a:r>
            <a:r>
              <a:rPr lang="mk-MK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од француски значи без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IDN - Internationalized 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mk-MK" sz="2800" dirty="0">
                <a:latin typeface="+mj-lt"/>
              </a:rPr>
              <a:t>Од ноември 2012, македонската академска истражувачка мрежа МАРНет отпочна иницијатива за воведување на македонски домеин кој ќе им овозможи на македонските граѓани и/или правни субјекти да имаат домеин испишан на кирилично писмо. </a:t>
            </a:r>
          </a:p>
          <a:p>
            <a:pPr>
              <a:buFont typeface="Wingdings" pitchFamily="2" charset="2"/>
              <a:buChar char="§"/>
            </a:pPr>
            <a:r>
              <a:rPr lang="mk-MK" sz="2800" dirty="0">
                <a:latin typeface="+mj-lt"/>
              </a:rPr>
              <a:t>Од 19 ноември до 03 декември, 2012 г. на официјалните Веб страници на МАРНет беше поставен прашалник за </a:t>
            </a:r>
            <a:r>
              <a:rPr lang="ru-RU" sz="2800" dirty="0">
                <a:latin typeface="+mj-lt"/>
              </a:rPr>
              <a:t>тоа кој кириличен домеин најадекватно би ја претставувал Македонија во меѓународниот интернет простор.</a:t>
            </a:r>
            <a:endParaRPr lang="mk-MK" sz="2800" dirty="0">
              <a:latin typeface="+mj-lt"/>
            </a:endParaRPr>
          </a:p>
          <a:p>
            <a:pPr marL="27432" indent="0">
              <a:buNone/>
            </a:pPr>
            <a:endParaRPr lang="en-US" sz="28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IDN - Internationalized 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Font typeface="Wingdings" pitchFamily="2" charset="2"/>
              <a:buChar char="§"/>
            </a:pPr>
            <a:r>
              <a:rPr lang="mk-MK" sz="2800" dirty="0">
                <a:solidFill>
                  <a:prstClr val="black"/>
                </a:solidFill>
                <a:latin typeface="Calibri"/>
              </a:rPr>
              <a:t>Целта на прашалникот беше слична на референдум, а резултатите од гласањето се прикажани на подолната слика. </a:t>
            </a:r>
          </a:p>
          <a:p>
            <a:pPr marL="27432" indent="0">
              <a:buNone/>
            </a:pPr>
            <a:endParaRPr lang="en-US" sz="2800" dirty="0" smtClean="0"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2514600"/>
            <a:ext cx="89537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5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IDN - Internationalized 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0292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mk-MK" sz="3600" dirty="0" smtClean="0">
                <a:solidFill>
                  <a:prstClr val="black"/>
                </a:solidFill>
                <a:latin typeface="Calibri"/>
              </a:rPr>
              <a:t>Примери на кирилични домеини</a:t>
            </a:r>
          </a:p>
          <a:p>
            <a:pPr marL="0" lvl="0" indent="0">
              <a:spcBef>
                <a:spcPts val="0"/>
              </a:spcBef>
              <a:buClrTx/>
              <a:buSzTx/>
              <a:buFont typeface="Wingdings" pitchFamily="2" charset="2"/>
              <a:buChar char="§"/>
            </a:pPr>
            <a:endParaRPr lang="mk-MK" sz="3600" dirty="0">
              <a:solidFill>
                <a:prstClr val="black"/>
              </a:solidFill>
              <a:latin typeface="Calibri"/>
            </a:endParaRPr>
          </a:p>
          <a:p>
            <a:pPr marL="0" lvl="0" indent="0">
              <a:spcBef>
                <a:spcPts val="0"/>
              </a:spcBef>
              <a:buClrTx/>
              <a:buSzTx/>
              <a:buFont typeface="Wingdings" pitchFamily="2" charset="2"/>
              <a:buChar char="§"/>
            </a:pPr>
            <a:r>
              <a:rPr lang="mk-MK" sz="3600" dirty="0" smtClean="0">
                <a:solidFill>
                  <a:prstClr val="black"/>
                </a:solidFill>
                <a:latin typeface="Calibri"/>
              </a:rPr>
              <a:t> мна</a:t>
            </a:r>
            <a:r>
              <a:rPr lang="en-US" sz="3600" dirty="0" smtClean="0">
                <a:solidFill>
                  <a:prstClr val="black"/>
                </a:solidFill>
                <a:latin typeface="Calibri"/>
              </a:rPr>
              <a:t>.</a:t>
            </a:r>
            <a:r>
              <a:rPr lang="mk-MK" sz="3600" dirty="0" smtClean="0">
                <a:solidFill>
                  <a:prstClr val="black"/>
                </a:solidFill>
                <a:latin typeface="Calibri"/>
              </a:rPr>
              <a:t>мкд</a:t>
            </a:r>
          </a:p>
          <a:p>
            <a:pPr marL="0" lvl="0" indent="0">
              <a:spcBef>
                <a:spcPts val="0"/>
              </a:spcBef>
              <a:buClrTx/>
              <a:buSzTx/>
              <a:buFont typeface="Wingdings" pitchFamily="2" charset="2"/>
              <a:buChar char="§"/>
            </a:pPr>
            <a:endParaRPr lang="mk-MK" sz="3600" dirty="0">
              <a:solidFill>
                <a:prstClr val="black"/>
              </a:solidFill>
              <a:latin typeface="Calibri"/>
            </a:endParaRPr>
          </a:p>
          <a:p>
            <a:pPr marL="0" lvl="0" indent="0">
              <a:spcBef>
                <a:spcPts val="0"/>
              </a:spcBef>
              <a:buClrTx/>
              <a:buSzTx/>
              <a:buFont typeface="Wingdings" pitchFamily="2" charset="2"/>
              <a:buChar char="§"/>
            </a:pPr>
            <a:r>
              <a:rPr lang="mk-MK" sz="3600" dirty="0" smtClean="0">
                <a:solidFill>
                  <a:prstClr val="black"/>
                </a:solidFill>
                <a:latin typeface="Calibri"/>
              </a:rPr>
              <a:t> влада.срб (пренасочува на </a:t>
            </a:r>
            <a:r>
              <a:rPr lang="en-US" sz="3600" dirty="0" smtClean="0">
                <a:solidFill>
                  <a:schemeClr val="accent1"/>
                </a:solidFill>
                <a:latin typeface="Calibri"/>
              </a:rPr>
              <a:t>srbija.gov.rs</a:t>
            </a:r>
            <a:r>
              <a:rPr lang="mk-MK" sz="3600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0" lvl="0" indent="0">
              <a:spcBef>
                <a:spcPts val="0"/>
              </a:spcBef>
              <a:buClrTx/>
              <a:buSzTx/>
              <a:buFont typeface="Wingdings" pitchFamily="2" charset="2"/>
              <a:buChar char="§"/>
            </a:pPr>
            <a:endParaRPr lang="mk-MK" sz="3600" dirty="0">
              <a:solidFill>
                <a:prstClr val="black"/>
              </a:solidFill>
              <a:latin typeface="Calibri"/>
            </a:endParaRPr>
          </a:p>
          <a:p>
            <a:pPr marL="0" lvl="0" indent="0">
              <a:spcBef>
                <a:spcPts val="0"/>
              </a:spcBef>
              <a:buClrTx/>
              <a:buSzTx/>
              <a:buFont typeface="Wingdings" pitchFamily="2" charset="2"/>
              <a:buChar char="§"/>
            </a:pPr>
            <a:r>
              <a:rPr lang="mk-MK" sz="36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mk-MK" sz="3600" dirty="0" smtClean="0">
                <a:solidFill>
                  <a:prstClr val="black"/>
                </a:solidFill>
                <a:latin typeface="Calibri"/>
              </a:rPr>
              <a:t>президент.рф </a:t>
            </a:r>
            <a:r>
              <a:rPr lang="mk-MK" sz="3600" dirty="0" smtClean="0">
                <a:solidFill>
                  <a:prstClr val="black"/>
                </a:solidFill>
                <a:latin typeface="Calibri"/>
              </a:rPr>
              <a:t>(пренасочува на </a:t>
            </a:r>
            <a:r>
              <a:rPr lang="en-US" sz="3600" dirty="0" smtClean="0">
                <a:solidFill>
                  <a:schemeClr val="accent1"/>
                </a:solidFill>
                <a:latin typeface="Calibri"/>
              </a:rPr>
              <a:t>kremlin.ru</a:t>
            </a:r>
            <a:r>
              <a:rPr lang="mk-MK" sz="3600" dirty="0" smtClean="0">
                <a:solidFill>
                  <a:prstClr val="black"/>
                </a:solidFill>
                <a:latin typeface="Calibri"/>
              </a:rPr>
              <a:t>)</a:t>
            </a:r>
            <a:endParaRPr lang="mk-MK" sz="3600" dirty="0">
              <a:solidFill>
                <a:prstClr val="black"/>
              </a:solidFill>
              <a:latin typeface="Calibri"/>
            </a:endParaRPr>
          </a:p>
          <a:p>
            <a:pPr marL="27432" indent="0">
              <a:buNone/>
            </a:pPr>
            <a:endParaRPr lang="en-US" sz="36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0"/>
            <a:ext cx="10758488" cy="838200"/>
          </a:xfrm>
        </p:spPr>
        <p:txBody>
          <a:bodyPr>
            <a:normAutofit/>
          </a:bodyPr>
          <a:lstStyle/>
          <a:p>
            <a:pPr algn="ctr"/>
            <a:r>
              <a:rPr lang="mk-MK" dirty="0" smtClean="0"/>
              <a:t>Форматирање на текстот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066800"/>
            <a:ext cx="11156950" cy="5562600"/>
          </a:xfrm>
        </p:spPr>
        <p:txBody>
          <a:bodyPr>
            <a:normAutofit/>
          </a:bodyPr>
          <a:lstStyle/>
          <a:p>
            <a:r>
              <a:rPr lang="mk-MK" dirty="0" smtClean="0">
                <a:latin typeface="Arial" pitchFamily="34" charset="0"/>
                <a:cs typeface="Arial" pitchFamily="34" charset="0"/>
              </a:rPr>
              <a:t>Стариот начин на форматирање подразбираше пред се употреба на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&lt;font&gt;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елементот кој 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Deprecated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во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4.01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а сосема отфрлен во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HTML5.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&lt;p&gt;&lt;font size="3" color="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red"&gt;</a:t>
            </a:r>
            <a:r>
              <a:rPr lang="mk-MK" b="1" dirty="0" smtClean="0">
                <a:latin typeface="Arial" pitchFamily="34" charset="0"/>
                <a:cs typeface="Arial" pitchFamily="34" charset="0"/>
              </a:rPr>
              <a:t>Некој текст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>
                <a:latin typeface="Arial" pitchFamily="34" charset="0"/>
                <a:cs typeface="Arial" pitchFamily="34" charset="0"/>
              </a:rPr>
              <a:t>font&gt;&lt;/p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Ваквиот начин, со мешање на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елементи за форматирање 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елементи за дефинирање на значењето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Semantics)</a:t>
            </a:r>
            <a:r>
              <a:rPr lang="mk-MK" dirty="0">
                <a:latin typeface="Arial" pitchFamily="34" charset="0"/>
                <a:cs typeface="Arial" pitchFamily="34" charset="0"/>
              </a:rPr>
              <a:t> на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k-MK" dirty="0">
                <a:latin typeface="Arial" pitchFamily="34" charset="0"/>
                <a:cs typeface="Arial" pitchFamily="34" charset="0"/>
              </a:rPr>
              <a:t>содржината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доведе до компликации во Веб дизајнот. Затоа треба да се користи таканаречен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Semantic markup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, односно изгледот за се дефинира со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CSS,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а содржината со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HTML.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0"/>
            <a:ext cx="10758488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Semantic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066800"/>
            <a:ext cx="11156950" cy="5562600"/>
          </a:xfrm>
        </p:spPr>
        <p:txBody>
          <a:bodyPr>
            <a:normAutofit/>
          </a:bodyPr>
          <a:lstStyle/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Неколку примери кои даваат текст со ист изглед но немаат исто значење: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h1&gt;</a:t>
            </a:r>
            <a:r>
              <a:rPr lang="mk-MK" b="1" dirty="0" smtClean="0">
                <a:latin typeface="Arial" pitchFamily="34" charset="0"/>
                <a:cs typeface="Arial" pitchFamily="34" charset="0"/>
              </a:rPr>
              <a:t>НАСЛОВ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>
                <a:latin typeface="Arial" pitchFamily="34" charset="0"/>
                <a:cs typeface="Arial" pitchFamily="34" charset="0"/>
              </a:rPr>
              <a:t>h1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(Semantic markup)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style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font-size:xx-large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"&gt;&lt;b&gt;&lt;</a:t>
            </a:r>
            <a:r>
              <a:rPr lang="mk-MK" b="1" dirty="0" smtClean="0">
                <a:latin typeface="Arial" pitchFamily="34" charset="0"/>
                <a:cs typeface="Arial" pitchFamily="34" charset="0"/>
              </a:rPr>
              <a:t>НАСЛОВ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>
                <a:latin typeface="Arial" pitchFamily="34" charset="0"/>
                <a:cs typeface="Arial" pitchFamily="34" charset="0"/>
              </a:rPr>
              <a:t>b&gt;&lt;/p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Или пак,</a:t>
            </a: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mk-MK" b="1" i="1" dirty="0" smtClean="0">
                <a:latin typeface="Arial" pitchFamily="34" charset="0"/>
                <a:cs typeface="Arial" pitchFamily="34" charset="0"/>
              </a:rPr>
              <a:t>Потенциран текст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(Semantic markup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mk-MK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&lt;p&gt;&lt;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mk-MK" b="1" i="1" dirty="0" smtClean="0">
                <a:latin typeface="Arial" pitchFamily="34" charset="0"/>
                <a:cs typeface="Arial" pitchFamily="34" charset="0"/>
              </a:rPr>
              <a:t>Потенциран текст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&gt;&lt;/p&gt;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04800"/>
            <a:ext cx="10758488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Semantic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Markup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76400"/>
            <a:ext cx="10758488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Semantic Markup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значи користење на правилните ознаки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tags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) во вистинскиот момент, и добро формираниот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Semantic Markup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е суштински за секоја веб страница. </a:t>
            </a: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Лесно е разбирлив за корисникот, и веб дизајнерот.</a:t>
            </a: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Обезбедува подобра прегледност, особено во случај на промена или корекција на текстот.</a:t>
            </a:r>
          </a:p>
        </p:txBody>
      </p:sp>
    </p:spTree>
    <p:extLst>
      <p:ext uri="{BB962C8B-B14F-4D97-AF65-F5344CB8AC3E}">
        <p14:creationId xmlns:p14="http://schemas.microsoft.com/office/powerpoint/2010/main" val="4137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mk-MK" sz="4000" dirty="0" smtClean="0">
                <a:latin typeface="Arial" pitchFamily="34" charset="0"/>
                <a:cs typeface="Arial" pitchFamily="34" charset="0"/>
              </a:rPr>
              <a:t>елементи за форматирање кои се задржани во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HTML5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801545"/>
              </p:ext>
            </p:extLst>
          </p:nvPr>
        </p:nvGraphicFramePr>
        <p:xfrm>
          <a:off x="99616" y="1900306"/>
          <a:ext cx="11655029" cy="4729091"/>
        </p:xfrm>
        <a:graphic>
          <a:graphicData uri="http://schemas.openxmlformats.org/drawingml/2006/table">
            <a:tbl>
              <a:tblPr/>
              <a:tblGrid>
                <a:gridCol w="3287316"/>
                <a:gridCol w="8367713"/>
              </a:tblGrid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&lt;b&gt;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Зацрнет (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r>
                        <a:rPr lang="mk-MK" sz="2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текст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em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Потенциран текст</a:t>
                      </a:r>
                      <a:endParaRPr lang="en-US" sz="220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Искосен текст</a:t>
                      </a:r>
                      <a:endParaRPr lang="en-US" sz="220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&lt;small&gt;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Мал текст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&lt;strong&gt;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Силен (важен) текст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&lt;sub&gt;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Индекс</a:t>
                      </a:r>
                      <a:r>
                        <a:rPr lang="mk-MK" sz="2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mk-MK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Subscript</a:t>
                      </a:r>
                      <a:r>
                        <a:rPr lang="mk-MK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- А</a:t>
                      </a:r>
                      <a:r>
                        <a:rPr lang="mk-MK" sz="220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текст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&lt;sup&gt;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Степен (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Superscript</a:t>
                      </a:r>
                      <a:r>
                        <a:rPr lang="mk-MK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- А</a:t>
                      </a:r>
                      <a:r>
                        <a:rPr lang="mk-MK" sz="2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текст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&lt;ins&gt;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Вметнат текст - </a:t>
                      </a:r>
                      <a:r>
                        <a:rPr lang="mk-MK" sz="2200" u="sng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текст</a:t>
                      </a:r>
                      <a:endParaRPr lang="en-US" sz="2200" u="sng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&lt;del&gt;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Избришан</a:t>
                      </a:r>
                      <a:r>
                        <a:rPr lang="mk-MK" sz="2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текст - </a:t>
                      </a:r>
                      <a:r>
                        <a:rPr lang="mk-MK" sz="2200" strike="sngStrik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текст</a:t>
                      </a:r>
                      <a:endParaRPr lang="en-US" sz="2200" strike="sng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mk-MK" sz="4000" dirty="0" smtClean="0">
                <a:latin typeface="Arial" pitchFamily="34" charset="0"/>
                <a:cs typeface="Arial" pitchFamily="34" charset="0"/>
              </a:rPr>
              <a:t>елементи за форматирање кои се задржани во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HTML5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201436"/>
              </p:ext>
            </p:extLst>
          </p:nvPr>
        </p:nvGraphicFramePr>
        <p:xfrm>
          <a:off x="99616" y="1600199"/>
          <a:ext cx="11655029" cy="3153509"/>
        </p:xfrm>
        <a:graphic>
          <a:graphicData uri="http://schemas.openxmlformats.org/drawingml/2006/table">
            <a:tbl>
              <a:tblPr/>
              <a:tblGrid>
                <a:gridCol w="3287316"/>
                <a:gridCol w="8367713"/>
              </a:tblGrid>
              <a:tr h="52519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COMPUTER</a:t>
                      </a:r>
                      <a:r>
                        <a:rPr lang="en-US" sz="2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OUTPUT</a:t>
                      </a:r>
                      <a:endParaRPr lang="en-US" sz="2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&lt;code&gt;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latin typeface="Arial" pitchFamily="34" charset="0"/>
                          <a:cs typeface="Arial" pitchFamily="34" charset="0"/>
                        </a:rPr>
                        <a:t>Компјутерски код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 smtClean="0">
                          <a:latin typeface="Arial" pitchFamily="34" charset="0"/>
                          <a:cs typeface="Arial" pitchFamily="34" charset="0"/>
                        </a:rPr>
                        <a:t>kbd</a:t>
                      </a: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latin typeface="Arial" pitchFamily="34" charset="0"/>
                          <a:cs typeface="Arial" pitchFamily="34" charset="0"/>
                        </a:rPr>
                        <a:t>Внес од тастатура</a:t>
                      </a:r>
                      <a:r>
                        <a:rPr lang="en-US" sz="2200" dirty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 smtClean="0">
                          <a:latin typeface="Arial" pitchFamily="34" charset="0"/>
                          <a:cs typeface="Arial" pitchFamily="34" charset="0"/>
                        </a:rPr>
                        <a:t>samp</a:t>
                      </a: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latin typeface="Arial" pitchFamily="34" charset="0"/>
                          <a:cs typeface="Arial" pitchFamily="34" charset="0"/>
                        </a:rPr>
                        <a:t>Примерок од компјутерска програма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200" dirty="0" err="1" smtClean="0">
                          <a:latin typeface="Arial" pitchFamily="34" charset="0"/>
                          <a:cs typeface="Arial" pitchFamily="34" charset="0"/>
                        </a:rPr>
                        <a:t>var</a:t>
                      </a: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latin typeface="Arial" pitchFamily="34" charset="0"/>
                          <a:cs typeface="Arial" pitchFamily="34" charset="0"/>
                        </a:rPr>
                        <a:t>Променлива (</a:t>
                      </a: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Variable</a:t>
                      </a:r>
                      <a:r>
                        <a:rPr lang="mk-MK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&lt;pre&gt;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latin typeface="Arial" pitchFamily="34" charset="0"/>
                          <a:cs typeface="Arial" pitchFamily="34" charset="0"/>
                        </a:rPr>
                        <a:t>Предформатиран</a:t>
                      </a:r>
                      <a:r>
                        <a:rPr lang="mk-MK" sz="2200" baseline="0" dirty="0" smtClean="0">
                          <a:latin typeface="Arial" pitchFamily="34" charset="0"/>
                          <a:cs typeface="Arial" pitchFamily="34" charset="0"/>
                        </a:rPr>
                        <a:t> текст (</a:t>
                      </a:r>
                      <a:r>
                        <a:rPr lang="en-US" sz="2200" baseline="0" dirty="0" err="1" smtClean="0">
                          <a:latin typeface="Arial" pitchFamily="34" charset="0"/>
                          <a:cs typeface="Arial" pitchFamily="34" charset="0"/>
                        </a:rPr>
                        <a:t>preformated</a:t>
                      </a:r>
                      <a:r>
                        <a:rPr lang="en-US" sz="22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847" y="5266445"/>
            <a:ext cx="11455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 smtClean="0">
                <a:latin typeface="Arial" pitchFamily="34" charset="0"/>
                <a:cs typeface="Arial" pitchFamily="34" charset="0"/>
              </a:rPr>
              <a:t>За разлика од елементот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&lt;p&gt;,</a:t>
            </a:r>
            <a:r>
              <a:rPr lang="mk-MK" sz="1600" dirty="0" smtClean="0">
                <a:latin typeface="Arial" pitchFamily="34" charset="0"/>
                <a:cs typeface="Arial" pitchFamily="34" charset="0"/>
              </a:rPr>
              <a:t> текстот ставен во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&lt;pre&gt;</a:t>
            </a:r>
            <a:r>
              <a:rPr lang="mk-MK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mk-MK" sz="1600" dirty="0" smtClean="0">
                <a:latin typeface="Arial" pitchFamily="34" charset="0"/>
                <a:cs typeface="Arial" pitchFamily="34" charset="0"/>
              </a:rPr>
              <a:t> елементот го задржува форматирањето кое му е дадено, односно ако некаде има повеќе празни места (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space</a:t>
            </a:r>
            <a:r>
              <a:rPr lang="mk-MK" sz="1600" dirty="0" smtClean="0">
                <a:latin typeface="Arial" pitchFamily="34" charset="0"/>
                <a:cs typeface="Arial" pitchFamily="34" charset="0"/>
              </a:rPr>
              <a:t>) или ако текстот е испишан во повеќе редови, така ќе биде и прикажан.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mk-MK" sz="4000" dirty="0" smtClean="0">
                <a:latin typeface="Arial" pitchFamily="34" charset="0"/>
                <a:cs typeface="Arial" pitchFamily="34" charset="0"/>
              </a:rPr>
              <a:t>елементи за форматирање кои се задржани во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HTML5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289"/>
              </p:ext>
            </p:extLst>
          </p:nvPr>
        </p:nvGraphicFramePr>
        <p:xfrm>
          <a:off x="99616" y="1417320"/>
          <a:ext cx="11655028" cy="5342910"/>
        </p:xfrm>
        <a:graphic>
          <a:graphicData uri="http://schemas.openxmlformats.org/drawingml/2006/table">
            <a:tbl>
              <a:tblPr/>
              <a:tblGrid>
                <a:gridCol w="1892697"/>
                <a:gridCol w="9762331"/>
              </a:tblGrid>
              <a:tr h="525194">
                <a:tc gridSpan="2">
                  <a:txBody>
                    <a:bodyPr/>
                    <a:lstStyle/>
                    <a:p>
                      <a:pPr algn="ctr"/>
                      <a:r>
                        <a:rPr lang="mk-MK" sz="2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ЦИТИРАЊА, КРАТЕНКИ И ДЕФИНИЦИИ</a:t>
                      </a:r>
                      <a:endParaRPr lang="en-US" sz="2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abbr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Дефинирање на кратенка</a:t>
                      </a:r>
                    </a:p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&lt;p&gt;&lt;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abbr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 title=“</a:t>
                      </a:r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Технички</a:t>
                      </a:r>
                      <a:r>
                        <a:rPr lang="mk-MK" sz="1900" baseline="0" dirty="0" smtClean="0">
                          <a:latin typeface="Arial" pitchFamily="34" charset="0"/>
                          <a:cs typeface="Arial" pitchFamily="34" charset="0"/>
                        </a:rPr>
                        <a:t> факултет - Битола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"&gt;</a:t>
                      </a:r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ТФБ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abbr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&gt;&lt;/p&gt;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&lt;address&gt;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Дефинирање на контакт информации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552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bdo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Дефинирање на правец на текстот</a:t>
                      </a:r>
                      <a:r>
                        <a:rPr lang="mk-MK" sz="1900" baseline="0" dirty="0" smtClean="0">
                          <a:latin typeface="Arial" pitchFamily="34" charset="0"/>
                          <a:cs typeface="Arial" pitchFamily="34" charset="0"/>
                        </a:rPr>
                        <a:t> – атрибути: </a:t>
                      </a:r>
                      <a:r>
                        <a:rPr lang="en-US" sz="1900" baseline="0" dirty="0" err="1" smtClean="0">
                          <a:latin typeface="Arial" pitchFamily="34" charset="0"/>
                          <a:cs typeface="Arial" pitchFamily="34" charset="0"/>
                        </a:rPr>
                        <a:t>rtl</a:t>
                      </a:r>
                      <a:r>
                        <a:rPr lang="en-US" sz="1900" baseline="0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mk-MK" sz="1900" baseline="0" dirty="0" smtClean="0">
                          <a:latin typeface="Arial" pitchFamily="34" charset="0"/>
                          <a:cs typeface="Arial" pitchFamily="34" charset="0"/>
                        </a:rPr>
                        <a:t>од десно кон лево) и </a:t>
                      </a:r>
                      <a:r>
                        <a:rPr lang="en-US" sz="1900" baseline="0" dirty="0" err="1" smtClean="0">
                          <a:latin typeface="Arial" pitchFamily="34" charset="0"/>
                          <a:cs typeface="Arial" pitchFamily="34" charset="0"/>
                        </a:rPr>
                        <a:t>ltr</a:t>
                      </a:r>
                      <a:r>
                        <a:rPr lang="mk-MK" sz="1900" baseline="0" dirty="0" smtClean="0">
                          <a:latin typeface="Arial" pitchFamily="34" charset="0"/>
                          <a:cs typeface="Arial" pitchFamily="34" charset="0"/>
                        </a:rPr>
                        <a:t> (од лево кон десно)</a:t>
                      </a:r>
                      <a:endParaRPr lang="en-US" sz="1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&lt;p&gt;&lt;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bdo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dir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="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rtl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"&gt;</a:t>
                      </a:r>
                      <a:r>
                        <a:rPr lang="mk-MK" sz="1900" b="1" dirty="0" smtClean="0">
                          <a:latin typeface="Arial" pitchFamily="34" charset="0"/>
                          <a:cs typeface="Arial" pitchFamily="34" charset="0"/>
                        </a:rPr>
                        <a:t>Факултет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bdo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&gt;&lt;/p&gt;</a:t>
                      </a:r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     (</a:t>
                      </a:r>
                      <a:r>
                        <a:rPr lang="mk-MK" sz="1900" b="1" dirty="0" smtClean="0">
                          <a:latin typeface="Arial" pitchFamily="34" charset="0"/>
                          <a:cs typeface="Arial" pitchFamily="34" charset="0"/>
                        </a:rPr>
                        <a:t>тетлукаФ</a:t>
                      </a:r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blockquote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Дефинира дел</a:t>
                      </a:r>
                      <a:r>
                        <a:rPr lang="mk-MK" sz="1900" baseline="0" dirty="0" smtClean="0">
                          <a:latin typeface="Arial" pitchFamily="34" charset="0"/>
                          <a:cs typeface="Arial" pitchFamily="34" charset="0"/>
                        </a:rPr>
                        <a:t> од текстот кој е цитиран од друг извор</a:t>
                      </a:r>
                    </a:p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blockquote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 cite="http://www.tfb.edu.mk"&gt;</a:t>
                      </a:r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Некој</a:t>
                      </a:r>
                      <a:r>
                        <a:rPr lang="mk-MK" sz="1900" baseline="0" dirty="0" smtClean="0">
                          <a:latin typeface="Arial" pitchFamily="34" charset="0"/>
                          <a:cs typeface="Arial" pitchFamily="34" charset="0"/>
                        </a:rPr>
                        <a:t> цитат</a:t>
                      </a:r>
                      <a:r>
                        <a:rPr lang="en-US" sz="1900" baseline="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baseline="0" dirty="0" err="1" smtClean="0">
                          <a:latin typeface="Arial" pitchFamily="34" charset="0"/>
                          <a:cs typeface="Arial" pitchFamily="34" charset="0"/>
                        </a:rPr>
                        <a:t>blockquote</a:t>
                      </a:r>
                      <a:r>
                        <a:rPr lang="en-US" sz="1900" baseline="0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&lt;q&gt;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Кратко цитирање (Сличен резултат како и со користење на 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quot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 ентитетот,</a:t>
                      </a:r>
                      <a:r>
                        <a:rPr lang="mk-MK" sz="1900" baseline="0" dirty="0" smtClean="0">
                          <a:latin typeface="Arial" pitchFamily="34" charset="0"/>
                          <a:cs typeface="Arial" pitchFamily="34" charset="0"/>
                        </a:rPr>
                        <a:t> но во овој случај има семантичко значење</a:t>
                      </a:r>
                      <a:r>
                        <a:rPr lang="en-US" sz="19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&lt;cite&gt;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Се дефинира наслов</a:t>
                      </a:r>
                      <a:r>
                        <a:rPr lang="mk-MK" sz="1900" baseline="0" dirty="0" smtClean="0">
                          <a:latin typeface="Arial" pitchFamily="34" charset="0"/>
                          <a:cs typeface="Arial" pitchFamily="34" charset="0"/>
                        </a:rPr>
                        <a:t> на делото (книга, филм, музичка композиција, уметничка слика...)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94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900" dirty="0" err="1" smtClean="0">
                          <a:latin typeface="Arial" pitchFamily="34" charset="0"/>
                          <a:cs typeface="Arial" pitchFamily="34" charset="0"/>
                        </a:rPr>
                        <a:t>dfn</a:t>
                      </a:r>
                      <a:r>
                        <a:rPr lang="en-US" sz="1900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900" dirty="0" smtClean="0">
                          <a:latin typeface="Arial" pitchFamily="34" charset="0"/>
                          <a:cs typeface="Arial" pitchFamily="34" charset="0"/>
                        </a:rPr>
                        <a:t>Дефиниција</a:t>
                      </a:r>
                      <a:endParaRPr lang="en-US" sz="1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9539" marR="119539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mk-MK" sz="4000" dirty="0" smtClean="0">
                <a:latin typeface="Arial" pitchFamily="34" charset="0"/>
                <a:cs typeface="Arial" pitchFamily="34" charset="0"/>
              </a:rPr>
              <a:t>елементи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&lt;span&gt;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Елементот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&lt;span&gt;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нема посебно значење, туку за да се одвои дел од текст кој треба да има различно форматирање од основниот, како на пример:</a:t>
            </a: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&lt;p&gt;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Ивана има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&lt;span style=“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color:blue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сини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&lt;/span&gt; 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очи, а Дарко има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&lt;span style=“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color:green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зелени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&lt;/span&gt;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 очи.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&lt;/p&gt;</a:t>
            </a:r>
            <a:endParaRPr lang="mk-MK" sz="2000" dirty="0" smtClean="0">
              <a:latin typeface="Arial" pitchFamily="34" charset="0"/>
              <a:cs typeface="Arial" pitchFamily="34" charset="0"/>
            </a:endParaRPr>
          </a:p>
          <a:p>
            <a:endParaRPr lang="mk-MK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mk-MK" dirty="0" smtClean="0">
                <a:latin typeface="Arial" pitchFamily="34" charset="0"/>
                <a:cs typeface="Arial" pitchFamily="34" charset="0"/>
              </a:rPr>
              <a:t>Ивана има </a:t>
            </a:r>
            <a:r>
              <a:rPr lang="mk-MK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сини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очи, а Дарко има </a:t>
            </a:r>
            <a:r>
              <a:rPr lang="mk-MK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зелени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очи.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762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mk-MK" dirty="0" smtClean="0">
                <a:latin typeface="Arial" pitchFamily="34" charset="0"/>
                <a:cs typeface="Arial" pitchFamily="34" charset="0"/>
              </a:rPr>
              <a:t>Фамилии на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447800"/>
            <a:ext cx="10758488" cy="5181600"/>
          </a:xfrm>
        </p:spPr>
        <p:txBody>
          <a:bodyPr>
            <a:normAutofit/>
          </a:bodyPr>
          <a:lstStyle/>
          <a:p>
            <a:r>
              <a:rPr lang="mk-MK" dirty="0">
                <a:latin typeface="Arial" pitchFamily="34" charset="0"/>
                <a:cs typeface="Arial" pitchFamily="34" charset="0"/>
              </a:rPr>
              <a:t>Една од карактеристиките на Графичките знаци на типографското писмо е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карактеристиката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serif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:</a:t>
            </a:r>
            <a:endParaRPr lang="mk-MK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Serif – (</a:t>
            </a:r>
            <a:r>
              <a:rPr lang="mk-MK" dirty="0">
                <a:latin typeface="Arial" pitchFamily="34" charset="0"/>
                <a:cs typeface="Arial" pitchFamily="34" charset="0"/>
              </a:rPr>
              <a:t>СО проширувања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Sans serif</a:t>
            </a:r>
            <a:r>
              <a:rPr lang="mk-MK" dirty="0">
                <a:latin typeface="Arial" pitchFamily="34" charset="0"/>
                <a:cs typeface="Arial" pitchFamily="34" charset="0"/>
              </a:rPr>
              <a:t> (БЕЗ проширувања)</a:t>
            </a: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serif	          sans serif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/>
            </a:r>
            <a:br>
              <a:rPr lang="mk-MK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Serif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фонтовите почесто се користат за печатени проекти.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Sans-serif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фонтовите почесто се користат Веб проекти и кога се користат многу мали букви.</a:t>
            </a:r>
          </a:p>
        </p:txBody>
      </p:sp>
      <p:pic>
        <p:nvPicPr>
          <p:cNvPr id="5122" name="Picture 2" descr="ser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8471" y="2971800"/>
            <a:ext cx="2191541" cy="1676400"/>
          </a:xfrm>
          <a:prstGeom prst="rect">
            <a:avLst/>
          </a:prstGeom>
          <a:noFill/>
        </p:spPr>
      </p:pic>
      <p:pic>
        <p:nvPicPr>
          <p:cNvPr id="5124" name="Picture 4" descr="sans-ser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862" y="3048000"/>
            <a:ext cx="1992313" cy="1524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36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mk-MK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Specificity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CSS</a:t>
            </a:r>
            <a:r>
              <a:rPr lang="mk-MK" dirty="0" smtClean="0"/>
              <a:t> наредбите се извршуваат редоследно. Тоа значи, ако постојат две или повеќе различни </a:t>
            </a:r>
            <a:r>
              <a:rPr lang="en-US" dirty="0" smtClean="0"/>
              <a:t>CSS</a:t>
            </a:r>
            <a:r>
              <a:rPr lang="mk-MK" dirty="0" smtClean="0"/>
              <a:t> декларации за ист елемент, дефинирани со ист селектор, ќе се примени последната </a:t>
            </a:r>
            <a:r>
              <a:rPr lang="en-US" dirty="0" smtClean="0"/>
              <a:t>CSS</a:t>
            </a:r>
            <a:r>
              <a:rPr lang="mk-MK" dirty="0" smtClean="0"/>
              <a:t> декларација.</a:t>
            </a:r>
          </a:p>
          <a:p>
            <a:r>
              <a:rPr lang="mk-MK" dirty="0" smtClean="0"/>
              <a:t>Доколку се применети две или повеќе различни </a:t>
            </a:r>
            <a:r>
              <a:rPr lang="en-US" dirty="0" smtClean="0"/>
              <a:t>CSS</a:t>
            </a:r>
            <a:r>
              <a:rPr lang="mk-MK" dirty="0" smtClean="0"/>
              <a:t> декларации за еден ист елемент, </a:t>
            </a:r>
            <a:r>
              <a:rPr lang="mk-MK" dirty="0"/>
              <a:t>дефинирани со </a:t>
            </a:r>
            <a:r>
              <a:rPr lang="mk-MK" dirty="0" smtClean="0"/>
              <a:t>различни селектори, ќе се примени </a:t>
            </a:r>
            <a:r>
              <a:rPr lang="en-US" dirty="0" smtClean="0"/>
              <a:t>CSS </a:t>
            </a:r>
            <a:r>
              <a:rPr lang="mk-MK" dirty="0" smtClean="0"/>
              <a:t>декларацијата</a:t>
            </a:r>
            <a:r>
              <a:rPr lang="en-US" dirty="0" smtClean="0"/>
              <a:t> </a:t>
            </a:r>
            <a:r>
              <a:rPr lang="mk-MK" dirty="0" smtClean="0"/>
              <a:t>на</a:t>
            </a:r>
            <a:r>
              <a:rPr lang="en-US" dirty="0" smtClean="0"/>
              <a:t> </a:t>
            </a:r>
            <a:r>
              <a:rPr lang="mk-MK" dirty="0" smtClean="0"/>
              <a:t>селекторот со најголема специфичност, без разлика на редоследот на </a:t>
            </a:r>
            <a:r>
              <a:rPr lang="en-US" dirty="0" smtClean="0"/>
              <a:t>CSS </a:t>
            </a:r>
            <a:r>
              <a:rPr lang="mk-MK" dirty="0" smtClean="0"/>
              <a:t>декларациите.</a:t>
            </a:r>
            <a:endParaRPr lang="en-US" dirty="0"/>
          </a:p>
          <a:p>
            <a:r>
              <a:rPr lang="mk-MK" dirty="0" smtClean="0"/>
              <a:t>Ова значи дека </a:t>
            </a:r>
            <a:r>
              <a:rPr lang="en-US" dirty="0" smtClean="0"/>
              <a:t>CSS</a:t>
            </a:r>
            <a:r>
              <a:rPr lang="mk-MK" dirty="0" smtClean="0"/>
              <a:t> специфичноста може да се дефинира како рангирање на различните селектори, меѓу кои, селектор од највисок ранг е </a:t>
            </a:r>
            <a:r>
              <a:rPr lang="en-US" dirty="0" smtClean="0"/>
              <a:t>Inline CSS, </a:t>
            </a:r>
            <a:r>
              <a:rPr lang="mk-MK" dirty="0" smtClean="0"/>
              <a:t>потоа</a:t>
            </a:r>
            <a:r>
              <a:rPr lang="en-US" dirty="0"/>
              <a:t> </a:t>
            </a:r>
            <a:r>
              <a:rPr lang="mk-MK" dirty="0" smtClean="0"/>
              <a:t>селектор по </a:t>
            </a:r>
            <a:r>
              <a:rPr lang="en-US" dirty="0" smtClean="0"/>
              <a:t>ID, </a:t>
            </a:r>
            <a:r>
              <a:rPr lang="mk-MK" dirty="0" smtClean="0"/>
              <a:t>па селектор по Класа (и псевдо класа) и на крај е </a:t>
            </a:r>
            <a:r>
              <a:rPr lang="mk-MK" smtClean="0"/>
              <a:t>селекторот по Тип </a:t>
            </a:r>
            <a:r>
              <a:rPr lang="mk-MK" dirty="0" smtClean="0"/>
              <a:t>на елемент (и псевдо елемент).</a:t>
            </a:r>
            <a:endParaRPr lang="en-US" dirty="0"/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74320"/>
            <a:ext cx="11256566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mk-MK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Specificity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mk-MK" dirty="0" smtClean="0"/>
              <a:t>Нема строго дефинирано правило за </a:t>
            </a:r>
            <a:r>
              <a:rPr lang="en-US" dirty="0" smtClean="0"/>
              <a:t>CSS</a:t>
            </a:r>
            <a:r>
              <a:rPr lang="mk-MK" dirty="0" smtClean="0"/>
              <a:t> специфичноста. Некои ја пресметуваат како суми на различни селектори одвоени со црта, на пример:</a:t>
            </a:r>
            <a:endParaRPr lang="en-US" dirty="0" smtClean="0"/>
          </a:p>
          <a:p>
            <a:pPr lvl="1"/>
            <a:r>
              <a:rPr lang="en-US" dirty="0" smtClean="0"/>
              <a:t>CSS</a:t>
            </a:r>
            <a:r>
              <a:rPr lang="mk-MK" dirty="0" smtClean="0"/>
              <a:t> селектор </a:t>
            </a:r>
            <a:r>
              <a:rPr lang="en-US" dirty="0"/>
              <a:t>.</a:t>
            </a:r>
            <a:r>
              <a:rPr lang="en-US" dirty="0" err="1"/>
              <a:t>studiski-programi</a:t>
            </a:r>
            <a:r>
              <a:rPr lang="en-US" dirty="0"/>
              <a:t> </a:t>
            </a:r>
            <a:r>
              <a:rPr lang="en-US" dirty="0" err="1" smtClean="0"/>
              <a:t>p.ikt</a:t>
            </a:r>
            <a:r>
              <a:rPr lang="mk-MK" dirty="0" smtClean="0"/>
              <a:t> ќе има вредност:   0 – 2 – 1, бидејќи во </a:t>
            </a:r>
            <a:r>
              <a:rPr lang="en-US" dirty="0" smtClean="0"/>
              <a:t>CSS</a:t>
            </a:r>
            <a:r>
              <a:rPr lang="mk-MK" dirty="0" smtClean="0"/>
              <a:t> селекторот има две класи, еден тип на елемент, а </a:t>
            </a:r>
            <a:r>
              <a:rPr lang="en-US" dirty="0" smtClean="0"/>
              <a:t>ID</a:t>
            </a:r>
            <a:r>
              <a:rPr lang="mk-MK" dirty="0" smtClean="0"/>
              <a:t> нема.</a:t>
            </a:r>
          </a:p>
          <a:p>
            <a:pPr lvl="1"/>
            <a:r>
              <a:rPr lang="en-US" dirty="0" smtClean="0"/>
              <a:t>CSS </a:t>
            </a:r>
            <a:r>
              <a:rPr lang="mk-MK" dirty="0" smtClean="0"/>
              <a:t>селектор </a:t>
            </a:r>
            <a:r>
              <a:rPr lang="en-US" dirty="0"/>
              <a:t>.</a:t>
            </a:r>
            <a:r>
              <a:rPr lang="en-US" dirty="0" err="1"/>
              <a:t>studiski-programi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mk-MK" dirty="0" smtClean="0"/>
              <a:t> ќе има вредност: 0 – 1 – 1 </a:t>
            </a:r>
            <a:endParaRPr lang="en-US" dirty="0" smtClean="0"/>
          </a:p>
          <a:p>
            <a:r>
              <a:rPr lang="mk-MK" dirty="0" smtClean="0"/>
              <a:t>Друг начин на пресметување на специфичноста е ако секој селектор по тип на елемент има вредност 1, класа има вредност 10, а </a:t>
            </a:r>
            <a:r>
              <a:rPr lang="en-US" dirty="0" smtClean="0"/>
              <a:t>ID</a:t>
            </a:r>
            <a:r>
              <a:rPr lang="mk-MK" dirty="0" smtClean="0"/>
              <a:t> има вредност 100. Со користење на овој начин, претхосните </a:t>
            </a:r>
            <a:r>
              <a:rPr lang="en-US" dirty="0" smtClean="0"/>
              <a:t>CSS</a:t>
            </a:r>
            <a:r>
              <a:rPr lang="mk-MK" dirty="0" smtClean="0"/>
              <a:t> селектори би </a:t>
            </a:r>
            <a:r>
              <a:rPr lang="en-US" dirty="0" smtClean="0"/>
              <a:t>ja </a:t>
            </a:r>
            <a:r>
              <a:rPr lang="mk-MK" dirty="0" smtClean="0"/>
              <a:t>имале</a:t>
            </a:r>
            <a:r>
              <a:rPr lang="en-US" dirty="0" smtClean="0"/>
              <a:t> </a:t>
            </a:r>
            <a:r>
              <a:rPr lang="mk-MK" dirty="0" smtClean="0"/>
              <a:t>следната </a:t>
            </a:r>
            <a:r>
              <a:rPr lang="en-US" dirty="0" smtClean="0"/>
              <a:t>CSS</a:t>
            </a:r>
            <a:r>
              <a:rPr lang="mk-MK" dirty="0" smtClean="0"/>
              <a:t> специфичност:</a:t>
            </a:r>
          </a:p>
          <a:p>
            <a:pPr lvl="1"/>
            <a:r>
              <a:rPr lang="mk-MK" dirty="0" smtClean="0"/>
              <a:t> </a:t>
            </a:r>
            <a:r>
              <a:rPr lang="en-US" dirty="0"/>
              <a:t>CSS</a:t>
            </a:r>
            <a:r>
              <a:rPr lang="mk-MK" dirty="0"/>
              <a:t> селектор </a:t>
            </a:r>
            <a:r>
              <a:rPr lang="en-US" dirty="0"/>
              <a:t>.</a:t>
            </a:r>
            <a:r>
              <a:rPr lang="en-US" dirty="0" err="1"/>
              <a:t>studiski-programi</a:t>
            </a:r>
            <a:r>
              <a:rPr lang="en-US" dirty="0"/>
              <a:t> </a:t>
            </a:r>
            <a:r>
              <a:rPr lang="en-US" dirty="0" err="1"/>
              <a:t>p.ikt</a:t>
            </a:r>
            <a:r>
              <a:rPr lang="mk-MK" dirty="0"/>
              <a:t> ќе има вредност</a:t>
            </a:r>
            <a:r>
              <a:rPr lang="mk-MK" dirty="0" smtClean="0"/>
              <a:t>: 21</a:t>
            </a:r>
            <a:endParaRPr lang="mk-MK" dirty="0"/>
          </a:p>
          <a:p>
            <a:pPr lvl="1"/>
            <a:r>
              <a:rPr lang="en-US" dirty="0"/>
              <a:t>CSS </a:t>
            </a:r>
            <a:r>
              <a:rPr lang="mk-MK" dirty="0"/>
              <a:t>селектор </a:t>
            </a:r>
            <a:r>
              <a:rPr lang="en-US" dirty="0"/>
              <a:t>.</a:t>
            </a:r>
            <a:r>
              <a:rPr lang="en-US" dirty="0" err="1"/>
              <a:t>studiski-programi</a:t>
            </a:r>
            <a:r>
              <a:rPr lang="en-US" dirty="0"/>
              <a:t> p</a:t>
            </a:r>
            <a:r>
              <a:rPr lang="mk-MK" dirty="0"/>
              <a:t> ќе има вредност</a:t>
            </a:r>
            <a:r>
              <a:rPr lang="mk-MK" dirty="0" smtClean="0"/>
              <a:t>: 11</a:t>
            </a:r>
          </a:p>
          <a:p>
            <a:r>
              <a:rPr lang="mk-MK" dirty="0" smtClean="0"/>
              <a:t>Или,на пример, </a:t>
            </a:r>
            <a:r>
              <a:rPr lang="en-US" dirty="0" smtClean="0"/>
              <a:t>CSS</a:t>
            </a:r>
            <a:r>
              <a:rPr lang="mk-MK" dirty="0" smtClean="0"/>
              <a:t> селекторот </a:t>
            </a:r>
            <a:r>
              <a:rPr lang="en-US" dirty="0" smtClean="0"/>
              <a:t>#</a:t>
            </a:r>
            <a:r>
              <a:rPr lang="en-US" dirty="0" err="1" smtClean="0"/>
              <a:t>fikt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studiski-programi</a:t>
            </a:r>
            <a:r>
              <a:rPr lang="en-US" dirty="0"/>
              <a:t> </a:t>
            </a:r>
            <a:r>
              <a:rPr lang="en-US" dirty="0" err="1" smtClean="0"/>
              <a:t>p.ikt</a:t>
            </a:r>
            <a:r>
              <a:rPr lang="en-US" dirty="0" smtClean="0"/>
              <a:t> </a:t>
            </a:r>
            <a:r>
              <a:rPr lang="mk-MK" dirty="0" smtClean="0"/>
              <a:t>ќе има специфичност: 121</a:t>
            </a:r>
            <a:endParaRPr lang="en-US" dirty="0" smtClean="0"/>
          </a:p>
          <a:p>
            <a:endParaRPr lang="en-US" dirty="0"/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Cursive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ракописно писмо</a:t>
            </a: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Fantasy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украсно писмо</a:t>
            </a: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Monospace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сите знаци имаат иста ширина (најчесто се користат за дефинирање на програмски код)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7694" y="76200"/>
            <a:ext cx="1075848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k-MK" dirty="0" smtClean="0">
                <a:latin typeface="Arial" pitchFamily="34" charset="0"/>
                <a:cs typeface="Arial" pitchFamily="34" charset="0"/>
              </a:rPr>
              <a:t>Фамилии на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524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mk-MK" dirty="0" smtClean="0">
                <a:latin typeface="Arial" pitchFamily="34" charset="0"/>
                <a:cs typeface="Arial" pitchFamily="34" charset="0"/>
              </a:rPr>
              <a:t>Декларација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font-family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4724400"/>
          </a:xfrm>
        </p:spPr>
        <p:txBody>
          <a:bodyPr>
            <a:normAutofit/>
          </a:bodyPr>
          <a:lstStyle/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Декларирање на фонтот на Веб страницата:</a:t>
            </a:r>
          </a:p>
          <a:p>
            <a:pPr marL="0" indent="0">
              <a:buNone/>
            </a:pPr>
            <a:endParaRPr lang="mk-MK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&lt;body style=“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font-family:’Times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New Roman’;”&gt;</a:t>
            </a:r>
            <a:endParaRPr lang="mk-MK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Но, ако на компјутерот на кој се разгледува Веб страницата го нема избраниот фонт, Веб прелистувачот го заменува со неговиот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Default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фонт. За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да се избегнат проблеми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декларирањето на фонтот се прави со внесување на низа од повеќе, а притоа можат да се наведат:</a:t>
            </a:r>
          </a:p>
          <a:p>
            <a:pPr lvl="1"/>
            <a:r>
              <a:rPr lang="mk-MK" b="1" dirty="0" smtClean="0">
                <a:latin typeface="Arial" pitchFamily="34" charset="0"/>
                <a:cs typeface="Arial" pitchFamily="34" charset="0"/>
              </a:rPr>
              <a:t>Називи на фонтови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Arial, Tahoma, Garamond…</a:t>
            </a:r>
          </a:p>
          <a:p>
            <a:pPr lvl="1"/>
            <a:r>
              <a:rPr lang="mk-MK" b="1" dirty="0" smtClean="0">
                <a:latin typeface="Arial" pitchFamily="34" charset="0"/>
                <a:cs typeface="Arial" pitchFamily="34" charset="0"/>
              </a:rPr>
              <a:t>Генерички називи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на фамилии на фонтови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serif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sans-serif...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52400"/>
            <a:ext cx="10758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Web safe fonts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latin typeface="Arial" pitchFamily="34" charset="0"/>
                <a:cs typeface="Arial" pitchFamily="34" charset="0"/>
              </a:rPr>
              <a:t>Web safe font combinations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94" y="1600200"/>
            <a:ext cx="10758488" cy="5105400"/>
          </a:xfrm>
        </p:spPr>
        <p:txBody>
          <a:bodyPr>
            <a:normAutofit/>
          </a:bodyPr>
          <a:lstStyle/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Препорачаните низи на фонтови и фамилии на фонтови се нарекуват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Web safe fonts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!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font-family: </a:t>
            </a:r>
            <a:r>
              <a:rPr lang="en-US" dirty="0"/>
              <a:t>"Times New Roman", Times, </a:t>
            </a:r>
            <a:r>
              <a:rPr lang="en-US" dirty="0" smtClean="0"/>
              <a:t>serif</a:t>
            </a:r>
            <a:endParaRPr lang="mk-MK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Ако името на фонтот има повеќе зборови се става во наводници (единечни наводници ако се дефинира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стил, а двојни наводници во другите случаи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r>
              <a:rPr lang="mk-MK" dirty="0" smtClean="0">
                <a:latin typeface="Arial" pitchFamily="34" charset="0"/>
                <a:cs typeface="Arial" pitchFamily="34" charset="0"/>
              </a:rPr>
              <a:t>На крајот од низата секогаш се наведува генеричко име на фамилија на фонтови. </a:t>
            </a:r>
          </a:p>
        </p:txBody>
      </p:sp>
    </p:spTree>
    <p:extLst>
      <p:ext uri="{BB962C8B-B14F-4D97-AF65-F5344CB8AC3E}">
        <p14:creationId xmlns:p14="http://schemas.microsoft.com/office/powerpoint/2010/main" val="18603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219200"/>
            <a:ext cx="10758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 smtClean="0">
                <a:latin typeface="Arial" pitchFamily="34" charset="0"/>
                <a:cs typeface="Arial" pitchFamily="34" charset="0"/>
              </a:rPr>
              <a:t>Вообичаени комбинации на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serif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514600"/>
            <a:ext cx="11953875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CSS1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&lt;p style=“font-family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‘Times </a:t>
            </a:r>
            <a:r>
              <a:rPr lang="en-US" dirty="0">
                <a:latin typeface="Arial" pitchFamily="34" charset="0"/>
                <a:cs typeface="Arial" pitchFamily="34" charset="0"/>
              </a:rPr>
              <a:t>New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Roman’, </a:t>
            </a:r>
            <a:r>
              <a:rPr lang="en-US" dirty="0">
                <a:latin typeface="Arial" pitchFamily="34" charset="0"/>
                <a:cs typeface="Arial" pitchFamily="34" charset="0"/>
              </a:rPr>
              <a:t>Times,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serif”&gt;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&lt;p style=“font-family: </a:t>
            </a:r>
            <a:r>
              <a:rPr lang="en-US" dirty="0">
                <a:latin typeface="Arial" pitchFamily="34" charset="0"/>
                <a:cs typeface="Arial" pitchFamily="34" charset="0"/>
              </a:rPr>
              <a:t>Georgia,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serif”&gt;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&lt;p style=“font-family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‘Palatino Linotype’, ‘Book Antiqua’, </a:t>
            </a:r>
            <a:r>
              <a:rPr lang="it-IT" dirty="0">
                <a:latin typeface="Arial" pitchFamily="34" charset="0"/>
                <a:cs typeface="Arial" pitchFamily="34" charset="0"/>
              </a:rPr>
              <a:t>Palatino,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serif&gt;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143000"/>
            <a:ext cx="10758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 smtClean="0">
                <a:latin typeface="Arial" pitchFamily="34" charset="0"/>
                <a:cs typeface="Arial" pitchFamily="34" charset="0"/>
              </a:rPr>
              <a:t>Вообичаени комбинации на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sans serif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438400"/>
            <a:ext cx="11953875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CSS1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font-family: Arial, Helvetica,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sans-serif”&gt;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Tahoma, Geneva,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sans-serif”&gt;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font-family: Verdana, Geneva,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sans-serif”&gt;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94" y="1219200"/>
            <a:ext cx="1075848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 smtClean="0">
                <a:latin typeface="Arial" pitchFamily="34" charset="0"/>
                <a:cs typeface="Arial" pitchFamily="34" charset="0"/>
              </a:rPr>
              <a:t>Вообичаени комбинации на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monospace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фонтови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514600"/>
            <a:ext cx="11953875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CSS1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‘Courier New’, Courier,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monospace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&lt;p style=“ font-family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‘Lucida Console’, </a:t>
            </a:r>
            <a:r>
              <a:rPr lang="en-US" dirty="0">
                <a:latin typeface="Arial" pitchFamily="34" charset="0"/>
                <a:cs typeface="Arial" pitchFamily="34" charset="0"/>
              </a:rPr>
              <a:t>Monaco,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monospace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38446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1525</TotalTime>
  <Words>2122</Words>
  <Application>Microsoft Office PowerPoint</Application>
  <PresentationFormat>Custom</PresentationFormat>
  <Paragraphs>276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Constantia</vt:lpstr>
      <vt:lpstr>Wingdings</vt:lpstr>
      <vt:lpstr>Wingdings 2</vt:lpstr>
      <vt:lpstr>Flow</vt:lpstr>
      <vt:lpstr>Типографско писмо и CSS специфичност</vt:lpstr>
      <vt:lpstr>Типографско писмо</vt:lpstr>
      <vt:lpstr>Фамилии на фонтови</vt:lpstr>
      <vt:lpstr>PowerPoint Presentation</vt:lpstr>
      <vt:lpstr>Декларација font-family</vt:lpstr>
      <vt:lpstr>Web safe fonts Web safe font combinations</vt:lpstr>
      <vt:lpstr>Вообичаени комбинации на serif фонтови</vt:lpstr>
      <vt:lpstr>Вообичаени комбинации на sans serif фонтови</vt:lpstr>
      <vt:lpstr>Вообичаени комбинации на monospace фонтови</vt:lpstr>
      <vt:lpstr>Кодирање на текст кај HTML</vt:lpstr>
      <vt:lpstr>Кодирање на текст кај HTML</vt:lpstr>
      <vt:lpstr>Декларации за кодирање на текстот</vt:lpstr>
      <vt:lpstr>HTML entities</vt:lpstr>
      <vt:lpstr>Неколку HTML entities</vt:lpstr>
      <vt:lpstr>URL encoding</vt:lpstr>
      <vt:lpstr>URL encoding</vt:lpstr>
      <vt:lpstr>URL encoding</vt:lpstr>
      <vt:lpstr>URL encoding</vt:lpstr>
      <vt:lpstr>IDN - Internationalized Domain Names</vt:lpstr>
      <vt:lpstr>IDN - Internationalized Domain Names</vt:lpstr>
      <vt:lpstr>IDN - Internationalized Domain Names</vt:lpstr>
      <vt:lpstr>IDN - Internationalized Domain Names</vt:lpstr>
      <vt:lpstr>Форматирање на текстот</vt:lpstr>
      <vt:lpstr>Semantic markup</vt:lpstr>
      <vt:lpstr>Semantic Markup</vt:lpstr>
      <vt:lpstr>HTML елементи за форматирање кои се задржани во HTML5</vt:lpstr>
      <vt:lpstr>HTML елементи за форматирање кои се задржани во HTML5</vt:lpstr>
      <vt:lpstr>HTML елементи за форматирање кои се задржани во HTML5</vt:lpstr>
      <vt:lpstr>HTML елементи &lt;span&gt;</vt:lpstr>
      <vt:lpstr>CSS Specificity</vt:lpstr>
      <vt:lpstr>CSS Specificity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со типографско писмо</dc:title>
  <dc:creator>AGATO</dc:creator>
  <cp:lastModifiedBy>Microsoft account</cp:lastModifiedBy>
  <cp:revision>184</cp:revision>
  <dcterms:created xsi:type="dcterms:W3CDTF">2013-02-23T13:11:56Z</dcterms:created>
  <dcterms:modified xsi:type="dcterms:W3CDTF">2023-03-29T09:02:18Z</dcterms:modified>
</cp:coreProperties>
</file>