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8" r:id="rId16"/>
    <p:sldId id="270" r:id="rId17"/>
    <p:sldId id="271" r:id="rId18"/>
    <p:sldId id="273"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661567-35EC-40D9-B533-A0CA3D7A6109}" type="datetimeFigureOut">
              <a:rPr lang="en-US" smtClean="0"/>
              <a:t>20-May-22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195629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61567-35EC-40D9-B533-A0CA3D7A6109}" type="datetimeFigureOut">
              <a:rPr lang="en-US" smtClean="0"/>
              <a:t>20-May-22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292494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61567-35EC-40D9-B533-A0CA3D7A6109}" type="datetimeFigureOut">
              <a:rPr lang="en-US" smtClean="0"/>
              <a:t>20-May-22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417909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61567-35EC-40D9-B533-A0CA3D7A6109}" type="datetimeFigureOut">
              <a:rPr lang="en-US" smtClean="0"/>
              <a:t>20-May-22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150617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61567-35EC-40D9-B533-A0CA3D7A6109}" type="datetimeFigureOut">
              <a:rPr lang="en-US" smtClean="0"/>
              <a:t>20-May-22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180502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661567-35EC-40D9-B533-A0CA3D7A6109}" type="datetimeFigureOut">
              <a:rPr lang="en-US" smtClean="0"/>
              <a:t>20-May-22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262025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661567-35EC-40D9-B533-A0CA3D7A6109}" type="datetimeFigureOut">
              <a:rPr lang="en-US" smtClean="0"/>
              <a:t>20-May-22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277550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661567-35EC-40D9-B533-A0CA3D7A6109}" type="datetimeFigureOut">
              <a:rPr lang="en-US" smtClean="0"/>
              <a:t>20-May-22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316977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61567-35EC-40D9-B533-A0CA3D7A6109}" type="datetimeFigureOut">
              <a:rPr lang="en-US" smtClean="0"/>
              <a:t>20-May-22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360571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61567-35EC-40D9-B533-A0CA3D7A6109}" type="datetimeFigureOut">
              <a:rPr lang="en-US" smtClean="0"/>
              <a:t>20-May-22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122831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61567-35EC-40D9-B533-A0CA3D7A6109}" type="datetimeFigureOut">
              <a:rPr lang="en-US" smtClean="0"/>
              <a:t>20-May-22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4CC13-A452-419A-BDDC-DD53107365F9}" type="slidenum">
              <a:rPr lang="en-US" smtClean="0"/>
              <a:t>‹#›</a:t>
            </a:fld>
            <a:endParaRPr lang="en-US"/>
          </a:p>
        </p:txBody>
      </p:sp>
    </p:spTree>
    <p:extLst>
      <p:ext uri="{BB962C8B-B14F-4D97-AF65-F5344CB8AC3E}">
        <p14:creationId xmlns:p14="http://schemas.microsoft.com/office/powerpoint/2010/main" val="344220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61567-35EC-40D9-B533-A0CA3D7A6109}" type="datetimeFigureOut">
              <a:rPr lang="en-US" smtClean="0"/>
              <a:t>20-May-22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4CC13-A452-419A-BDDC-DD53107365F9}" type="slidenum">
              <a:rPr lang="en-US" smtClean="0"/>
              <a:t>‹#›</a:t>
            </a:fld>
            <a:endParaRPr lang="en-US"/>
          </a:p>
        </p:txBody>
      </p:sp>
    </p:spTree>
    <p:extLst>
      <p:ext uri="{BB962C8B-B14F-4D97-AF65-F5344CB8AC3E}">
        <p14:creationId xmlns:p14="http://schemas.microsoft.com/office/powerpoint/2010/main" val="2929717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ogpile.com/" TargetMode="External"/><Relationship Id="rId2" Type="http://schemas.openxmlformats.org/officeDocument/2006/relationships/hyperlink" Target="http://www.metacrawl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SEO</a:t>
            </a:r>
            <a:endParaRPr lang="en-US" dirty="0"/>
          </a:p>
        </p:txBody>
      </p:sp>
      <p:sp>
        <p:nvSpPr>
          <p:cNvPr id="3" name="Subtitle 2"/>
          <p:cNvSpPr>
            <a:spLocks noGrp="1"/>
          </p:cNvSpPr>
          <p:nvPr>
            <p:ph type="subTitle" idx="1"/>
          </p:nvPr>
        </p:nvSpPr>
        <p:spPr/>
        <p:txBody>
          <a:bodyPr/>
          <a:lstStyle/>
          <a:p>
            <a:r>
              <a:rPr lang="en-US" dirty="0" smtClean="0"/>
              <a:t>Search Engine Optimization</a:t>
            </a:r>
            <a:endParaRPr lang="en-US" dirty="0"/>
          </a:p>
        </p:txBody>
      </p:sp>
    </p:spTree>
    <p:extLst>
      <p:ext uri="{BB962C8B-B14F-4D97-AF65-F5344CB8AC3E}">
        <p14:creationId xmlns:p14="http://schemas.microsoft.com/office/powerpoint/2010/main" val="130920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Основи на дизајнирањето за пребарувачи</a:t>
            </a:r>
            <a:endParaRPr lang="en-US" sz="4000" dirty="0"/>
          </a:p>
        </p:txBody>
      </p:sp>
      <p:sp>
        <p:nvSpPr>
          <p:cNvPr id="3" name="Content Placeholder 2"/>
          <p:cNvSpPr>
            <a:spLocks noGrp="1"/>
          </p:cNvSpPr>
          <p:nvPr>
            <p:ph idx="1"/>
          </p:nvPr>
        </p:nvSpPr>
        <p:spPr>
          <a:xfrm>
            <a:off x="838200" y="1825624"/>
            <a:ext cx="10515600" cy="4806995"/>
          </a:xfrm>
        </p:spPr>
        <p:txBody>
          <a:bodyPr>
            <a:normAutofit fontScale="92500" lnSpcReduction="10000"/>
          </a:bodyPr>
          <a:lstStyle/>
          <a:p>
            <a:r>
              <a:rPr lang="mk-MK" dirty="0" smtClean="0"/>
              <a:t>Пребарувачите се ограничени во тоа како тие го пребаруваат вебот и како ги интерпретираат содржините. Една веб страница изгледа поинаку за веб пребарувачите за разлика од корисниците.</a:t>
            </a:r>
          </a:p>
          <a:p>
            <a:r>
              <a:rPr lang="mk-MK" dirty="0" smtClean="0"/>
              <a:t>За да се обезбеди подобро листање на веб страницата во пребарувачите, најважна е содржината во текстуален </a:t>
            </a:r>
            <a:r>
              <a:rPr lang="en-US" dirty="0" smtClean="0"/>
              <a:t>HTML</a:t>
            </a:r>
            <a:r>
              <a:rPr lang="mk-MK" dirty="0" smtClean="0"/>
              <a:t> формат. Слики, анимации и други не-текстуални содржини обично се игнорирани од стрна на машините за пребарување, и покрај развојот на </a:t>
            </a:r>
            <a:r>
              <a:rPr lang="en-US" dirty="0" smtClean="0"/>
              <a:t>crawling </a:t>
            </a:r>
            <a:r>
              <a:rPr lang="mk-MK" dirty="0" smtClean="0"/>
              <a:t>технологиите. На пример:</a:t>
            </a:r>
          </a:p>
          <a:p>
            <a:r>
              <a:rPr lang="mk-MK" dirty="0" smtClean="0"/>
              <a:t>На сликите во било кој формат (</a:t>
            </a:r>
            <a:r>
              <a:rPr lang="en-US" dirty="0" smtClean="0"/>
              <a:t>jpg, gif, </a:t>
            </a:r>
            <a:r>
              <a:rPr lang="en-US" dirty="0" err="1" smtClean="0"/>
              <a:t>png</a:t>
            </a:r>
            <a:r>
              <a:rPr lang="en-US" dirty="0" smtClean="0"/>
              <a:t>…)</a:t>
            </a:r>
            <a:r>
              <a:rPr lang="mk-MK" dirty="0" smtClean="0"/>
              <a:t> треба да им се дефинираат</a:t>
            </a:r>
            <a:r>
              <a:rPr lang="sr-Cyrl-RS" dirty="0" smtClean="0"/>
              <a:t> соодветни </a:t>
            </a:r>
            <a:r>
              <a:rPr lang="en-US" dirty="0" smtClean="0"/>
              <a:t>alt </a:t>
            </a:r>
            <a:r>
              <a:rPr lang="mk-MK" dirty="0" smtClean="0"/>
              <a:t>атрибути. </a:t>
            </a:r>
          </a:p>
          <a:p>
            <a:pPr fontAlgn="t"/>
            <a:r>
              <a:rPr lang="mk-MK" dirty="0" smtClean="0"/>
              <a:t>Аудио и видео содржините да бидат дополнети со текстуален транскрипт</a:t>
            </a:r>
          </a:p>
          <a:p>
            <a:pPr fontAlgn="t"/>
            <a:r>
              <a:rPr lang="mk-MK" dirty="0" smtClean="0"/>
              <a:t>Анимациите исто така да бидат дополнети со текстуален опис</a:t>
            </a:r>
            <a:r>
              <a:rPr lang="en-US" dirty="0" smtClean="0"/>
              <a:t>.</a:t>
            </a:r>
            <a:endParaRPr lang="en-US" dirty="0"/>
          </a:p>
        </p:txBody>
      </p:sp>
    </p:spTree>
    <p:extLst>
      <p:ext uri="{BB962C8B-B14F-4D97-AF65-F5344CB8AC3E}">
        <p14:creationId xmlns:p14="http://schemas.microsoft.com/office/powerpoint/2010/main" val="191106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Како пребарувачите ги гледаат веб страниците </a:t>
            </a:r>
            <a:endParaRPr lang="en-US" sz="4000" dirty="0"/>
          </a:p>
        </p:txBody>
      </p:sp>
      <p:sp>
        <p:nvSpPr>
          <p:cNvPr id="3" name="Content Placeholder 2"/>
          <p:cNvSpPr>
            <a:spLocks noGrp="1"/>
          </p:cNvSpPr>
          <p:nvPr>
            <p:ph idx="1"/>
          </p:nvPr>
        </p:nvSpPr>
        <p:spPr>
          <a:xfrm>
            <a:off x="838200" y="1825624"/>
            <a:ext cx="10515600" cy="4806995"/>
          </a:xfrm>
        </p:spPr>
        <p:txBody>
          <a:bodyPr>
            <a:normAutofit/>
          </a:bodyPr>
          <a:lstStyle/>
          <a:p>
            <a:r>
              <a:rPr lang="mk-MK" dirty="0" smtClean="0"/>
              <a:t>Голем број веб сајтови имаат значителни проблеми со индексирање на содржината, па изработените веб страници може да се проверат како ќе бидат видени од страна на пребарувачите.</a:t>
            </a:r>
          </a:p>
          <a:p>
            <a:r>
              <a:rPr lang="mk-MK" dirty="0" smtClean="0"/>
              <a:t>Со користење на алатки како </a:t>
            </a:r>
            <a:r>
              <a:rPr lang="en-US" b="1" dirty="0" smtClean="0"/>
              <a:t>browseo.net</a:t>
            </a:r>
            <a:r>
              <a:rPr lang="mk-MK" dirty="0" smtClean="0"/>
              <a:t> или </a:t>
            </a:r>
            <a:r>
              <a:rPr lang="en-US" b="1" dirty="0" smtClean="0"/>
              <a:t>seo-browser.com</a:t>
            </a:r>
            <a:r>
              <a:rPr lang="mk-MK" b="1" dirty="0" smtClean="0"/>
              <a:t> </a:t>
            </a:r>
            <a:r>
              <a:rPr lang="mk-MK" dirty="0" smtClean="0"/>
              <a:t>може да се види како веб пребарувачот ја гледа веб страницата и да се излистаат сите елементи кои можат да се индексираат.</a:t>
            </a:r>
            <a:endParaRPr lang="en-US" dirty="0"/>
          </a:p>
        </p:txBody>
      </p:sp>
    </p:spTree>
    <p:extLst>
      <p:ext uri="{BB962C8B-B14F-4D97-AF65-F5344CB8AC3E}">
        <p14:creationId xmlns:p14="http://schemas.microsoft.com/office/powerpoint/2010/main" val="3376009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Кои се проблемите:</a:t>
            </a:r>
            <a:endParaRPr lang="en-US" sz="4000" dirty="0"/>
          </a:p>
        </p:txBody>
      </p:sp>
      <p:sp>
        <p:nvSpPr>
          <p:cNvPr id="3" name="Content Placeholder 2"/>
          <p:cNvSpPr>
            <a:spLocks noGrp="1"/>
          </p:cNvSpPr>
          <p:nvPr>
            <p:ph idx="1"/>
          </p:nvPr>
        </p:nvSpPr>
        <p:spPr>
          <a:xfrm>
            <a:off x="838200" y="1825624"/>
            <a:ext cx="10515600" cy="4806995"/>
          </a:xfrm>
        </p:spPr>
        <p:txBody>
          <a:bodyPr>
            <a:normAutofit/>
          </a:bodyPr>
          <a:lstStyle/>
          <a:p>
            <a:r>
              <a:rPr lang="mk-MK" dirty="0" smtClean="0"/>
              <a:t>Проблеми со хиперлинковите:</a:t>
            </a:r>
          </a:p>
          <a:p>
            <a:r>
              <a:rPr lang="mk-MK" dirty="0" smtClean="0"/>
              <a:t>Ако се користи </a:t>
            </a:r>
            <a:r>
              <a:rPr lang="en-US" dirty="0" smtClean="0"/>
              <a:t>JavaScript</a:t>
            </a:r>
            <a:r>
              <a:rPr lang="mk-MK" dirty="0" smtClean="0"/>
              <a:t> за линкови, тие нема да бидат следени од машините за пребарување.</a:t>
            </a:r>
          </a:p>
          <a:p>
            <a:r>
              <a:rPr lang="mk-MK" dirty="0" smtClean="0"/>
              <a:t>Исто така, линкови во </a:t>
            </a:r>
            <a:r>
              <a:rPr lang="en-US" dirty="0" smtClean="0"/>
              <a:t>Flash, Java </a:t>
            </a:r>
            <a:r>
              <a:rPr lang="mk-MK" dirty="0" smtClean="0"/>
              <a:t>и</a:t>
            </a:r>
            <a:r>
              <a:rPr lang="en-US" dirty="0" smtClean="0"/>
              <a:t> </a:t>
            </a:r>
            <a:r>
              <a:rPr lang="mk-MK" dirty="0" smtClean="0"/>
              <a:t>други </a:t>
            </a:r>
            <a:r>
              <a:rPr lang="en-US" dirty="0" smtClean="0"/>
              <a:t>plug-in</a:t>
            </a:r>
            <a:r>
              <a:rPr lang="mk-MK" dirty="0" smtClean="0"/>
              <a:t> апликации нема да бидат следени.</a:t>
            </a:r>
            <a:r>
              <a:rPr lang="en-US" dirty="0" smtClean="0"/>
              <a:t> </a:t>
            </a:r>
            <a:endParaRPr lang="mk-MK" dirty="0" smtClean="0"/>
          </a:p>
          <a:p>
            <a:r>
              <a:rPr lang="mk-MK" dirty="0" smtClean="0"/>
              <a:t>Лнковите на логин форми не можат да се следат.</a:t>
            </a:r>
          </a:p>
          <a:p>
            <a:r>
              <a:rPr lang="mk-MK" dirty="0" smtClean="0"/>
              <a:t>Преголем број линкови (стотици) на една страница нема да бидат следени од </a:t>
            </a:r>
            <a:r>
              <a:rPr lang="en-US" dirty="0" smtClean="0"/>
              <a:t>crawlers.</a:t>
            </a:r>
            <a:endParaRPr lang="mk-MK" dirty="0" smtClean="0"/>
          </a:p>
          <a:p>
            <a:r>
              <a:rPr lang="mk-MK" dirty="0" smtClean="0"/>
              <a:t>Различни проблеми со линкови дефинирани во </a:t>
            </a:r>
            <a:r>
              <a:rPr lang="en-US" dirty="0" smtClean="0"/>
              <a:t>iframe (</a:t>
            </a:r>
            <a:r>
              <a:rPr lang="en-US" dirty="0" err="1" smtClean="0"/>
              <a:t>src</a:t>
            </a:r>
            <a:r>
              <a:rPr lang="mk-MK" dirty="0" smtClean="0"/>
              <a:t> атрибут).</a:t>
            </a:r>
            <a:endParaRPr lang="en-US" dirty="0"/>
          </a:p>
        </p:txBody>
      </p:sp>
    </p:spTree>
    <p:extLst>
      <p:ext uri="{BB962C8B-B14F-4D97-AF65-F5344CB8AC3E}">
        <p14:creationId xmlns:p14="http://schemas.microsoft.com/office/powerpoint/2010/main" val="3002606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Како да се дефинира </a:t>
            </a:r>
            <a:r>
              <a:rPr lang="en-US" sz="4000" dirty="0" smtClean="0"/>
              <a:t>SEO</a:t>
            </a:r>
            <a:endParaRPr lang="en-US" sz="4000" dirty="0"/>
          </a:p>
        </p:txBody>
      </p:sp>
      <p:sp>
        <p:nvSpPr>
          <p:cNvPr id="3" name="Content Placeholder 2"/>
          <p:cNvSpPr>
            <a:spLocks noGrp="1"/>
          </p:cNvSpPr>
          <p:nvPr>
            <p:ph idx="1"/>
          </p:nvPr>
        </p:nvSpPr>
        <p:spPr>
          <a:xfrm>
            <a:off x="838200" y="1825624"/>
            <a:ext cx="10515600" cy="4806995"/>
          </a:xfrm>
        </p:spPr>
        <p:txBody>
          <a:bodyPr>
            <a:normAutofit/>
          </a:bodyPr>
          <a:lstStyle/>
          <a:p>
            <a:r>
              <a:rPr lang="mk-MK" dirty="0" smtClean="0"/>
              <a:t>Ако линкот не треба да се следи се дефинира </a:t>
            </a:r>
            <a:r>
              <a:rPr lang="en-US" b="1" i="1" dirty="0" err="1"/>
              <a:t>rel</a:t>
            </a:r>
            <a:r>
              <a:rPr lang="en-US" b="1" i="1" dirty="0"/>
              <a:t>="</a:t>
            </a:r>
            <a:r>
              <a:rPr lang="en-US" b="1" i="1" dirty="0" err="1" smtClean="0"/>
              <a:t>nofollow</a:t>
            </a:r>
            <a:r>
              <a:rPr lang="en-US" b="1" i="1" dirty="0" smtClean="0"/>
              <a:t>“</a:t>
            </a:r>
            <a:r>
              <a:rPr lang="mk-MK" b="1" i="1" dirty="0" smtClean="0"/>
              <a:t> </a:t>
            </a:r>
            <a:r>
              <a:rPr lang="mk-MK" dirty="0" smtClean="0"/>
              <a:t>атрибут.</a:t>
            </a:r>
          </a:p>
          <a:p>
            <a:r>
              <a:rPr lang="mk-MK" dirty="0" smtClean="0"/>
              <a:t>Внимателно да се избере </a:t>
            </a:r>
            <a:r>
              <a:rPr lang="en-US" dirty="0" smtClean="0"/>
              <a:t>title</a:t>
            </a:r>
            <a:r>
              <a:rPr lang="mk-MK" dirty="0" smtClean="0"/>
              <a:t> елемент и да се внесат клучни зборови</a:t>
            </a:r>
          </a:p>
          <a:p>
            <a:r>
              <a:rPr lang="mk-MK" dirty="0" smtClean="0"/>
              <a:t>Дефинирање на </a:t>
            </a:r>
            <a:r>
              <a:rPr lang="en-US" dirty="0" smtClean="0"/>
              <a:t>keywords </a:t>
            </a:r>
            <a:r>
              <a:rPr lang="mk-MK" dirty="0" smtClean="0"/>
              <a:t>атрибут во мета елемент веќе не придонесува за подобри резултати во пребарувањето.</a:t>
            </a:r>
          </a:p>
          <a:p>
            <a:r>
              <a:rPr lang="mk-MK" dirty="0" smtClean="0"/>
              <a:t>Повеќе внимание да се посвети на </a:t>
            </a:r>
            <a:r>
              <a:rPr lang="en-US" dirty="0" smtClean="0"/>
              <a:t>meta description</a:t>
            </a:r>
            <a:r>
              <a:rPr lang="mk-MK" dirty="0" smtClean="0"/>
              <a:t> елементот (резиме, </a:t>
            </a:r>
            <a:r>
              <a:rPr lang="en-US" dirty="0" smtClean="0"/>
              <a:t>abstract</a:t>
            </a:r>
            <a:r>
              <a:rPr lang="mk-MK" dirty="0" smtClean="0"/>
              <a:t>).</a:t>
            </a:r>
            <a:endParaRPr lang="en-US" dirty="0" smtClean="0"/>
          </a:p>
          <a:p>
            <a:endParaRPr lang="en-US" dirty="0"/>
          </a:p>
        </p:txBody>
      </p:sp>
    </p:spTree>
    <p:extLst>
      <p:ext uri="{BB962C8B-B14F-4D97-AF65-F5344CB8AC3E}">
        <p14:creationId xmlns:p14="http://schemas.microsoft.com/office/powerpoint/2010/main" val="1919724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62"/>
            <a:ext cx="10515600" cy="697769"/>
          </a:xfrm>
        </p:spPr>
        <p:txBody>
          <a:bodyPr>
            <a:normAutofit/>
          </a:bodyPr>
          <a:lstStyle/>
          <a:p>
            <a:r>
              <a:rPr lang="mk-MK" sz="4000" dirty="0" smtClean="0"/>
              <a:t>Како Како да се дефинира </a:t>
            </a:r>
            <a:r>
              <a:rPr lang="en-US" sz="4000" dirty="0" smtClean="0"/>
              <a:t>SEO</a:t>
            </a:r>
            <a:endParaRPr lang="en-US" sz="4000" dirty="0"/>
          </a:p>
        </p:txBody>
      </p:sp>
      <p:sp>
        <p:nvSpPr>
          <p:cNvPr id="3" name="Content Placeholder 2"/>
          <p:cNvSpPr>
            <a:spLocks noGrp="1"/>
          </p:cNvSpPr>
          <p:nvPr>
            <p:ph idx="1"/>
          </p:nvPr>
        </p:nvSpPr>
        <p:spPr>
          <a:xfrm>
            <a:off x="838200" y="1008186"/>
            <a:ext cx="10515600" cy="5624434"/>
          </a:xfrm>
        </p:spPr>
        <p:txBody>
          <a:bodyPr>
            <a:normAutofit/>
          </a:bodyPr>
          <a:lstStyle/>
          <a:p>
            <a:r>
              <a:rPr lang="mk-MK" dirty="0" smtClean="0"/>
              <a:t>Имињата на </a:t>
            </a:r>
            <a:r>
              <a:rPr lang="en-US" dirty="0" smtClean="0"/>
              <a:t>HTML</a:t>
            </a:r>
            <a:r>
              <a:rPr lang="mk-MK" dirty="0" smtClean="0"/>
              <a:t> страниците, односно адресите на веб ресурсите да бидат избрани соодветно!</a:t>
            </a:r>
          </a:p>
          <a:p>
            <a:pPr lvl="1"/>
            <a:r>
              <a:rPr lang="mk-MK" dirty="0" smtClean="0"/>
              <a:t>Пример за несоодветно дефинирање</a:t>
            </a:r>
            <a:endParaRPr lang="en-US" dirty="0"/>
          </a:p>
        </p:txBody>
      </p:sp>
      <p:pic>
        <p:nvPicPr>
          <p:cNvPr id="5" name="Picture 4"/>
          <p:cNvPicPr>
            <a:picLocks noChangeAspect="1"/>
          </p:cNvPicPr>
          <p:nvPr/>
        </p:nvPicPr>
        <p:blipFill>
          <a:blip r:embed="rId2"/>
          <a:stretch>
            <a:fillRect/>
          </a:stretch>
        </p:blipFill>
        <p:spPr>
          <a:xfrm>
            <a:off x="376914" y="2210373"/>
            <a:ext cx="10611518" cy="4339850"/>
          </a:xfrm>
          <a:prstGeom prst="rect">
            <a:avLst/>
          </a:prstGeom>
        </p:spPr>
      </p:pic>
    </p:spTree>
    <p:extLst>
      <p:ext uri="{BB962C8B-B14F-4D97-AF65-F5344CB8AC3E}">
        <p14:creationId xmlns:p14="http://schemas.microsoft.com/office/powerpoint/2010/main" val="896734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62"/>
            <a:ext cx="10515600" cy="697769"/>
          </a:xfrm>
        </p:spPr>
        <p:txBody>
          <a:bodyPr>
            <a:normAutofit/>
          </a:bodyPr>
          <a:lstStyle/>
          <a:p>
            <a:r>
              <a:rPr lang="mk-MK" sz="4000" dirty="0" smtClean="0"/>
              <a:t>Како Како да се дефинира </a:t>
            </a:r>
            <a:r>
              <a:rPr lang="en-US" sz="4000" dirty="0" smtClean="0"/>
              <a:t>SEO</a:t>
            </a:r>
            <a:endParaRPr lang="en-US" sz="4000" dirty="0"/>
          </a:p>
        </p:txBody>
      </p:sp>
      <p:sp>
        <p:nvSpPr>
          <p:cNvPr id="3" name="Content Placeholder 2"/>
          <p:cNvSpPr>
            <a:spLocks noGrp="1"/>
          </p:cNvSpPr>
          <p:nvPr>
            <p:ph idx="1"/>
          </p:nvPr>
        </p:nvSpPr>
        <p:spPr>
          <a:xfrm>
            <a:off x="838200" y="1008186"/>
            <a:ext cx="10515600" cy="5624434"/>
          </a:xfrm>
        </p:spPr>
        <p:txBody>
          <a:bodyPr>
            <a:normAutofit/>
          </a:bodyPr>
          <a:lstStyle/>
          <a:p>
            <a:r>
              <a:rPr lang="mk-MK" dirty="0" smtClean="0"/>
              <a:t>Имињата на </a:t>
            </a:r>
            <a:r>
              <a:rPr lang="en-US" dirty="0" smtClean="0"/>
              <a:t>HTML</a:t>
            </a:r>
            <a:r>
              <a:rPr lang="mk-MK" dirty="0" smtClean="0"/>
              <a:t> страниците, односно адресите на веб ресурсите да бидат избрани соодветно!</a:t>
            </a:r>
          </a:p>
          <a:p>
            <a:pPr lvl="1"/>
            <a:r>
              <a:rPr lang="mk-MK" dirty="0" smtClean="0"/>
              <a:t>Пример за соодветно дефинирање </a:t>
            </a:r>
            <a:endParaRPr lang="en-US" dirty="0"/>
          </a:p>
        </p:txBody>
      </p:sp>
      <p:pic>
        <p:nvPicPr>
          <p:cNvPr id="8" name="Picture 7"/>
          <p:cNvPicPr>
            <a:picLocks noChangeAspect="1"/>
          </p:cNvPicPr>
          <p:nvPr/>
        </p:nvPicPr>
        <p:blipFill>
          <a:blip r:embed="rId2"/>
          <a:stretch>
            <a:fillRect/>
          </a:stretch>
        </p:blipFill>
        <p:spPr>
          <a:xfrm>
            <a:off x="947156" y="2283124"/>
            <a:ext cx="10078857" cy="4448796"/>
          </a:xfrm>
          <a:prstGeom prst="rect">
            <a:avLst/>
          </a:prstGeom>
        </p:spPr>
      </p:pic>
    </p:spTree>
    <p:extLst>
      <p:ext uri="{BB962C8B-B14F-4D97-AF65-F5344CB8AC3E}">
        <p14:creationId xmlns:p14="http://schemas.microsoft.com/office/powerpoint/2010/main" val="635463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Како да се дефинира </a:t>
            </a:r>
            <a:r>
              <a:rPr lang="en-US" sz="4000" dirty="0" smtClean="0"/>
              <a:t>SEO</a:t>
            </a:r>
            <a:endParaRPr lang="en-US" sz="4000" dirty="0"/>
          </a:p>
        </p:txBody>
      </p:sp>
      <p:sp>
        <p:nvSpPr>
          <p:cNvPr id="3" name="Content Placeholder 2"/>
          <p:cNvSpPr>
            <a:spLocks noGrp="1"/>
          </p:cNvSpPr>
          <p:nvPr>
            <p:ph idx="1"/>
          </p:nvPr>
        </p:nvSpPr>
        <p:spPr>
          <a:xfrm>
            <a:off x="838200" y="1825624"/>
            <a:ext cx="10515600" cy="4806995"/>
          </a:xfrm>
        </p:spPr>
        <p:txBody>
          <a:bodyPr>
            <a:normAutofit lnSpcReduction="10000"/>
          </a:bodyPr>
          <a:lstStyle/>
          <a:p>
            <a:r>
              <a:rPr lang="mk-MK" dirty="0" smtClean="0"/>
              <a:t>Едноставна навигација е поразбирллива и за корисниците и за машините за пребарување.</a:t>
            </a:r>
          </a:p>
          <a:p>
            <a:r>
              <a:rPr lang="mk-MK" dirty="0" smtClean="0"/>
              <a:t>Треба да се избегнува навигација која се заснова на паѓачки менија, слики и анимации. </a:t>
            </a:r>
          </a:p>
          <a:p>
            <a:r>
              <a:rPr lang="mk-MK" dirty="0" smtClean="0"/>
              <a:t>Добро е да се дефинира </a:t>
            </a:r>
            <a:r>
              <a:rPr lang="en-US" dirty="0" smtClean="0"/>
              <a:t>HTML site </a:t>
            </a:r>
            <a:r>
              <a:rPr lang="en-US" dirty="0"/>
              <a:t>map </a:t>
            </a:r>
            <a:r>
              <a:rPr lang="en-US" dirty="0" smtClean="0"/>
              <a:t>(</a:t>
            </a:r>
            <a:r>
              <a:rPr lang="en-US" b="1" dirty="0" smtClean="0"/>
              <a:t>sitemaps.org/protocol.html</a:t>
            </a:r>
            <a:r>
              <a:rPr lang="en-US" dirty="0"/>
              <a:t>)</a:t>
            </a:r>
            <a:r>
              <a:rPr lang="mk-MK" dirty="0" smtClean="0"/>
              <a:t>, а за да биде разбирлива за машините за пребарување </a:t>
            </a:r>
            <a:r>
              <a:rPr lang="en-US" dirty="0" smtClean="0"/>
              <a:t>site map</a:t>
            </a:r>
            <a:r>
              <a:rPr lang="mk-MK" dirty="0" smtClean="0"/>
              <a:t> треба да биде во </a:t>
            </a:r>
            <a:r>
              <a:rPr lang="en-US" dirty="0" smtClean="0"/>
              <a:t>XML</a:t>
            </a:r>
            <a:r>
              <a:rPr lang="mk-MK" dirty="0" smtClean="0"/>
              <a:t> формат</a:t>
            </a:r>
            <a:r>
              <a:rPr lang="en-US" dirty="0" smtClean="0"/>
              <a:t>. (Online </a:t>
            </a:r>
            <a:r>
              <a:rPr lang="mk-MK" dirty="0" smtClean="0"/>
              <a:t>генератор - </a:t>
            </a:r>
            <a:r>
              <a:rPr lang="en-US" b="1" dirty="0" smtClean="0"/>
              <a:t>xml-sitemaps.com</a:t>
            </a:r>
            <a:r>
              <a:rPr lang="en-US" dirty="0" smtClean="0"/>
              <a:t>)</a:t>
            </a:r>
            <a:r>
              <a:rPr lang="mk-MK" dirty="0" smtClean="0"/>
              <a:t>.</a:t>
            </a:r>
          </a:p>
          <a:p>
            <a:r>
              <a:rPr lang="mk-MK" dirty="0" smtClean="0"/>
              <a:t>Да се креира квалитетна содржина: форуми, социјални мрежи итн.</a:t>
            </a:r>
          </a:p>
          <a:p>
            <a:r>
              <a:rPr lang="mk-MK" dirty="0" smtClean="0"/>
              <a:t>Да се дефинира соодветен </a:t>
            </a:r>
            <a:r>
              <a:rPr lang="en-US" dirty="0" smtClean="0"/>
              <a:t>anchor </a:t>
            </a:r>
            <a:r>
              <a:rPr lang="mk-MK" dirty="0" smtClean="0"/>
              <a:t>текст на линковите.</a:t>
            </a:r>
          </a:p>
          <a:p>
            <a:endParaRPr lang="en-US" dirty="0"/>
          </a:p>
        </p:txBody>
      </p:sp>
    </p:spTree>
    <p:extLst>
      <p:ext uri="{BB962C8B-B14F-4D97-AF65-F5344CB8AC3E}">
        <p14:creationId xmlns:p14="http://schemas.microsoft.com/office/powerpoint/2010/main" val="2475112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Како да се дефинира </a:t>
            </a:r>
            <a:r>
              <a:rPr lang="en-US" sz="4000" dirty="0" smtClean="0"/>
              <a:t>SEO</a:t>
            </a:r>
            <a:endParaRPr lang="en-US" sz="4000" dirty="0"/>
          </a:p>
        </p:txBody>
      </p:sp>
      <p:sp>
        <p:nvSpPr>
          <p:cNvPr id="3" name="Content Placeholder 2"/>
          <p:cNvSpPr>
            <a:spLocks noGrp="1"/>
          </p:cNvSpPr>
          <p:nvPr>
            <p:ph idx="1"/>
          </p:nvPr>
        </p:nvSpPr>
        <p:spPr>
          <a:xfrm>
            <a:off x="838200" y="1825624"/>
            <a:ext cx="10515600" cy="4806995"/>
          </a:xfrm>
        </p:spPr>
        <p:txBody>
          <a:bodyPr>
            <a:normAutofit/>
          </a:bodyPr>
          <a:lstStyle/>
          <a:p>
            <a:r>
              <a:rPr lang="mk-MK" dirty="0" smtClean="0"/>
              <a:t>Датотеките да се чуваат во соодветно именувани папки:</a:t>
            </a:r>
          </a:p>
          <a:p>
            <a:endParaRPr lang="mk-MK" dirty="0" smtClean="0"/>
          </a:p>
          <a:p>
            <a:endParaRPr lang="en-US" dirty="0"/>
          </a:p>
        </p:txBody>
      </p:sp>
      <p:pic>
        <p:nvPicPr>
          <p:cNvPr id="4" name="Picture 3"/>
          <p:cNvPicPr>
            <a:picLocks noChangeAspect="1"/>
          </p:cNvPicPr>
          <p:nvPr/>
        </p:nvPicPr>
        <p:blipFill>
          <a:blip r:embed="rId2"/>
          <a:stretch>
            <a:fillRect/>
          </a:stretch>
        </p:blipFill>
        <p:spPr>
          <a:xfrm>
            <a:off x="2936383" y="2255948"/>
            <a:ext cx="6168980" cy="4531307"/>
          </a:xfrm>
          <a:prstGeom prst="rect">
            <a:avLst/>
          </a:prstGeom>
        </p:spPr>
      </p:pic>
    </p:spTree>
    <p:extLst>
      <p:ext uri="{BB962C8B-B14F-4D97-AF65-F5344CB8AC3E}">
        <p14:creationId xmlns:p14="http://schemas.microsoft.com/office/powerpoint/2010/main" val="1722699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Како да се дефинира </a:t>
            </a:r>
            <a:r>
              <a:rPr lang="en-US" sz="4000" dirty="0" smtClean="0"/>
              <a:t>SEO</a:t>
            </a:r>
            <a:endParaRPr lang="en-US" sz="4000" dirty="0"/>
          </a:p>
        </p:txBody>
      </p:sp>
      <p:sp>
        <p:nvSpPr>
          <p:cNvPr id="3" name="Content Placeholder 2"/>
          <p:cNvSpPr>
            <a:spLocks noGrp="1"/>
          </p:cNvSpPr>
          <p:nvPr>
            <p:ph idx="1"/>
          </p:nvPr>
        </p:nvSpPr>
        <p:spPr>
          <a:xfrm>
            <a:off x="838200" y="1825624"/>
            <a:ext cx="10515600" cy="4806995"/>
          </a:xfrm>
        </p:spPr>
        <p:txBody>
          <a:bodyPr>
            <a:normAutofit lnSpcReduction="10000"/>
          </a:bodyPr>
          <a:lstStyle/>
          <a:p>
            <a:r>
              <a:rPr lang="mk-MK" dirty="0" smtClean="0"/>
              <a:t>Покрај </a:t>
            </a:r>
            <a:r>
              <a:rPr lang="en-US" dirty="0" smtClean="0"/>
              <a:t>alt</a:t>
            </a:r>
            <a:r>
              <a:rPr lang="mk-MK" dirty="0" smtClean="0"/>
              <a:t> атрибутот за слики, да се користат имиња на сликите кои накратко ја опишуваат самата слика. Повеќе зборови да се одвојат со црта (минус), како и имињата на веб страниците.</a:t>
            </a:r>
          </a:p>
          <a:p>
            <a:r>
              <a:rPr lang="mk-MK" dirty="0" smtClean="0"/>
              <a:t>Да се дефинира соодветен и доволно описен текст во елементите за заглавја </a:t>
            </a:r>
            <a:r>
              <a:rPr lang="en-US" dirty="0" smtClean="0"/>
              <a:t>&lt;h1&gt;-&lt;h6&gt;</a:t>
            </a:r>
            <a:r>
              <a:rPr lang="mk-MK" dirty="0" smtClean="0"/>
              <a:t>.</a:t>
            </a:r>
          </a:p>
          <a:p>
            <a:r>
              <a:rPr lang="mk-MK" dirty="0" smtClean="0"/>
              <a:t>Ефективно да се употребува </a:t>
            </a:r>
            <a:r>
              <a:rPr lang="en-US" dirty="0" smtClean="0"/>
              <a:t>robots.txt</a:t>
            </a:r>
            <a:r>
              <a:rPr lang="mk-MK" dirty="0" smtClean="0"/>
              <a:t> (</a:t>
            </a:r>
            <a:r>
              <a:rPr lang="en-US" b="1" dirty="0" smtClean="0"/>
              <a:t>www.robotstxt.org</a:t>
            </a:r>
            <a:r>
              <a:rPr lang="mk-MK" dirty="0" smtClean="0"/>
              <a:t>). Често пати некои страници од сајтот не се корисни за </a:t>
            </a:r>
            <a:r>
              <a:rPr lang="en-US" dirty="0" smtClean="0"/>
              <a:t>crawlers</a:t>
            </a:r>
            <a:r>
              <a:rPr lang="mk-MK" dirty="0" smtClean="0"/>
              <a:t> програмите, па затоа пожелно е точно да се дефинира кои страници не треба да бидат индексирани. Со тоа ќе се обезбеди точно која содржина ќе се индексира од страна на веб пребарувачите.</a:t>
            </a:r>
            <a:r>
              <a:rPr lang="en-US" dirty="0" smtClean="0"/>
              <a:t> robots.txt </a:t>
            </a:r>
            <a:r>
              <a:rPr lang="mk-MK" dirty="0" smtClean="0"/>
              <a:t>датотеката треба да се наоѓа во коренот на веб фолдерот на серверот.</a:t>
            </a:r>
            <a:endParaRPr lang="en-US" dirty="0"/>
          </a:p>
        </p:txBody>
      </p:sp>
    </p:spTree>
    <p:extLst>
      <p:ext uri="{BB962C8B-B14F-4D97-AF65-F5344CB8AC3E}">
        <p14:creationId xmlns:p14="http://schemas.microsoft.com/office/powerpoint/2010/main" val="1966819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Како да се дефинира </a:t>
            </a:r>
            <a:r>
              <a:rPr lang="en-US" sz="4000" dirty="0" smtClean="0"/>
              <a:t>SEO</a:t>
            </a:r>
            <a:endParaRPr lang="en-US" sz="4000" dirty="0"/>
          </a:p>
        </p:txBody>
      </p:sp>
      <p:pic>
        <p:nvPicPr>
          <p:cNvPr id="4" name="Content Placeholder 3"/>
          <p:cNvPicPr>
            <a:picLocks noGrp="1" noChangeAspect="1"/>
          </p:cNvPicPr>
          <p:nvPr>
            <p:ph idx="1"/>
          </p:nvPr>
        </p:nvPicPr>
        <p:blipFill>
          <a:blip r:embed="rId2"/>
          <a:stretch>
            <a:fillRect/>
          </a:stretch>
        </p:blipFill>
        <p:spPr>
          <a:xfrm>
            <a:off x="1676223" y="2215167"/>
            <a:ext cx="8155186" cy="3977089"/>
          </a:xfrm>
          <a:prstGeom prst="rect">
            <a:avLst/>
          </a:prstGeom>
        </p:spPr>
      </p:pic>
    </p:spTree>
    <p:extLst>
      <p:ext uri="{BB962C8B-B14F-4D97-AF65-F5344CB8AC3E}">
        <p14:creationId xmlns:p14="http://schemas.microsoft.com/office/powerpoint/2010/main" val="690906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Што е тоа </a:t>
            </a:r>
            <a:r>
              <a:rPr lang="en-US" dirty="0" smtClean="0"/>
              <a:t>SEO</a:t>
            </a:r>
            <a:endParaRPr lang="en-US" dirty="0"/>
          </a:p>
        </p:txBody>
      </p:sp>
      <p:sp>
        <p:nvSpPr>
          <p:cNvPr id="3" name="Content Placeholder 2"/>
          <p:cNvSpPr>
            <a:spLocks noGrp="1"/>
          </p:cNvSpPr>
          <p:nvPr>
            <p:ph idx="1"/>
          </p:nvPr>
        </p:nvSpPr>
        <p:spPr/>
        <p:txBody>
          <a:bodyPr>
            <a:normAutofit lnSpcReduction="10000"/>
          </a:bodyPr>
          <a:lstStyle/>
          <a:p>
            <a:r>
              <a:rPr lang="en-US" dirty="0" smtClean="0"/>
              <a:t>SEO</a:t>
            </a:r>
            <a:r>
              <a:rPr lang="mk-MK" dirty="0" smtClean="0"/>
              <a:t> е маркетинг дисциплина која се фокусира на зголемување на видливоста на веб страниците во резултатите кај машините за пребарување. </a:t>
            </a:r>
            <a:r>
              <a:rPr lang="en-US" dirty="0" smtClean="0"/>
              <a:t>SEO</a:t>
            </a:r>
            <a:r>
              <a:rPr lang="mk-MK" dirty="0" smtClean="0"/>
              <a:t> ги опфаќа и двата аспекти, техничкиот и креативниот, кои се потребни за подобрување на рангирањето на страницата во резултатите на веб пребарувачите.</a:t>
            </a:r>
          </a:p>
          <a:p>
            <a:r>
              <a:rPr lang="mk-MK" dirty="0" smtClean="0"/>
              <a:t>Постојат повеќе аспекти на </a:t>
            </a:r>
            <a:r>
              <a:rPr lang="en-US" dirty="0" smtClean="0"/>
              <a:t>SEO</a:t>
            </a:r>
            <a:r>
              <a:rPr lang="mk-MK" dirty="0" smtClean="0"/>
              <a:t>, почнувајќи од искористените зборови во содржината на веб сајтот, до начинот на кој други веб страници се поврзани со вашиот сајт. </a:t>
            </a:r>
          </a:p>
          <a:p>
            <a:r>
              <a:rPr lang="mk-MK" dirty="0" smtClean="0"/>
              <a:t>Понекогаш може да се каже дека </a:t>
            </a:r>
            <a:r>
              <a:rPr lang="en-US" dirty="0" smtClean="0"/>
              <a:t>SEO</a:t>
            </a:r>
            <a:r>
              <a:rPr lang="mk-MK" dirty="0" smtClean="0"/>
              <a:t> едноставно е начин за да се осигураме дека веб сајтот </a:t>
            </a:r>
            <a:r>
              <a:rPr lang="mk-MK" dirty="0"/>
              <a:t>е</a:t>
            </a:r>
            <a:r>
              <a:rPr lang="mk-MK" dirty="0" smtClean="0"/>
              <a:t> структуриран така што машините за пребарување можат да го разберат.</a:t>
            </a:r>
            <a:endParaRPr lang="en-US" dirty="0"/>
          </a:p>
          <a:p>
            <a:endParaRPr lang="en-US" dirty="0"/>
          </a:p>
        </p:txBody>
      </p:sp>
    </p:spTree>
    <p:extLst>
      <p:ext uri="{BB962C8B-B14F-4D97-AF65-F5344CB8AC3E}">
        <p14:creationId xmlns:p14="http://schemas.microsoft.com/office/powerpoint/2010/main" val="16636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Metasearch engines</a:t>
            </a:r>
            <a:endParaRPr lang="mk-MK" sz="4000" dirty="0"/>
          </a:p>
        </p:txBody>
      </p:sp>
      <p:sp>
        <p:nvSpPr>
          <p:cNvPr id="3" name="Content Placeholder 2"/>
          <p:cNvSpPr>
            <a:spLocks noGrp="1"/>
          </p:cNvSpPr>
          <p:nvPr>
            <p:ph idx="1"/>
          </p:nvPr>
        </p:nvSpPr>
        <p:spPr>
          <a:xfrm>
            <a:off x="838200" y="1825624"/>
            <a:ext cx="10515600" cy="4806995"/>
          </a:xfrm>
        </p:spPr>
        <p:txBody>
          <a:bodyPr>
            <a:normAutofit lnSpcReduction="10000"/>
          </a:bodyPr>
          <a:lstStyle/>
          <a:p>
            <a:r>
              <a:rPr lang="en-US" dirty="0" smtClean="0">
                <a:hlinkClick r:id="rId2"/>
              </a:rPr>
              <a:t>http</a:t>
            </a:r>
            <a:r>
              <a:rPr lang="en-US" dirty="0">
                <a:hlinkClick r:id="rId2"/>
              </a:rPr>
              <a:t>://www.metacrawler.com</a:t>
            </a:r>
            <a:r>
              <a:rPr lang="en-US" dirty="0" smtClean="0">
                <a:hlinkClick r:id="rId2"/>
              </a:rPr>
              <a:t>/</a:t>
            </a:r>
            <a:r>
              <a:rPr lang="mk-MK" smtClean="0"/>
              <a:t> (7 Јули 1995)</a:t>
            </a:r>
            <a:endParaRPr lang="mk-MK" dirty="0" smtClean="0"/>
          </a:p>
          <a:p>
            <a:r>
              <a:rPr lang="en-US" dirty="0">
                <a:hlinkClick r:id="rId3"/>
              </a:rPr>
              <a:t>https://www.dogpile.com</a:t>
            </a:r>
            <a:r>
              <a:rPr lang="en-US" dirty="0" smtClean="0">
                <a:hlinkClick r:id="rId3"/>
              </a:rPr>
              <a:t>/</a:t>
            </a:r>
            <a:r>
              <a:rPr lang="mk-MK" dirty="0" smtClean="0"/>
              <a:t> (Ноември 1996)</a:t>
            </a:r>
            <a:endParaRPr lang="en-US" dirty="0" smtClean="0"/>
          </a:p>
          <a:p>
            <a:r>
              <a:rPr lang="mk-MK" dirty="0" smtClean="0"/>
              <a:t>Алатка за метапребарување е веб локација која овозможува бараниот израз да се внесе само еднаш, а потоа таа изразот го праќа до неколку машини за пребарвање одеднаш и ги објавува резултатите. Во принцип, на овој начин со едно пребарување се гледаат по неколку први резултати од повеќе машини за пребарување, па затоа постојат поголеми шанси побрзо да се пронајде она што се бара.</a:t>
            </a:r>
          </a:p>
          <a:p>
            <a:r>
              <a:rPr lang="en-US" dirty="0" err="1" smtClean="0"/>
              <a:t>MetaCrawler</a:t>
            </a:r>
            <a:r>
              <a:rPr lang="en-US" dirty="0" smtClean="0"/>
              <a:t> </a:t>
            </a:r>
            <a:r>
              <a:rPr lang="mk-MK" dirty="0" smtClean="0"/>
              <a:t>пребарува преку </a:t>
            </a:r>
            <a:r>
              <a:rPr lang="en-US" dirty="0"/>
              <a:t> Google, Yahoo!, </a:t>
            </a:r>
            <a:r>
              <a:rPr lang="en-US" dirty="0" smtClean="0"/>
              <a:t>Bing, </a:t>
            </a:r>
            <a:r>
              <a:rPr lang="en-US" dirty="0"/>
              <a:t>Ask.com, About.com, </a:t>
            </a:r>
            <a:r>
              <a:rPr lang="mk-MK" dirty="0" smtClean="0"/>
              <a:t>и други.</a:t>
            </a:r>
          </a:p>
          <a:p>
            <a:r>
              <a:rPr lang="en-US" dirty="0" err="1" smtClean="0"/>
              <a:t>DogPile</a:t>
            </a:r>
            <a:r>
              <a:rPr lang="mk-MK" dirty="0"/>
              <a:t> </a:t>
            </a:r>
            <a:r>
              <a:rPr lang="mk-MK" dirty="0" smtClean="0"/>
              <a:t>пребарува преку </a:t>
            </a:r>
            <a:r>
              <a:rPr lang="en-US" dirty="0"/>
              <a:t>Google, Yahoo!, </a:t>
            </a:r>
            <a:r>
              <a:rPr lang="en-US" dirty="0" err="1" smtClean="0"/>
              <a:t>Yandex</a:t>
            </a:r>
            <a:r>
              <a:rPr lang="en-US" dirty="0" smtClean="0"/>
              <a:t>, Bing </a:t>
            </a:r>
            <a:r>
              <a:rPr lang="mk-MK" dirty="0" smtClean="0"/>
              <a:t>и други.</a:t>
            </a:r>
          </a:p>
        </p:txBody>
      </p:sp>
    </p:spTree>
    <p:extLst>
      <p:ext uri="{BB962C8B-B14F-4D97-AF65-F5344CB8AC3E}">
        <p14:creationId xmlns:p14="http://schemas.microsoft.com/office/powerpoint/2010/main" val="3172217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Како работат машините за пребарување</a:t>
            </a:r>
            <a:endParaRPr lang="en-US" dirty="0"/>
          </a:p>
        </p:txBody>
      </p:sp>
      <p:sp>
        <p:nvSpPr>
          <p:cNvPr id="3" name="Content Placeholder 2"/>
          <p:cNvSpPr>
            <a:spLocks noGrp="1"/>
          </p:cNvSpPr>
          <p:nvPr>
            <p:ph idx="1"/>
          </p:nvPr>
        </p:nvSpPr>
        <p:spPr/>
        <p:txBody>
          <a:bodyPr/>
          <a:lstStyle/>
          <a:p>
            <a:r>
              <a:rPr lang="mk-MK" dirty="0" smtClean="0"/>
              <a:t>Машините за пребарување имаат две главни функции:</a:t>
            </a:r>
          </a:p>
          <a:p>
            <a:r>
              <a:rPr lang="en-US" dirty="0" smtClean="0"/>
              <a:t>Crawling – </a:t>
            </a:r>
            <a:r>
              <a:rPr lang="mk-MK" dirty="0" smtClean="0"/>
              <a:t>ползење од документ до документ, и индексирање (обележување) на некои од неговите елементи/податоци. </a:t>
            </a:r>
          </a:p>
          <a:p>
            <a:r>
              <a:rPr lang="mk-MK" dirty="0" smtClean="0"/>
              <a:t>Откако ќе создадат база на индекси, на барање на корисниците враќаат листа на резултати за кои машината смета дека се најрелевантни за барањето.</a:t>
            </a:r>
          </a:p>
        </p:txBody>
      </p:sp>
    </p:spTree>
    <p:extLst>
      <p:ext uri="{BB962C8B-B14F-4D97-AF65-F5344CB8AC3E}">
        <p14:creationId xmlns:p14="http://schemas.microsoft.com/office/powerpoint/2010/main" val="3164974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Како работат машините за пребарување</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WWW</a:t>
            </a:r>
            <a:r>
              <a:rPr lang="mk-MK" dirty="0" smtClean="0"/>
              <a:t> може да се замисли како сообраќајна мрежа во која има огромен број различни стојалишта/постојки.  Притоа, секое стојалиште е уникатен документ, кој најчесто е веб страница, но може да биде и </a:t>
            </a:r>
            <a:r>
              <a:rPr lang="en-US" dirty="0" smtClean="0"/>
              <a:t>PDF</a:t>
            </a:r>
            <a:r>
              <a:rPr lang="mk-MK" dirty="0" smtClean="0"/>
              <a:t> датотека, </a:t>
            </a:r>
            <a:r>
              <a:rPr lang="en-US" dirty="0" smtClean="0"/>
              <a:t>JPG</a:t>
            </a:r>
            <a:r>
              <a:rPr lang="mk-MK" dirty="0" smtClean="0"/>
              <a:t> слика или некој друг документ. Задачата на машината за пребарување е да ги прошета сите стојалишта (веб датотеки)  и да ги индексира, а за таа цел ги користи линковите како патокази.</a:t>
            </a:r>
          </a:p>
          <a:p>
            <a:r>
              <a:rPr lang="mk-MK" dirty="0" smtClean="0"/>
              <a:t>Линковите на веб му овозможуваат на автоматизираните роботи на машините за пребарување, т.н. </a:t>
            </a:r>
            <a:r>
              <a:rPr lang="en-US" dirty="0" smtClean="0"/>
              <a:t>Crawlers</a:t>
            </a:r>
            <a:r>
              <a:rPr lang="mk-MK" dirty="0" smtClean="0"/>
              <a:t> или </a:t>
            </a:r>
            <a:r>
              <a:rPr lang="en-US" dirty="0" smtClean="0"/>
              <a:t>Spiders</a:t>
            </a:r>
            <a:r>
              <a:rPr lang="mk-MK" dirty="0" smtClean="0"/>
              <a:t> да го дешифрираат кодот од пронајдените датотеки и да снимат извесни делови од нив во сопствените огромни бази на податоци, кои подоцна се пребаруваат на основа на некое барање од корисниците. </a:t>
            </a:r>
          </a:p>
          <a:p>
            <a:r>
              <a:rPr lang="mk-MK" dirty="0" smtClean="0"/>
              <a:t>За да се реализира оваа џиновска задача на чување на огромен број податоци  кои можат да се пребараат и излистаат во дел од секундата, компаниите кои ги поседуваат машините за пребарување поседуваат дата центри на повеќе локации во целиот свет.</a:t>
            </a:r>
          </a:p>
        </p:txBody>
      </p:sp>
    </p:spTree>
    <p:extLst>
      <p:ext uri="{BB962C8B-B14F-4D97-AF65-F5344CB8AC3E}">
        <p14:creationId xmlns:p14="http://schemas.microsoft.com/office/powerpoint/2010/main" val="3818344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Како работат машините за пребарување</a:t>
            </a:r>
            <a:endParaRPr lang="en-US" dirty="0"/>
          </a:p>
        </p:txBody>
      </p:sp>
      <p:sp>
        <p:nvSpPr>
          <p:cNvPr id="3" name="Content Placeholder 2"/>
          <p:cNvSpPr>
            <a:spLocks noGrp="1"/>
          </p:cNvSpPr>
          <p:nvPr>
            <p:ph idx="1"/>
          </p:nvPr>
        </p:nvSpPr>
        <p:spPr/>
        <p:txBody>
          <a:bodyPr>
            <a:normAutofit/>
          </a:bodyPr>
          <a:lstStyle/>
          <a:p>
            <a:r>
              <a:rPr lang="mk-MK" dirty="0" smtClean="0"/>
              <a:t>Во овие огромни капацитети во функција се ставени илјадници машини кои процесираат огромни количини на податоци исклучително брзо. </a:t>
            </a:r>
          </a:p>
          <a:p>
            <a:r>
              <a:rPr lang="mk-MK" dirty="0" smtClean="0"/>
              <a:t>Кога некој корисник ќе изврши пребарување по клучни термини, илјадниците машини враќаат резултати во исклучително краток временски период, бидејќи дури и чекање од две-три секунди ќе предизвикува големо незадоволство кај корисниците.</a:t>
            </a:r>
          </a:p>
        </p:txBody>
      </p:sp>
    </p:spTree>
    <p:extLst>
      <p:ext uri="{BB962C8B-B14F-4D97-AF65-F5344CB8AC3E}">
        <p14:creationId xmlns:p14="http://schemas.microsoft.com/office/powerpoint/2010/main" val="3297581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Како работат машините за пребарување</a:t>
            </a:r>
            <a:endParaRPr lang="en-US" dirty="0"/>
          </a:p>
        </p:txBody>
      </p:sp>
      <p:sp>
        <p:nvSpPr>
          <p:cNvPr id="3" name="Content Placeholder 2"/>
          <p:cNvSpPr>
            <a:spLocks noGrp="1"/>
          </p:cNvSpPr>
          <p:nvPr>
            <p:ph idx="1"/>
          </p:nvPr>
        </p:nvSpPr>
        <p:spPr/>
        <p:txBody>
          <a:bodyPr>
            <a:normAutofit/>
          </a:bodyPr>
          <a:lstStyle/>
          <a:p>
            <a:r>
              <a:rPr lang="mk-MK" dirty="0" smtClean="0"/>
              <a:t>Машините за пребарување во суштина се машини кои одговараат (</a:t>
            </a:r>
            <a:r>
              <a:rPr lang="en-US" dirty="0" smtClean="0"/>
              <a:t>answering machines). </a:t>
            </a:r>
            <a:r>
              <a:rPr lang="sr-Cyrl-RS" dirty="0" smtClean="0"/>
              <a:t>Кога корисникот </a:t>
            </a:r>
            <a:r>
              <a:rPr lang="mk-MK" dirty="0" smtClean="0"/>
              <a:t>ќе побара по извесни клучни зборови, машината прави две работи: ги враќа оние резултати кои се релевантни или корисни според барањето, и второ, ги рангира добиените резултати  според нивната популарност.</a:t>
            </a:r>
          </a:p>
          <a:p>
            <a:endParaRPr lang="mk-MK" dirty="0" smtClean="0"/>
          </a:p>
        </p:txBody>
      </p:sp>
    </p:spTree>
    <p:extLst>
      <p:ext uri="{BB962C8B-B14F-4D97-AF65-F5344CB8AC3E}">
        <p14:creationId xmlns:p14="http://schemas.microsoft.com/office/powerpoint/2010/main" val="222130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Зошто е неопходно </a:t>
            </a:r>
            <a:r>
              <a:rPr lang="en-US" dirty="0" smtClean="0"/>
              <a:t>SEO</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mk-MK" dirty="0" smtClean="0"/>
              <a:t>Еден важен аспект од </a:t>
            </a:r>
            <a:r>
              <a:rPr lang="en-US" dirty="0" smtClean="0"/>
              <a:t>SEO</a:t>
            </a:r>
            <a:r>
              <a:rPr lang="mk-MK" dirty="0" smtClean="0"/>
              <a:t> е да се креира веб сајтот да биде подеднакво и лесно разбирлив и за корисниците и за роботите на пребарувачите. Иако пребарувачите денес се прилично софистицирани, сѐ уште не ги разбираат веб страниците исто како што ги разбира и човекот.</a:t>
            </a:r>
          </a:p>
          <a:p>
            <a:r>
              <a:rPr lang="mk-MK" dirty="0" smtClean="0"/>
              <a:t>Токму</a:t>
            </a:r>
            <a:r>
              <a:rPr lang="en-US" dirty="0" smtClean="0"/>
              <a:t> SEO</a:t>
            </a:r>
            <a:r>
              <a:rPr lang="mk-MK" dirty="0" smtClean="0"/>
              <a:t> му помага на човекот да разбере на што се однесува веб страницата и што таа може да понуди за корисниците.</a:t>
            </a:r>
          </a:p>
        </p:txBody>
      </p:sp>
    </p:spTree>
    <p:extLst>
      <p:ext uri="{BB962C8B-B14F-4D97-AF65-F5344CB8AC3E}">
        <p14:creationId xmlns:p14="http://schemas.microsoft.com/office/powerpoint/2010/main" val="3220827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Кои се </a:t>
            </a:r>
            <a:r>
              <a:rPr lang="mk-MK" sz="4000" smtClean="0"/>
              <a:t>проблемите на пребарувачите</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Online </a:t>
            </a:r>
            <a:r>
              <a:rPr lang="mk-MK" dirty="0" smtClean="0"/>
              <a:t>форми</a:t>
            </a:r>
            <a:r>
              <a:rPr lang="en-US" dirty="0" smtClean="0"/>
              <a:t>: </a:t>
            </a:r>
            <a:r>
              <a:rPr lang="mk-MK" dirty="0" smtClean="0"/>
              <a:t>Пребарувачите имаа</a:t>
            </a:r>
            <a:r>
              <a:rPr lang="mk-MK" dirty="0"/>
              <a:t>т</a:t>
            </a:r>
            <a:r>
              <a:rPr lang="mk-MK" dirty="0" smtClean="0"/>
              <a:t> проблем со следење на линковите од формите </a:t>
            </a:r>
            <a:r>
              <a:rPr lang="mk-MK" smtClean="0"/>
              <a:t>за најава. </a:t>
            </a:r>
            <a:endParaRPr lang="mk-MK" dirty="0" smtClean="0"/>
          </a:p>
          <a:p>
            <a:r>
              <a:rPr lang="mk-MK" dirty="0" smtClean="0"/>
              <a:t>Дуплирани веб страници</a:t>
            </a:r>
            <a:r>
              <a:rPr lang="en-US" dirty="0" smtClean="0"/>
              <a:t>: </a:t>
            </a:r>
            <a:r>
              <a:rPr lang="mk-MK" dirty="0" smtClean="0"/>
              <a:t>Веб сајтовите кои користат </a:t>
            </a:r>
            <a:r>
              <a:rPr lang="en-US" dirty="0" smtClean="0"/>
              <a:t>CMS </a:t>
            </a:r>
            <a:r>
              <a:rPr lang="en-US" dirty="0"/>
              <a:t>(Content Management System) </a:t>
            </a:r>
            <a:r>
              <a:rPr lang="mk-MK" dirty="0" smtClean="0"/>
              <a:t>честопати креираат дупликат верзии од некои страници, што претствува голем проблем за машините за пребарување кои бараат целосно оригинална содржина.</a:t>
            </a:r>
            <a:endParaRPr lang="en-US" dirty="0"/>
          </a:p>
          <a:p>
            <a:r>
              <a:rPr lang="mk-MK" dirty="0" smtClean="0"/>
              <a:t>Блокирање во кодот. Доколку постојат грешки во директивите за </a:t>
            </a:r>
            <a:r>
              <a:rPr lang="en-US" dirty="0" smtClean="0"/>
              <a:t>crawling</a:t>
            </a:r>
            <a:r>
              <a:rPr lang="mk-MK" dirty="0" smtClean="0"/>
              <a:t> во датотеката </a:t>
            </a:r>
            <a:r>
              <a:rPr lang="en-US" dirty="0" smtClean="0"/>
              <a:t>robots.txt</a:t>
            </a:r>
            <a:r>
              <a:rPr lang="mk-MK" dirty="0" smtClean="0"/>
              <a:t> која се наоѓа на серверот, може комплетно да се блокира пребарувањето на веб сајтот.</a:t>
            </a:r>
            <a:r>
              <a:rPr lang="en-US" dirty="0" smtClean="0"/>
              <a:t> </a:t>
            </a:r>
            <a:endParaRPr lang="mk-MK" dirty="0" smtClean="0"/>
          </a:p>
          <a:p>
            <a:r>
              <a:rPr lang="mk-MK" dirty="0" smtClean="0"/>
              <a:t>Лоша линкова структура: Доколку линковите на веб сајтот не се разбирливи за пребарувачот може да не се прегледа и индексира целата содржина на веб сајтот. </a:t>
            </a:r>
            <a:endParaRPr lang="en-US" dirty="0"/>
          </a:p>
          <a:p>
            <a:r>
              <a:rPr lang="mk-MK" dirty="0" smtClean="0"/>
              <a:t>Не-текстуални содржини: Иако пребарувачите се сѐ подобри во читање на не-</a:t>
            </a:r>
            <a:r>
              <a:rPr lang="en-US" dirty="0" smtClean="0"/>
              <a:t>HTML</a:t>
            </a:r>
            <a:r>
              <a:rPr lang="mk-MK" dirty="0" smtClean="0"/>
              <a:t> содржини, не-текстуалните содржини се сѐ уште потешко разбирливи за пребарувачите. Вакви содржини се мултимедиските датотеки: слики, аудио, анимации, видео.</a:t>
            </a:r>
          </a:p>
        </p:txBody>
      </p:sp>
    </p:spTree>
    <p:extLst>
      <p:ext uri="{BB962C8B-B14F-4D97-AF65-F5344CB8AC3E}">
        <p14:creationId xmlns:p14="http://schemas.microsoft.com/office/powerpoint/2010/main" val="4056710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mk-MK" sz="4000" dirty="0" smtClean="0"/>
              <a:t>Кои се проблемите со поистоветување на клучните зборови со содржината</a:t>
            </a:r>
            <a:endParaRPr lang="en-US" sz="4000" dirty="0"/>
          </a:p>
        </p:txBody>
      </p:sp>
      <p:sp>
        <p:nvSpPr>
          <p:cNvPr id="3" name="Content Placeholder 2"/>
          <p:cNvSpPr>
            <a:spLocks noGrp="1"/>
          </p:cNvSpPr>
          <p:nvPr>
            <p:ph idx="1"/>
          </p:nvPr>
        </p:nvSpPr>
        <p:spPr>
          <a:xfrm>
            <a:off x="838200" y="1825624"/>
            <a:ext cx="10515600" cy="4806995"/>
          </a:xfrm>
        </p:spPr>
        <p:txBody>
          <a:bodyPr>
            <a:normAutofit/>
          </a:bodyPr>
          <a:lstStyle/>
          <a:p>
            <a:r>
              <a:rPr lang="mk-MK" dirty="0" smtClean="0"/>
              <a:t>Невообичаени термини: Доколку текстот не содржи соодветен термин за пребарување, на пример „единица за ладење на храна“ наместо „фрижидер“.</a:t>
            </a:r>
          </a:p>
          <a:p>
            <a:r>
              <a:rPr lang="mk-MK" dirty="0" smtClean="0"/>
              <a:t>Специфичен правопис: На пример ако се бара англиски термин за боја, американски „</a:t>
            </a:r>
            <a:r>
              <a:rPr lang="en-US" dirty="0" smtClean="0"/>
              <a:t>color</a:t>
            </a:r>
            <a:r>
              <a:rPr lang="mk-MK" dirty="0" smtClean="0"/>
              <a:t>“ или британски „</a:t>
            </a:r>
            <a:r>
              <a:rPr lang="en-US" dirty="0" err="1" smtClean="0"/>
              <a:t>colour</a:t>
            </a:r>
            <a:r>
              <a:rPr lang="mk-MK" dirty="0" smtClean="0"/>
              <a:t>“.</a:t>
            </a:r>
          </a:p>
          <a:p>
            <a:r>
              <a:rPr lang="mk-MK" dirty="0" smtClean="0"/>
              <a:t>Ако има погрешно дефиниран  </a:t>
            </a:r>
            <a:r>
              <a:rPr lang="sr-Cyrl-RS" dirty="0" smtClean="0"/>
              <a:t>„</a:t>
            </a:r>
            <a:r>
              <a:rPr lang="en-US" dirty="0" smtClean="0"/>
              <a:t>title</a:t>
            </a:r>
            <a:r>
              <a:rPr lang="mk-MK" dirty="0" smtClean="0"/>
              <a:t>“ на веб страницата.</a:t>
            </a:r>
            <a:endParaRPr lang="en-US" dirty="0"/>
          </a:p>
        </p:txBody>
      </p:sp>
    </p:spTree>
    <p:extLst>
      <p:ext uri="{BB962C8B-B14F-4D97-AF65-F5344CB8AC3E}">
        <p14:creationId xmlns:p14="http://schemas.microsoft.com/office/powerpoint/2010/main" val="1288658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1485</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SEO</vt:lpstr>
      <vt:lpstr>Што е тоа SEO</vt:lpstr>
      <vt:lpstr>Како работат машините за пребарување</vt:lpstr>
      <vt:lpstr>Како работат машините за пребарување</vt:lpstr>
      <vt:lpstr>Како работат машините за пребарување</vt:lpstr>
      <vt:lpstr>Како работат машините за пребарување</vt:lpstr>
      <vt:lpstr>Зошто е неопходно SEO</vt:lpstr>
      <vt:lpstr>Кои се проблемите на пребарувачите</vt:lpstr>
      <vt:lpstr>Кои се проблемите со поистоветување на клучните зборови со содржината</vt:lpstr>
      <vt:lpstr>Основи на дизајнирањето за пребарувачи</vt:lpstr>
      <vt:lpstr>Како пребарувачите ги гледаат веб страниците </vt:lpstr>
      <vt:lpstr>Кои се проблемите:</vt:lpstr>
      <vt:lpstr>Како да се дефинира SEO</vt:lpstr>
      <vt:lpstr>Како Како да се дефинира SEO</vt:lpstr>
      <vt:lpstr>Како Како да се дефинира SEO</vt:lpstr>
      <vt:lpstr>Како да се дефинира SEO</vt:lpstr>
      <vt:lpstr>Како да се дефинира SEO</vt:lpstr>
      <vt:lpstr>Како да се дефинира SEO</vt:lpstr>
      <vt:lpstr>Како да се дефинира SEO</vt:lpstr>
      <vt:lpstr>Metasearch engines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dc:title>
  <dc:creator>Zoc</dc:creator>
  <cp:lastModifiedBy>Microsoft account</cp:lastModifiedBy>
  <cp:revision>54</cp:revision>
  <dcterms:created xsi:type="dcterms:W3CDTF">2016-04-18T18:35:33Z</dcterms:created>
  <dcterms:modified xsi:type="dcterms:W3CDTF">2022-05-20T08:52:11Z</dcterms:modified>
</cp:coreProperties>
</file>