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370546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292173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40497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280266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25E1DC-DAC5-4D28-BBE3-DC51D2599E2D}" type="datetimeFigureOut">
              <a:rPr lang="en-US" smtClean="0"/>
              <a:t>03-May-23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53439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25E1DC-DAC5-4D28-BBE3-DC51D2599E2D}" type="datetimeFigureOut">
              <a:rPr lang="en-US" smtClean="0"/>
              <a:t>03-May-23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148282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25E1DC-DAC5-4D28-BBE3-DC51D2599E2D}" type="datetimeFigureOut">
              <a:rPr lang="en-US" smtClean="0"/>
              <a:t>03-May-23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358225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25E1DC-DAC5-4D28-BBE3-DC51D2599E2D}" type="datetimeFigureOut">
              <a:rPr lang="en-US" smtClean="0"/>
              <a:t>03-May-23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34393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5E1DC-DAC5-4D28-BBE3-DC51D2599E2D}" type="datetimeFigureOut">
              <a:rPr lang="en-US" smtClean="0"/>
              <a:t>03-May-23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216057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5E1DC-DAC5-4D28-BBE3-DC51D2599E2D}" type="datetimeFigureOut">
              <a:rPr lang="en-US" smtClean="0"/>
              <a:t>03-May-23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86228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5E1DC-DAC5-4D28-BBE3-DC51D2599E2D}" type="datetimeFigureOut">
              <a:rPr lang="en-US" smtClean="0"/>
              <a:t>03-May-23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143137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5E1DC-DAC5-4D28-BBE3-DC51D2599E2D}" type="datetimeFigureOut">
              <a:rPr lang="en-US" smtClean="0"/>
              <a:t>03-May-23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45848-842D-45C9-AD92-847905C9DE64}" type="slidenum">
              <a:rPr lang="en-US" smtClean="0"/>
              <a:t>‹#›</a:t>
            </a:fld>
            <a:endParaRPr lang="en-US"/>
          </a:p>
        </p:txBody>
      </p:sp>
    </p:spTree>
    <p:extLst>
      <p:ext uri="{BB962C8B-B14F-4D97-AF65-F5344CB8AC3E}">
        <p14:creationId xmlns:p14="http://schemas.microsoft.com/office/powerpoint/2010/main" val="144697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APIs</a:t>
            </a:r>
            <a:endParaRPr lang="en-US" dirty="0"/>
          </a:p>
        </p:txBody>
      </p:sp>
      <p:sp>
        <p:nvSpPr>
          <p:cNvPr id="3" name="Subtitle 2"/>
          <p:cNvSpPr>
            <a:spLocks noGrp="1"/>
          </p:cNvSpPr>
          <p:nvPr>
            <p:ph type="subTitle" idx="1"/>
          </p:nvPr>
        </p:nvSpPr>
        <p:spPr/>
        <p:txBody>
          <a:bodyPr/>
          <a:lstStyle/>
          <a:p>
            <a:r>
              <a:rPr lang="mk-MK" dirty="0" smtClean="0"/>
              <a:t>Веб технологии</a:t>
            </a:r>
            <a:endParaRPr lang="en-US" dirty="0"/>
          </a:p>
        </p:txBody>
      </p:sp>
    </p:spTree>
    <p:extLst>
      <p:ext uri="{BB962C8B-B14F-4D97-AF65-F5344CB8AC3E}">
        <p14:creationId xmlns:p14="http://schemas.microsoft.com/office/powerpoint/2010/main" val="338605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Library, Framework</a:t>
            </a:r>
            <a:endParaRPr lang="en-US" dirty="0"/>
          </a:p>
        </p:txBody>
      </p:sp>
      <p:sp>
        <p:nvSpPr>
          <p:cNvPr id="3" name="Content Placeholder 2"/>
          <p:cNvSpPr>
            <a:spLocks noGrp="1"/>
          </p:cNvSpPr>
          <p:nvPr>
            <p:ph idx="1"/>
          </p:nvPr>
        </p:nvSpPr>
        <p:spPr>
          <a:xfrm>
            <a:off x="338328" y="960120"/>
            <a:ext cx="11521440" cy="5559552"/>
          </a:xfrm>
        </p:spPr>
        <p:txBody>
          <a:bodyPr>
            <a:normAutofit fontScale="92500" lnSpcReduction="10000"/>
          </a:bodyPr>
          <a:lstStyle/>
          <a:p>
            <a:r>
              <a:rPr lang="mk-MK" dirty="0" smtClean="0"/>
              <a:t>Библиотека (</a:t>
            </a:r>
            <a:r>
              <a:rPr lang="en-US" dirty="0" smtClean="0"/>
              <a:t>Library) </a:t>
            </a:r>
            <a:r>
              <a:rPr lang="mk-MK" dirty="0" smtClean="0"/>
              <a:t>е збирка</a:t>
            </a:r>
            <a:r>
              <a:rPr lang="en-US" dirty="0" smtClean="0"/>
              <a:t> </a:t>
            </a:r>
            <a:r>
              <a:rPr lang="mk-MK" dirty="0" smtClean="0"/>
              <a:t>од </a:t>
            </a:r>
            <a:r>
              <a:rPr lang="en-US" dirty="0" smtClean="0"/>
              <a:t>classes, functions, subroutines… </a:t>
            </a:r>
            <a:r>
              <a:rPr lang="mk-MK" dirty="0" smtClean="0"/>
              <a:t>кои се креирани за користење при развој на одреден софтвер. </a:t>
            </a:r>
            <a:br>
              <a:rPr lang="mk-MK" dirty="0" smtClean="0"/>
            </a:br>
            <a:r>
              <a:rPr lang="mk-MK" dirty="0" smtClean="0"/>
              <a:t>Кога се користи библиотека, програмерот решава како ќе го направи текот на апликацијата, односно решава кога и каде ќе се повикуваат одредени функции од библиотеката.</a:t>
            </a:r>
            <a:r>
              <a:rPr lang="en-US" dirty="0"/>
              <a:t/>
            </a:r>
            <a:br>
              <a:rPr lang="en-US" dirty="0"/>
            </a:br>
            <a:r>
              <a:rPr lang="mk-MK" dirty="0" smtClean="0"/>
              <a:t>Примери:</a:t>
            </a:r>
            <a:r>
              <a:rPr lang="en-US" dirty="0" smtClean="0"/>
              <a:t> jQuery (JavaScript); </a:t>
            </a:r>
            <a:r>
              <a:rPr lang="en-US" dirty="0" err="1" smtClean="0"/>
              <a:t>NumPy</a:t>
            </a:r>
            <a:r>
              <a:rPr lang="en-US" dirty="0" smtClean="0"/>
              <a:t>, </a:t>
            </a:r>
            <a:r>
              <a:rPr lang="en-US" dirty="0" err="1" smtClean="0"/>
              <a:t>SciPy</a:t>
            </a:r>
            <a:r>
              <a:rPr lang="en-US" dirty="0" smtClean="0"/>
              <a:t> (Python); OpenGL, OpenCL (C, C++..).</a:t>
            </a:r>
            <a:endParaRPr lang="mk-MK" dirty="0" smtClean="0"/>
          </a:p>
          <a:p>
            <a:pPr marL="0" indent="0">
              <a:buNone/>
            </a:pPr>
            <a:endParaRPr lang="en-US" dirty="0" smtClean="0"/>
          </a:p>
          <a:p>
            <a:r>
              <a:rPr lang="mk-MK" dirty="0" smtClean="0"/>
              <a:t>Развојна рамка (</a:t>
            </a:r>
            <a:r>
              <a:rPr lang="en-US" dirty="0" smtClean="0"/>
              <a:t>Framework</a:t>
            </a:r>
            <a:r>
              <a:rPr lang="mk-MK" dirty="0" smtClean="0"/>
              <a:t>)</a:t>
            </a:r>
            <a:r>
              <a:rPr lang="en-US" dirty="0" smtClean="0"/>
              <a:t> </a:t>
            </a:r>
            <a:r>
              <a:rPr lang="mk-MK" dirty="0" smtClean="0"/>
              <a:t>е примена на софтвер кој обезбедува општи функционалности кои можат селективно да бидат променети со дополнителни интервенции од страна на програмерот, со што ќе се креира апликација со специфична намена. Развојните рамки обезбедуваат стандарден начин за развој на апликации и претставуваат универзална околина со компоненти кои можат повеќекратно да се користат. Поточно, кога се користи рамка за развој на софтвер, самата рамка дефинира каков ќе биде текот на апликацијата. </a:t>
            </a:r>
            <a:r>
              <a:rPr lang="en-US" dirty="0" smtClean="0"/>
              <a:t/>
            </a:r>
            <a:br>
              <a:rPr lang="en-US" dirty="0" smtClean="0"/>
            </a:br>
            <a:r>
              <a:rPr lang="mk-MK" dirty="0" smtClean="0"/>
              <a:t>Примери: .</a:t>
            </a:r>
            <a:r>
              <a:rPr lang="en-US" dirty="0" smtClean="0"/>
              <a:t>NET (C#, C++..); Angular(JavaScript); </a:t>
            </a:r>
            <a:r>
              <a:rPr lang="en-US" dirty="0" err="1" smtClean="0"/>
              <a:t>Laravel</a:t>
            </a:r>
            <a:r>
              <a:rPr lang="en-US" dirty="0" smtClean="0"/>
              <a:t> (PHP)</a:t>
            </a:r>
          </a:p>
        </p:txBody>
      </p:sp>
    </p:spTree>
    <p:extLst>
      <p:ext uri="{BB962C8B-B14F-4D97-AF65-F5344CB8AC3E}">
        <p14:creationId xmlns:p14="http://schemas.microsoft.com/office/powerpoint/2010/main" val="88698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API </a:t>
            </a:r>
            <a:r>
              <a:rPr lang="mk-MK" dirty="0" smtClean="0"/>
              <a:t>и</a:t>
            </a:r>
            <a:r>
              <a:rPr lang="en-US" dirty="0" smtClean="0"/>
              <a:t> Web API</a:t>
            </a:r>
            <a:endParaRPr lang="en-US" dirty="0"/>
          </a:p>
        </p:txBody>
      </p:sp>
      <p:sp>
        <p:nvSpPr>
          <p:cNvPr id="3" name="Content Placeholder 2"/>
          <p:cNvSpPr>
            <a:spLocks noGrp="1"/>
          </p:cNvSpPr>
          <p:nvPr>
            <p:ph idx="1"/>
          </p:nvPr>
        </p:nvSpPr>
        <p:spPr>
          <a:xfrm>
            <a:off x="338328" y="960120"/>
            <a:ext cx="11521440" cy="5559552"/>
          </a:xfrm>
        </p:spPr>
        <p:txBody>
          <a:bodyPr>
            <a:normAutofit fontScale="92500"/>
          </a:bodyPr>
          <a:lstStyle/>
          <a:p>
            <a:r>
              <a:rPr lang="en-US" dirty="0" smtClean="0"/>
              <a:t>Application Programming Interface </a:t>
            </a:r>
            <a:r>
              <a:rPr lang="mk-MK" dirty="0" smtClean="0"/>
              <a:t>претставува еден вид порта, шалтер, или едноставно врска за комуникација и размена на податоци помеѓу две различни софтверски библиотеки или апликации, комбинации од софтвер/хардвер апликации</a:t>
            </a:r>
            <a:r>
              <a:rPr lang="en-US" dirty="0" smtClean="0"/>
              <a:t> </a:t>
            </a:r>
            <a:r>
              <a:rPr lang="mk-MK" dirty="0" smtClean="0"/>
              <a:t>или посредници. </a:t>
            </a:r>
            <a:r>
              <a:rPr lang="en-US" dirty="0" smtClean="0"/>
              <a:t>API</a:t>
            </a:r>
            <a:r>
              <a:rPr lang="mk-MK" dirty="0" smtClean="0"/>
              <a:t> дефинира какви повици или барања можат да се испраќаат и на кои начини да се структурираат.</a:t>
            </a:r>
          </a:p>
          <a:p>
            <a:r>
              <a:rPr lang="mk-MK" dirty="0" smtClean="0"/>
              <a:t>Денес во најчеста употреба се </a:t>
            </a:r>
            <a:r>
              <a:rPr lang="en-US" dirty="0" smtClean="0"/>
              <a:t>Web API</a:t>
            </a:r>
            <a:r>
              <a:rPr lang="mk-MK" dirty="0" smtClean="0"/>
              <a:t>. </a:t>
            </a:r>
            <a:r>
              <a:rPr lang="en-US" dirty="0" smtClean="0"/>
              <a:t>Web API </a:t>
            </a:r>
            <a:r>
              <a:rPr lang="mk-MK" dirty="0"/>
              <a:t>п</a:t>
            </a:r>
            <a:r>
              <a:rPr lang="mk-MK" dirty="0" smtClean="0"/>
              <a:t>ретставува </a:t>
            </a:r>
            <a:r>
              <a:rPr lang="mk-MK" dirty="0" smtClean="0"/>
              <a:t>интерфејс за веб сервер или веб браузер.</a:t>
            </a:r>
            <a:r>
              <a:rPr lang="en-US" dirty="0" smtClean="0"/>
              <a:t> </a:t>
            </a:r>
            <a:r>
              <a:rPr lang="mk-MK" dirty="0" smtClean="0"/>
              <a:t>Браузер </a:t>
            </a:r>
            <a:r>
              <a:rPr lang="en-US" dirty="0" smtClean="0"/>
              <a:t>API</a:t>
            </a:r>
            <a:r>
              <a:rPr lang="mk-MK" dirty="0" smtClean="0"/>
              <a:t> може да ја надгради функционалноста на Веб браузерот, а Сервер </a:t>
            </a:r>
            <a:r>
              <a:rPr lang="en-US" dirty="0" smtClean="0"/>
              <a:t>API</a:t>
            </a:r>
            <a:r>
              <a:rPr lang="mk-MK" dirty="0" smtClean="0"/>
              <a:t> на Веб серверот.</a:t>
            </a:r>
          </a:p>
          <a:p>
            <a:r>
              <a:rPr lang="mk-MK" dirty="0" smtClean="0"/>
              <a:t>Со други зборови, </a:t>
            </a:r>
            <a:r>
              <a:rPr lang="en-US" dirty="0" smtClean="0"/>
              <a:t>Web API, </a:t>
            </a:r>
            <a:r>
              <a:rPr lang="mk-MK" dirty="0" smtClean="0"/>
              <a:t>претставува </a:t>
            </a:r>
            <a:r>
              <a:rPr lang="en-US" dirty="0" smtClean="0"/>
              <a:t>API</a:t>
            </a:r>
            <a:r>
              <a:rPr lang="mk-MK" dirty="0" smtClean="0"/>
              <a:t> кое се користи преку </a:t>
            </a:r>
            <a:r>
              <a:rPr lang="en-US" dirty="0" smtClean="0"/>
              <a:t>World Wide Web, </a:t>
            </a:r>
            <a:r>
              <a:rPr lang="mk-MK" dirty="0" smtClean="0"/>
              <a:t>што значи до него се пристапува со</a:t>
            </a:r>
            <a:r>
              <a:rPr lang="en-US" dirty="0" smtClean="0"/>
              <a:t> </a:t>
            </a:r>
            <a:r>
              <a:rPr lang="en-US" dirty="0"/>
              <a:t>HTTP </a:t>
            </a:r>
            <a:r>
              <a:rPr lang="mk-MK" dirty="0" smtClean="0"/>
              <a:t>протоколот</a:t>
            </a:r>
            <a:r>
              <a:rPr lang="en-US" dirty="0" smtClean="0"/>
              <a:t>.</a:t>
            </a:r>
            <a:r>
              <a:rPr lang="mk-MK" dirty="0"/>
              <a:t/>
            </a:r>
            <a:br>
              <a:rPr lang="mk-MK" dirty="0"/>
            </a:br>
            <a:r>
              <a:rPr lang="en-US" dirty="0" smtClean="0"/>
              <a:t>Web API</a:t>
            </a:r>
            <a:r>
              <a:rPr lang="mk-MK" dirty="0" smtClean="0"/>
              <a:t> не е нова технологија, туку само еден концепт за пристап до веб ресурси</a:t>
            </a:r>
            <a:r>
              <a:rPr lang="en-US" dirty="0" smtClean="0"/>
              <a:t>. Web </a:t>
            </a:r>
            <a:r>
              <a:rPr lang="en-US" dirty="0"/>
              <a:t>API </a:t>
            </a:r>
            <a:r>
              <a:rPr lang="mk-MK" dirty="0" smtClean="0"/>
              <a:t>може да се креира со различни технологии и програмски јазици, како </a:t>
            </a:r>
            <a:r>
              <a:rPr lang="en-US" dirty="0" smtClean="0"/>
              <a:t>Java</a:t>
            </a:r>
            <a:r>
              <a:rPr lang="en-US" dirty="0"/>
              <a:t>, .</a:t>
            </a:r>
            <a:r>
              <a:rPr lang="en-US" dirty="0" smtClean="0"/>
              <a:t>NET</a:t>
            </a:r>
            <a:r>
              <a:rPr lang="mk-MK" dirty="0" smtClean="0"/>
              <a:t>, </a:t>
            </a:r>
            <a:r>
              <a:rPr lang="en-US" dirty="0" smtClean="0"/>
              <a:t>PHP </a:t>
            </a:r>
            <a:r>
              <a:rPr lang="mk-MK" dirty="0" smtClean="0"/>
              <a:t>итн.</a:t>
            </a:r>
            <a:br>
              <a:rPr lang="mk-MK" dirty="0" smtClean="0"/>
            </a:br>
            <a:r>
              <a:rPr lang="mk-MK" dirty="0" smtClean="0"/>
              <a:t>Примери: Временска прогноза, Спортски резултати, Финансиски состојби</a:t>
            </a:r>
            <a:endParaRPr lang="mk-MK" dirty="0"/>
          </a:p>
        </p:txBody>
      </p:sp>
    </p:spTree>
    <p:extLst>
      <p:ext uri="{BB962C8B-B14F-4D97-AF65-F5344CB8AC3E}">
        <p14:creationId xmlns:p14="http://schemas.microsoft.com/office/powerpoint/2010/main" val="296415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Web APIs</a:t>
            </a:r>
            <a:endParaRPr lang="en-US" dirty="0"/>
          </a:p>
        </p:txBody>
      </p:sp>
      <p:sp>
        <p:nvSpPr>
          <p:cNvPr id="3" name="Content Placeholder 2"/>
          <p:cNvSpPr>
            <a:spLocks noGrp="1"/>
          </p:cNvSpPr>
          <p:nvPr>
            <p:ph idx="1"/>
          </p:nvPr>
        </p:nvSpPr>
        <p:spPr>
          <a:xfrm>
            <a:off x="338328" y="1170432"/>
            <a:ext cx="11521440" cy="5349240"/>
          </a:xfrm>
        </p:spPr>
        <p:txBody>
          <a:bodyPr>
            <a:normAutofit lnSpcReduction="10000"/>
          </a:bodyPr>
          <a:lstStyle/>
          <a:p>
            <a:r>
              <a:rPr lang="en-US" dirty="0" smtClean="0"/>
              <a:t>Browser APIs</a:t>
            </a:r>
          </a:p>
          <a:p>
            <a:pPr lvl="1"/>
            <a:r>
              <a:rPr lang="en-US" dirty="0" smtClean="0"/>
              <a:t>History API</a:t>
            </a:r>
          </a:p>
          <a:p>
            <a:pPr lvl="1"/>
            <a:r>
              <a:rPr lang="en-US" dirty="0" smtClean="0"/>
              <a:t>Web Storage API</a:t>
            </a:r>
          </a:p>
          <a:p>
            <a:pPr lvl="2"/>
            <a:r>
              <a:rPr lang="en-US" dirty="0" smtClean="0"/>
              <a:t>Local Storage</a:t>
            </a:r>
          </a:p>
          <a:p>
            <a:pPr lvl="2"/>
            <a:r>
              <a:rPr lang="en-US" dirty="0" smtClean="0"/>
              <a:t>Session Storage</a:t>
            </a:r>
          </a:p>
          <a:p>
            <a:pPr lvl="1"/>
            <a:r>
              <a:rPr lang="en-US" dirty="0" smtClean="0"/>
              <a:t>Web Workers API</a:t>
            </a:r>
          </a:p>
          <a:p>
            <a:pPr lvl="1"/>
            <a:r>
              <a:rPr lang="en-US" dirty="0" smtClean="0"/>
              <a:t>Geolocation API</a:t>
            </a:r>
          </a:p>
          <a:p>
            <a:pPr lvl="1"/>
            <a:r>
              <a:rPr lang="en-US" dirty="0" smtClean="0"/>
              <a:t>Server </a:t>
            </a:r>
            <a:r>
              <a:rPr lang="en-US" dirty="0"/>
              <a:t>Sent </a:t>
            </a:r>
            <a:r>
              <a:rPr lang="en-US" dirty="0" smtClean="0"/>
              <a:t>Events</a:t>
            </a:r>
          </a:p>
          <a:p>
            <a:pPr lvl="1"/>
            <a:r>
              <a:rPr lang="en-US" dirty="0" smtClean="0"/>
              <a:t>Fetch API</a:t>
            </a:r>
          </a:p>
          <a:p>
            <a:pPr lvl="1"/>
            <a:r>
              <a:rPr lang="en-US" dirty="0"/>
              <a:t>Drag / Drop </a:t>
            </a:r>
            <a:r>
              <a:rPr lang="en-US" dirty="0" smtClean="0"/>
              <a:t>API</a:t>
            </a:r>
          </a:p>
          <a:p>
            <a:r>
              <a:rPr lang="en-US" dirty="0" smtClean="0"/>
              <a:t>Server APIs</a:t>
            </a:r>
          </a:p>
          <a:p>
            <a:pPr lvl="1"/>
            <a:r>
              <a:rPr lang="en-US" dirty="0"/>
              <a:t>YouTube </a:t>
            </a:r>
            <a:r>
              <a:rPr lang="en-US" dirty="0" smtClean="0"/>
              <a:t>API</a:t>
            </a:r>
            <a:endParaRPr lang="en-US" dirty="0"/>
          </a:p>
          <a:p>
            <a:pPr lvl="1"/>
            <a:r>
              <a:rPr lang="en-US" dirty="0"/>
              <a:t>Twitter </a:t>
            </a:r>
            <a:r>
              <a:rPr lang="en-US" dirty="0" smtClean="0"/>
              <a:t>API</a:t>
            </a:r>
            <a:endParaRPr lang="en-US" dirty="0"/>
          </a:p>
          <a:p>
            <a:pPr lvl="1"/>
            <a:r>
              <a:rPr lang="en-US" dirty="0" smtClean="0"/>
              <a:t>Facebook API</a:t>
            </a:r>
            <a:endParaRPr lang="en-US" dirty="0"/>
          </a:p>
          <a:p>
            <a:pPr marL="457200" lvl="1" indent="0">
              <a:buNone/>
            </a:pPr>
            <a:endParaRPr lang="mk-MK" dirty="0"/>
          </a:p>
        </p:txBody>
      </p:sp>
    </p:spTree>
    <p:extLst>
      <p:ext uri="{BB962C8B-B14F-4D97-AF65-F5344CB8AC3E}">
        <p14:creationId xmlns:p14="http://schemas.microsoft.com/office/powerpoint/2010/main" val="137581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REST – Representational State Transfer</a:t>
            </a:r>
            <a:endParaRPr lang="en-US" dirty="0"/>
          </a:p>
        </p:txBody>
      </p:sp>
      <p:sp>
        <p:nvSpPr>
          <p:cNvPr id="3" name="Content Placeholder 2"/>
          <p:cNvSpPr>
            <a:spLocks noGrp="1"/>
          </p:cNvSpPr>
          <p:nvPr>
            <p:ph idx="1"/>
          </p:nvPr>
        </p:nvSpPr>
        <p:spPr>
          <a:xfrm>
            <a:off x="338328" y="960120"/>
            <a:ext cx="11521440" cy="5559552"/>
          </a:xfrm>
        </p:spPr>
        <p:txBody>
          <a:bodyPr>
            <a:normAutofit/>
          </a:bodyPr>
          <a:lstStyle/>
          <a:p>
            <a:endParaRPr lang="en-US" dirty="0" smtClean="0"/>
          </a:p>
          <a:p>
            <a:r>
              <a:rPr lang="en-US" b="1" dirty="0" smtClean="0"/>
              <a:t>REST</a:t>
            </a:r>
            <a:r>
              <a:rPr lang="en-US" dirty="0" smtClean="0"/>
              <a:t> </a:t>
            </a:r>
            <a:r>
              <a:rPr lang="mk-MK" dirty="0" smtClean="0"/>
              <a:t>претставува стил на софтверска архитектура која користи </a:t>
            </a:r>
            <a:r>
              <a:rPr lang="en-US" b="1" dirty="0"/>
              <a:t>s</a:t>
            </a:r>
            <a:r>
              <a:rPr lang="en-US" b="1" dirty="0" smtClean="0"/>
              <a:t>tateless</a:t>
            </a:r>
            <a:r>
              <a:rPr lang="mk-MK" dirty="0" smtClean="0"/>
              <a:t> протокол, односно неговите методи, за пристап до одредени веб ресурси. Веб сервис кој е креиран според </a:t>
            </a:r>
            <a:r>
              <a:rPr lang="en-US" dirty="0" smtClean="0"/>
              <a:t>REST</a:t>
            </a:r>
            <a:r>
              <a:rPr lang="mk-MK" dirty="0" smtClean="0"/>
              <a:t> архитектурата се нарекува </a:t>
            </a:r>
            <a:r>
              <a:rPr lang="en-US" dirty="0" smtClean="0"/>
              <a:t>RESTful. </a:t>
            </a:r>
            <a:r>
              <a:rPr lang="mk-MK" dirty="0" smtClean="0"/>
              <a:t>Таквиот веб сервис мора да ги обезбедува бараните веб ресурси во текстуален облик во </a:t>
            </a:r>
            <a:r>
              <a:rPr lang="en-US" dirty="0" smtClean="0"/>
              <a:t>HTML, XML, JSON </a:t>
            </a:r>
            <a:r>
              <a:rPr lang="mk-MK" dirty="0" smtClean="0"/>
              <a:t>или некој друг формат, со можност тие ресурси да се читаат и модификуваат со протокол како што е </a:t>
            </a:r>
            <a:r>
              <a:rPr lang="en-US" dirty="0" smtClean="0"/>
              <a:t>HTTP.</a:t>
            </a:r>
          </a:p>
          <a:p>
            <a:r>
              <a:rPr lang="mk-MK" dirty="0" smtClean="0"/>
              <a:t>Кога се работи за </a:t>
            </a:r>
            <a:r>
              <a:rPr lang="en-US" dirty="0" smtClean="0"/>
              <a:t>RESTful</a:t>
            </a:r>
            <a:r>
              <a:rPr lang="mk-MK" dirty="0" smtClean="0"/>
              <a:t> сервиси, најчесто користениот протокол е </a:t>
            </a:r>
            <a:r>
              <a:rPr lang="en-US" dirty="0" smtClean="0"/>
              <a:t>HTTP </a:t>
            </a:r>
            <a:r>
              <a:rPr lang="mk-MK" dirty="0" smtClean="0"/>
              <a:t>со неговите методи </a:t>
            </a:r>
            <a:r>
              <a:rPr lang="en-US" dirty="0" smtClean="0"/>
              <a:t>GET, POST, PUT </a:t>
            </a:r>
            <a:r>
              <a:rPr lang="mk-MK" dirty="0" smtClean="0"/>
              <a:t>и</a:t>
            </a:r>
            <a:r>
              <a:rPr lang="en-US" dirty="0" smtClean="0"/>
              <a:t> DELETE.</a:t>
            </a:r>
            <a:r>
              <a:rPr lang="mk-MK" dirty="0" smtClean="0"/>
              <a:t> Со користење на ваков </a:t>
            </a:r>
            <a:r>
              <a:rPr lang="en-US" b="1" smtClean="0"/>
              <a:t>stateless</a:t>
            </a:r>
            <a:r>
              <a:rPr lang="mk-MK" dirty="0" smtClean="0"/>
              <a:t> протокол </a:t>
            </a:r>
            <a:r>
              <a:rPr lang="en-US" dirty="0" smtClean="0"/>
              <a:t>RESTful</a:t>
            </a:r>
            <a:r>
              <a:rPr lang="mk-MK" dirty="0" smtClean="0"/>
              <a:t> ситемите се брзи, надежни (</a:t>
            </a:r>
            <a:r>
              <a:rPr lang="en-US" dirty="0" smtClean="0"/>
              <a:t>reliable)</a:t>
            </a:r>
            <a:r>
              <a:rPr lang="mk-MK" dirty="0"/>
              <a:t>,</a:t>
            </a:r>
            <a:r>
              <a:rPr lang="mk-MK" dirty="0" smtClean="0"/>
              <a:t> скалабилни и едноставни.</a:t>
            </a:r>
          </a:p>
        </p:txBody>
      </p:sp>
    </p:spTree>
    <p:extLst>
      <p:ext uri="{BB962C8B-B14F-4D97-AF65-F5344CB8AC3E}">
        <p14:creationId xmlns:p14="http://schemas.microsoft.com/office/powerpoint/2010/main" val="286374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normAutofit/>
          </a:bodyPr>
          <a:lstStyle/>
          <a:p>
            <a:r>
              <a:rPr lang="en-US" dirty="0" err="1" smtClean="0"/>
              <a:t>RESTfulAPI</a:t>
            </a:r>
            <a:endParaRPr lang="en-US" b="1" dirty="0">
              <a:solidFill>
                <a:schemeClr val="accent1">
                  <a:lumMod val="75000"/>
                </a:schemeClr>
              </a:solidFill>
            </a:endParaRPr>
          </a:p>
        </p:txBody>
      </p:sp>
      <p:sp>
        <p:nvSpPr>
          <p:cNvPr id="3" name="Content Placeholder 2"/>
          <p:cNvSpPr>
            <a:spLocks noGrp="1"/>
          </p:cNvSpPr>
          <p:nvPr>
            <p:ph idx="1"/>
          </p:nvPr>
        </p:nvSpPr>
        <p:spPr>
          <a:xfrm>
            <a:off x="338328" y="960120"/>
            <a:ext cx="11521440" cy="5559552"/>
          </a:xfrm>
        </p:spPr>
        <p:txBody>
          <a:bodyPr>
            <a:normAutofit/>
          </a:bodyPr>
          <a:lstStyle/>
          <a:p>
            <a:endParaRPr lang="en-US" dirty="0" smtClean="0"/>
          </a:p>
          <a:p>
            <a:r>
              <a:rPr lang="mk-MK" sz="3600" dirty="0" smtClean="0"/>
              <a:t>Пример</a:t>
            </a:r>
            <a:r>
              <a:rPr lang="mk-MK" sz="3600" dirty="0"/>
              <a:t> </a:t>
            </a:r>
            <a:r>
              <a:rPr lang="mk-MK" sz="3600" dirty="0" smtClean="0"/>
              <a:t>за </a:t>
            </a:r>
            <a:r>
              <a:rPr lang="en-US" sz="3600" dirty="0" smtClean="0"/>
              <a:t>Server RESTful API</a:t>
            </a:r>
            <a:r>
              <a:rPr lang="mk-MK" sz="3600" dirty="0" smtClean="0"/>
              <a:t>: </a:t>
            </a:r>
            <a:r>
              <a:rPr lang="en-US" sz="3600" b="1" dirty="0">
                <a:solidFill>
                  <a:schemeClr val="accent1">
                    <a:lumMod val="75000"/>
                  </a:schemeClr>
                </a:solidFill>
              </a:rPr>
              <a:t>openweathermap.org</a:t>
            </a:r>
            <a:endParaRPr lang="mk-MK" sz="3600" dirty="0" smtClean="0"/>
          </a:p>
        </p:txBody>
      </p:sp>
      <p:pic>
        <p:nvPicPr>
          <p:cNvPr id="5" name="Picture 4"/>
          <p:cNvPicPr>
            <a:picLocks noChangeAspect="1"/>
          </p:cNvPicPr>
          <p:nvPr/>
        </p:nvPicPr>
        <p:blipFill rotWithShape="1">
          <a:blip r:embed="rId2"/>
          <a:srcRect t="8400" r="2050" b="6000"/>
          <a:stretch/>
        </p:blipFill>
        <p:spPr>
          <a:xfrm>
            <a:off x="1597152" y="2096609"/>
            <a:ext cx="8997696" cy="4423063"/>
          </a:xfrm>
          <a:prstGeom prst="rect">
            <a:avLst/>
          </a:prstGeom>
        </p:spPr>
      </p:pic>
    </p:spTree>
    <p:extLst>
      <p:ext uri="{BB962C8B-B14F-4D97-AF65-F5344CB8AC3E}">
        <p14:creationId xmlns:p14="http://schemas.microsoft.com/office/powerpoint/2010/main" val="73565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316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 APIs</vt:lpstr>
      <vt:lpstr>Library, Framework</vt:lpstr>
      <vt:lpstr>API и Web API</vt:lpstr>
      <vt:lpstr>Web APIs</vt:lpstr>
      <vt:lpstr>REST – Representational State Transfer</vt:lpstr>
      <vt:lpstr>RESTfulAPI</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APIs</dc:title>
  <dc:creator>Microsoft account</dc:creator>
  <cp:lastModifiedBy>Microsoft account</cp:lastModifiedBy>
  <cp:revision>31</cp:revision>
  <dcterms:created xsi:type="dcterms:W3CDTF">2021-04-25T08:39:56Z</dcterms:created>
  <dcterms:modified xsi:type="dcterms:W3CDTF">2023-05-03T07:04:33Z</dcterms:modified>
</cp:coreProperties>
</file>