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79" r:id="rId12"/>
    <p:sldId id="275" r:id="rId13"/>
    <p:sldId id="282" r:id="rId14"/>
    <p:sldId id="270" r:id="rId15"/>
    <p:sldId id="276" r:id="rId16"/>
    <p:sldId id="283" r:id="rId17"/>
    <p:sldId id="272" r:id="rId18"/>
    <p:sldId id="274" r:id="rId19"/>
    <p:sldId id="277" r:id="rId20"/>
    <p:sldId id="278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>
      <p:cViewPr>
        <p:scale>
          <a:sx n="84" d="100"/>
          <a:sy n="84" d="100"/>
        </p:scale>
        <p:origin x="18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65437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HTML </a:t>
            </a:r>
            <a:r>
              <a:rPr lang="mk-MK" sz="6000" dirty="0" smtClean="0"/>
              <a:t>Мултимедија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12837"/>
            <a:ext cx="6400800" cy="1752600"/>
          </a:xfrm>
        </p:spPr>
        <p:txBody>
          <a:bodyPr/>
          <a:lstStyle/>
          <a:p>
            <a:r>
              <a:rPr lang="en-US" sz="9600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&lt;object&gt; </a:t>
            </a:r>
            <a:r>
              <a:rPr lang="mk-MK" sz="3600" dirty="0"/>
              <a:t>и</a:t>
            </a:r>
            <a:r>
              <a:rPr lang="en-US" sz="3600" dirty="0"/>
              <a:t> &lt;embed&gt;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Пример</a:t>
            </a:r>
            <a:r>
              <a:rPr lang="en-US" sz="2800" dirty="0" smtClean="0"/>
              <a:t> </a:t>
            </a:r>
            <a:r>
              <a:rPr lang="mk-MK" sz="2800" dirty="0" smtClean="0"/>
              <a:t>со вгнездување: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MP4</a:t>
            </a:r>
            <a:r>
              <a:rPr lang="mk-MK" sz="2800" dirty="0" smtClean="0"/>
              <a:t> видео со </a:t>
            </a:r>
            <a:r>
              <a:rPr lang="en-US" sz="2800" dirty="0" smtClean="0"/>
              <a:t>QuickTime Player plug-in</a:t>
            </a:r>
          </a:p>
          <a:p>
            <a:pPr marL="0" indent="0">
              <a:buNone/>
            </a:pPr>
            <a:endParaRPr lang="mk-MK" sz="2400" dirty="0" smtClean="0"/>
          </a:p>
          <a:p>
            <a:pPr marL="0" indent="0">
              <a:buNone/>
            </a:pPr>
            <a:r>
              <a:rPr lang="en-US" sz="2400" dirty="0"/>
              <a:t>&lt;object data="</a:t>
            </a:r>
            <a:r>
              <a:rPr lang="en-US" sz="2400" dirty="0" smtClean="0"/>
              <a:t>intro.mp4" </a:t>
            </a:r>
            <a:r>
              <a:rPr lang="en-US" sz="2400" dirty="0"/>
              <a:t>height</a:t>
            </a:r>
            <a:r>
              <a:rPr lang="en-US" sz="2400" dirty="0" smtClean="0"/>
              <a:t>=“</a:t>
            </a:r>
            <a:r>
              <a:rPr lang="mk-MK" sz="2400" dirty="0" smtClean="0"/>
              <a:t>4</a:t>
            </a:r>
            <a:r>
              <a:rPr lang="en-US" sz="2400" dirty="0" smtClean="0"/>
              <a:t>00</a:t>
            </a:r>
            <a:r>
              <a:rPr lang="en-US" sz="2400" dirty="0"/>
              <a:t>" width</a:t>
            </a:r>
            <a:r>
              <a:rPr lang="en-US" sz="2400" dirty="0" smtClean="0"/>
              <a:t>=“</a:t>
            </a:r>
            <a:r>
              <a:rPr lang="mk-MK" sz="2400" dirty="0" smtClean="0"/>
              <a:t>4</a:t>
            </a:r>
            <a:r>
              <a:rPr lang="en-US" sz="2400" dirty="0" smtClean="0"/>
              <a:t>00"&gt;</a:t>
            </a:r>
            <a:endParaRPr lang="mk-MK" sz="2000" dirty="0"/>
          </a:p>
          <a:p>
            <a:pPr marL="0" indent="0">
              <a:buNone/>
            </a:pPr>
            <a:r>
              <a:rPr lang="mk-MK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embed </a:t>
            </a:r>
            <a:r>
              <a:rPr lang="en-US" sz="2400" dirty="0" err="1"/>
              <a:t>src</a:t>
            </a:r>
            <a:r>
              <a:rPr lang="en-US" sz="2400" dirty="0" smtClean="0"/>
              <a:t>=“intro.mp4” width</a:t>
            </a:r>
            <a:r>
              <a:rPr lang="en-US" sz="2400" dirty="0"/>
              <a:t>="400" height="40</a:t>
            </a:r>
            <a:r>
              <a:rPr lang="en-US" sz="2400" dirty="0" smtClean="0"/>
              <a:t>"&gt;</a:t>
            </a:r>
            <a:endParaRPr lang="mk-MK" sz="2400" dirty="0"/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object</a:t>
            </a:r>
            <a:r>
              <a:rPr lang="en-US" sz="2400" dirty="0" smtClean="0"/>
              <a:t>&gt;</a:t>
            </a:r>
            <a:endParaRPr lang="mk-MK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7980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HTML </a:t>
            </a:r>
            <a:r>
              <a:rPr lang="mk-MK" sz="3600" dirty="0" smtClean="0"/>
              <a:t>Аудио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Аудио елементи во Веб страниците можат да се ставаат со: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&lt;object&gt; </a:t>
            </a:r>
            <a:r>
              <a:rPr lang="mk-MK" sz="2400" dirty="0" smtClean="0"/>
              <a:t>елементот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object height="50" width="100" data=“muzika.mp3"&gt;&lt;/object&gt;</a:t>
            </a:r>
            <a:r>
              <a:rPr lang="mk-MK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&lt;embed&gt; </a:t>
            </a:r>
            <a:r>
              <a:rPr lang="mk-MK" sz="2400" dirty="0" smtClean="0"/>
              <a:t>елементот</a:t>
            </a:r>
            <a:r>
              <a:rPr lang="en-US" sz="2400" dirty="0" smtClean="0"/>
              <a:t>:</a:t>
            </a:r>
            <a:endParaRPr lang="mk-MK" sz="2400" dirty="0" smtClean="0"/>
          </a:p>
          <a:p>
            <a:pPr marL="457200" lvl="1" indent="0">
              <a:buNone/>
            </a:pPr>
            <a:r>
              <a:rPr lang="en-US" sz="2400" dirty="0"/>
              <a:t>&lt;embed height="50" width="100" </a:t>
            </a:r>
            <a:r>
              <a:rPr lang="en-US" sz="2400" dirty="0" err="1"/>
              <a:t>src</a:t>
            </a:r>
            <a:r>
              <a:rPr lang="en-US" sz="2400" dirty="0" smtClean="0"/>
              <a:t>=“muzika.mp3</a:t>
            </a:r>
            <a:r>
              <a:rPr lang="en-US" sz="2400" dirty="0"/>
              <a:t>"&gt;</a:t>
            </a:r>
            <a:endParaRPr lang="mk-MK" sz="24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Courier New" pitchFamily="49" charset="0"/>
              <a:buChar char="o"/>
            </a:pPr>
            <a:r>
              <a:rPr lang="mk-MK" sz="2400" dirty="0"/>
              <a:t>Или пак со новиот </a:t>
            </a:r>
            <a:r>
              <a:rPr lang="en-US" sz="2400" dirty="0"/>
              <a:t>&lt;audio&gt;</a:t>
            </a:r>
            <a:r>
              <a:rPr lang="mk-MK" sz="2400" dirty="0"/>
              <a:t> елемент во </a:t>
            </a:r>
            <a:r>
              <a:rPr lang="en-US" sz="2400" dirty="0"/>
              <a:t>HTML5:</a:t>
            </a:r>
          </a:p>
          <a:p>
            <a:pPr marL="457200" lvl="1" indent="0">
              <a:buNone/>
            </a:pPr>
            <a:r>
              <a:rPr lang="en-US" sz="2400" dirty="0"/>
              <a:t>&lt;audio controls&gt;</a:t>
            </a:r>
            <a:br>
              <a:rPr lang="en-US" sz="2400" dirty="0"/>
            </a:br>
            <a:r>
              <a:rPr lang="en-US" sz="2400" dirty="0"/>
              <a:t>  &lt;source </a:t>
            </a:r>
            <a:r>
              <a:rPr lang="en-US" sz="2400" dirty="0" err="1"/>
              <a:t>src</a:t>
            </a:r>
            <a:r>
              <a:rPr lang="en-US" sz="2400" dirty="0"/>
              <a:t>="horse.mp3" type="audio/mpeg"&gt;</a:t>
            </a:r>
            <a:br>
              <a:rPr lang="en-US" sz="2400" dirty="0"/>
            </a:br>
            <a:r>
              <a:rPr lang="en-US" sz="2400" dirty="0"/>
              <a:t>  &lt;source </a:t>
            </a:r>
            <a:r>
              <a:rPr lang="en-US" sz="2400" dirty="0" err="1"/>
              <a:t>src</a:t>
            </a:r>
            <a:r>
              <a:rPr lang="en-US" sz="2400" dirty="0"/>
              <a:t>="horse.ogg" type="audio/</a:t>
            </a:r>
            <a:r>
              <a:rPr lang="en-US" sz="2400" dirty="0" err="1"/>
              <a:t>ogg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/>
              <a:t>  &lt;/audio&gt; </a:t>
            </a:r>
            <a:endParaRPr lang="mk-MK" sz="2400" dirty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mk-MK" sz="2000" dirty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1022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mk-MK" sz="3600" dirty="0" smtClean="0"/>
              <a:t>Според </a:t>
            </a:r>
            <a:r>
              <a:rPr lang="en-US" sz="3600" dirty="0" smtClean="0"/>
              <a:t>w3schools.com</a:t>
            </a:r>
            <a:br>
              <a:rPr lang="en-US" sz="3600" dirty="0" smtClean="0"/>
            </a:br>
            <a:r>
              <a:rPr lang="mk-MK" sz="3600" dirty="0" smtClean="0"/>
              <a:t>Аудио формати во </a:t>
            </a:r>
            <a:r>
              <a:rPr lang="en-US" sz="3600" dirty="0" smtClean="0"/>
              <a:t>HTML</a:t>
            </a:r>
            <a:r>
              <a:rPr lang="mk-MK" sz="3600" dirty="0" smtClean="0"/>
              <a:t>5</a:t>
            </a:r>
            <a:r>
              <a:rPr lang="en-US" sz="3600" dirty="0" smtClean="0"/>
              <a:t> &lt;audio&gt;</a:t>
            </a:r>
            <a:r>
              <a:rPr lang="mk-MK" sz="3600" dirty="0" smtClean="0"/>
              <a:t> елементот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400" dirty="0" smtClean="0"/>
              <a:t>До </a:t>
            </a:r>
            <a:r>
              <a:rPr lang="mk-MK" sz="2400" dirty="0"/>
              <a:t>овој момент, </a:t>
            </a:r>
            <a:r>
              <a:rPr lang="en-US" sz="2400" dirty="0" smtClean="0"/>
              <a:t>&lt;audio&gt; </a:t>
            </a:r>
            <a:r>
              <a:rPr lang="mk-MK" sz="2400" dirty="0" smtClean="0"/>
              <a:t>елементот во </a:t>
            </a:r>
            <a:r>
              <a:rPr lang="en-US" sz="2400" dirty="0" smtClean="0"/>
              <a:t>HTML5 </a:t>
            </a:r>
            <a:r>
              <a:rPr lang="mk-MK" sz="2400" dirty="0" smtClean="0"/>
              <a:t>ги поддржува само </a:t>
            </a:r>
            <a:r>
              <a:rPr lang="en-US" sz="2400" dirty="0" smtClean="0"/>
              <a:t>MP3,</a:t>
            </a:r>
            <a:r>
              <a:rPr lang="mk-MK" sz="2400" dirty="0" smtClean="0"/>
              <a:t> </a:t>
            </a:r>
            <a:r>
              <a:rPr lang="en-US" sz="2400" dirty="0" smtClean="0"/>
              <a:t>Wav </a:t>
            </a:r>
            <a:r>
              <a:rPr lang="mk-MK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 err="1" smtClean="0"/>
              <a:t>Ogg</a:t>
            </a:r>
            <a:r>
              <a:rPr lang="en-US" sz="2400" dirty="0" smtClean="0"/>
              <a:t> </a:t>
            </a:r>
            <a:r>
              <a:rPr lang="mk-MK" sz="2400" dirty="0" smtClean="0"/>
              <a:t>аудио форматите, а поддршката на Веб прелистувачите е следна: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mk-MK" sz="2000" dirty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35596"/>
              </p:ext>
            </p:extLst>
          </p:nvPr>
        </p:nvGraphicFramePr>
        <p:xfrm>
          <a:off x="457200" y="2301240"/>
          <a:ext cx="8229600" cy="21945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Wav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Ogg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Microsoft Edge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Safari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51363"/>
              </p:ext>
            </p:extLst>
          </p:nvPr>
        </p:nvGraphicFramePr>
        <p:xfrm>
          <a:off x="762000" y="4957119"/>
          <a:ext cx="5715000" cy="1611321"/>
        </p:xfrm>
        <a:graphic>
          <a:graphicData uri="http://schemas.openxmlformats.org/drawingml/2006/table">
            <a:tbl>
              <a:tblPr/>
              <a:tblGrid>
                <a:gridCol w="2857500"/>
                <a:gridCol w="2857500"/>
              </a:tblGrid>
              <a:tr h="51404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MIME-type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33">
                <a:tc>
                  <a:txBody>
                    <a:bodyPr/>
                    <a:lstStyle/>
                    <a:p>
                      <a:r>
                        <a:rPr lang="en-US" dirty="0"/>
                        <a:t>MP3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audio/mpeg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33">
                <a:tc>
                  <a:txBody>
                    <a:bodyPr/>
                    <a:lstStyle/>
                    <a:p>
                      <a:r>
                        <a:rPr lang="en-US"/>
                        <a:t>Ogg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audio/ogg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33">
                <a:tc>
                  <a:txBody>
                    <a:bodyPr/>
                    <a:lstStyle/>
                    <a:p>
                      <a:r>
                        <a:rPr lang="en-US" dirty="0"/>
                        <a:t>Wav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audio/wav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4676001"/>
            <a:ext cx="7467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MIME Types for Audio Formats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Реалност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MP3, WAV, OGG – </a:t>
            </a:r>
            <a:r>
              <a:rPr lang="mk-MK" dirty="0" smtClean="0"/>
              <a:t>се контејнер формати, што значи поддршката во прелистувачите дополнително ќе зависи и од конкретните техники за кодирање на аудио податоците, кои се содржат во овие контејнери.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HTML </a:t>
            </a:r>
            <a:r>
              <a:rPr lang="mk-MK" sz="3600" dirty="0" smtClean="0"/>
              <a:t>Видео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Видео елементи во Веб страниците можат да се ставаат со:</a:t>
            </a:r>
          </a:p>
          <a:p>
            <a:pPr marL="457200" lvl="1" indent="0">
              <a:buNone/>
            </a:pPr>
            <a:r>
              <a:rPr lang="en-US" sz="2400" dirty="0" smtClean="0"/>
              <a:t>1. &lt;object&gt; </a:t>
            </a:r>
            <a:r>
              <a:rPr lang="mk-MK" sz="2400" dirty="0" smtClean="0"/>
              <a:t>елементот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object height="50" width="100" data</a:t>
            </a:r>
            <a:r>
              <a:rPr lang="en-US" sz="2400" dirty="0" smtClean="0"/>
              <a:t>=“film.mp4"&gt;&lt;/</a:t>
            </a:r>
            <a:r>
              <a:rPr lang="en-US" sz="2400" dirty="0"/>
              <a:t>object&gt;</a:t>
            </a:r>
            <a:r>
              <a:rPr lang="mk-MK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2. &lt;embed&gt; </a:t>
            </a:r>
            <a:r>
              <a:rPr lang="mk-MK" sz="2400" dirty="0" smtClean="0"/>
              <a:t>елементот</a:t>
            </a:r>
            <a:r>
              <a:rPr lang="en-US" sz="2400" dirty="0"/>
              <a:t>:</a:t>
            </a:r>
            <a:endParaRPr lang="mk-MK" sz="2400" dirty="0" smtClean="0"/>
          </a:p>
          <a:p>
            <a:pPr marL="457200" lvl="1" indent="0">
              <a:buNone/>
            </a:pPr>
            <a:r>
              <a:rPr lang="en-US" sz="2400" dirty="0"/>
              <a:t>&lt;embed height="50" width="100" </a:t>
            </a:r>
            <a:r>
              <a:rPr lang="en-US" sz="2400" dirty="0" err="1"/>
              <a:t>src</a:t>
            </a:r>
            <a:r>
              <a:rPr lang="en-US" sz="2400" dirty="0" smtClean="0"/>
              <a:t>=“film.mp4"&gt;</a:t>
            </a:r>
          </a:p>
          <a:p>
            <a:pPr marL="457200" lvl="1" indent="0">
              <a:buNone/>
            </a:pPr>
            <a:endParaRPr lang="mk-MK" sz="2400" dirty="0" smtClean="0"/>
          </a:p>
          <a:p>
            <a:pPr marL="457200" lvl="1" indent="0">
              <a:buNone/>
            </a:pPr>
            <a:r>
              <a:rPr lang="en-US" sz="2400" dirty="0" smtClean="0"/>
              <a:t>3. </a:t>
            </a:r>
            <a:r>
              <a:rPr lang="mk-MK" sz="2400" dirty="0" smtClean="0"/>
              <a:t>Или пак со новиот </a:t>
            </a:r>
            <a:r>
              <a:rPr lang="en-US" sz="2400" dirty="0" smtClean="0"/>
              <a:t>&lt;video&gt;</a:t>
            </a:r>
            <a:r>
              <a:rPr lang="mk-MK" sz="2400" dirty="0" smtClean="0"/>
              <a:t> елемент во </a:t>
            </a:r>
            <a:r>
              <a:rPr lang="en-US" sz="2400" dirty="0" smtClean="0"/>
              <a:t>HTML5:</a:t>
            </a:r>
          </a:p>
          <a:p>
            <a:pPr marL="457200" lvl="1" indent="0">
              <a:buNone/>
            </a:pPr>
            <a:r>
              <a:rPr lang="en-US" sz="2400" dirty="0"/>
              <a:t>&lt;video width="320" height="240" controls&gt;</a:t>
            </a:r>
            <a:br>
              <a:rPr lang="en-US" sz="2400" dirty="0"/>
            </a:br>
            <a:r>
              <a:rPr lang="en-US" sz="2400" dirty="0"/>
              <a:t>  &lt;source </a:t>
            </a:r>
            <a:r>
              <a:rPr lang="en-US" sz="2400" dirty="0" err="1"/>
              <a:t>src</a:t>
            </a:r>
            <a:r>
              <a:rPr lang="en-US" sz="2400" dirty="0"/>
              <a:t>="movie.mp4" type="video/mp4"&gt;</a:t>
            </a:r>
            <a:br>
              <a:rPr lang="en-US" sz="2400" dirty="0"/>
            </a:br>
            <a:r>
              <a:rPr lang="en-US" sz="2400" dirty="0"/>
              <a:t>  &lt;source </a:t>
            </a:r>
            <a:r>
              <a:rPr lang="en-US" sz="2400" dirty="0" err="1"/>
              <a:t>src</a:t>
            </a:r>
            <a:r>
              <a:rPr lang="en-US" sz="2400" dirty="0"/>
              <a:t>="movie.ogg" type="video/</a:t>
            </a:r>
            <a:r>
              <a:rPr lang="en-US" sz="2400" dirty="0" err="1"/>
              <a:t>ogg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/>
              <a:t>  &lt;source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 err="1"/>
              <a:t>movie.webm</a:t>
            </a:r>
            <a:r>
              <a:rPr lang="en-US" sz="2400" dirty="0"/>
              <a:t>" type="video/</a:t>
            </a:r>
            <a:r>
              <a:rPr lang="en-US" sz="2400" dirty="0" err="1"/>
              <a:t>webm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 smtClean="0"/>
              <a:t>&lt;/</a:t>
            </a:r>
            <a:r>
              <a:rPr lang="en-US" sz="2400" dirty="0"/>
              <a:t>video&gt;</a:t>
            </a: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mk-MK" sz="2000" dirty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3515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mk-MK" sz="3600" dirty="0"/>
              <a:t>Според </a:t>
            </a:r>
            <a:r>
              <a:rPr lang="en-US" sz="3600" dirty="0"/>
              <a:t>w3schools.com </a:t>
            </a:r>
            <a:r>
              <a:rPr lang="mk-MK" sz="3600" dirty="0" smtClean="0"/>
              <a:t/>
            </a:r>
            <a:br>
              <a:rPr lang="mk-MK" sz="3600" dirty="0" smtClean="0"/>
            </a:br>
            <a:r>
              <a:rPr lang="mk-MK" sz="3600" dirty="0" smtClean="0"/>
              <a:t>Видео формати во </a:t>
            </a:r>
            <a:r>
              <a:rPr lang="en-US" sz="3600" dirty="0" smtClean="0"/>
              <a:t>HTML</a:t>
            </a:r>
            <a:r>
              <a:rPr lang="mk-MK" sz="3600" dirty="0" smtClean="0"/>
              <a:t>5</a:t>
            </a:r>
            <a:r>
              <a:rPr lang="en-US" sz="3600" dirty="0" smtClean="0"/>
              <a:t> &lt;video&gt;</a:t>
            </a:r>
            <a:r>
              <a:rPr lang="mk-MK" sz="3600" dirty="0" smtClean="0"/>
              <a:t> елементот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400" dirty="0" smtClean="0"/>
              <a:t>До </a:t>
            </a:r>
            <a:r>
              <a:rPr lang="mk-MK" sz="2400" dirty="0"/>
              <a:t>овој момент, </a:t>
            </a:r>
            <a:r>
              <a:rPr lang="en-US" sz="2400" dirty="0" smtClean="0"/>
              <a:t>&lt;video&gt; </a:t>
            </a:r>
            <a:r>
              <a:rPr lang="mk-MK" sz="2400" dirty="0" smtClean="0"/>
              <a:t>елементот во </a:t>
            </a:r>
            <a:r>
              <a:rPr lang="en-US" sz="2400" dirty="0" smtClean="0"/>
              <a:t>HTML5 </a:t>
            </a:r>
            <a:r>
              <a:rPr lang="mk-MK" sz="2400" dirty="0" smtClean="0"/>
              <a:t>ги поддржува само </a:t>
            </a:r>
            <a:r>
              <a:rPr lang="en-US" sz="2400" dirty="0" smtClean="0"/>
              <a:t>MP4,</a:t>
            </a:r>
            <a:r>
              <a:rPr lang="mk-MK" sz="2400" dirty="0" smtClean="0"/>
              <a:t> </a:t>
            </a:r>
            <a:r>
              <a:rPr lang="en-US" sz="2400" dirty="0" err="1" smtClean="0"/>
              <a:t>WebM</a:t>
            </a:r>
            <a:r>
              <a:rPr lang="en-US" sz="2400" dirty="0" smtClean="0"/>
              <a:t> </a:t>
            </a:r>
            <a:r>
              <a:rPr lang="mk-MK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 err="1" smtClean="0"/>
              <a:t>Ogg</a:t>
            </a:r>
            <a:r>
              <a:rPr lang="en-US" sz="2400" dirty="0" smtClean="0"/>
              <a:t> </a:t>
            </a:r>
            <a:r>
              <a:rPr lang="mk-MK" sz="2400" dirty="0" smtClean="0"/>
              <a:t>аудио форматите, а поддршката на Веб прелистувачите е следна: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mk-MK" sz="2000" dirty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43511"/>
              </p:ext>
            </p:extLst>
          </p:nvPr>
        </p:nvGraphicFramePr>
        <p:xfrm>
          <a:off x="762000" y="4957119"/>
          <a:ext cx="5715000" cy="1611321"/>
        </p:xfrm>
        <a:graphic>
          <a:graphicData uri="http://schemas.openxmlformats.org/drawingml/2006/table">
            <a:tbl>
              <a:tblPr/>
              <a:tblGrid>
                <a:gridCol w="2857500"/>
                <a:gridCol w="2857500"/>
              </a:tblGrid>
              <a:tr h="51404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MIME-type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33">
                <a:tc>
                  <a:txBody>
                    <a:bodyPr/>
                    <a:lstStyle/>
                    <a:p>
                      <a:r>
                        <a:rPr lang="en-US" dirty="0" smtClean="0"/>
                        <a:t>MP4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video/mp4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video/</a:t>
                      </a:r>
                      <a:r>
                        <a:rPr lang="en-US" dirty="0" err="1" smtClean="0"/>
                        <a:t>webm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Ogg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video/</a:t>
                      </a:r>
                      <a:r>
                        <a:rPr lang="en-US" dirty="0" err="1" smtClean="0"/>
                        <a:t>ogg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4676001"/>
            <a:ext cx="7467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MIME Types for Video Formats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43427"/>
              </p:ext>
            </p:extLst>
          </p:nvPr>
        </p:nvGraphicFramePr>
        <p:xfrm>
          <a:off x="457200" y="2301240"/>
          <a:ext cx="8229600" cy="21945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Ogg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Edge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Safari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Реалност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</a:t>
            </a:r>
            <a:r>
              <a:rPr lang="mk-MK" dirty="0" smtClean="0"/>
              <a:t>4</a:t>
            </a:r>
            <a:r>
              <a:rPr lang="en-US" dirty="0" smtClean="0"/>
              <a:t>, WEBM, OGG – </a:t>
            </a:r>
            <a:r>
              <a:rPr lang="mk-MK" dirty="0" smtClean="0"/>
              <a:t>се контејнер формати, што значи поддршката во прелистувачите дополнително ќе зависи и од конкретните техники за кодирање на аудио и видео податоците, кои се содржат во овие контејнери.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HTML YouTube </a:t>
            </a:r>
            <a:r>
              <a:rPr lang="mk-MK" sz="3600" dirty="0" smtClean="0"/>
              <a:t>Видео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Одличен начин да се презентира Видео на Веб страниците е со помош на </a:t>
            </a:r>
            <a:r>
              <a:rPr lang="en-US" sz="2800" dirty="0" smtClean="0"/>
              <a:t>YouTube. </a:t>
            </a:r>
            <a:r>
              <a:rPr lang="mk-MK" sz="2800" dirty="0" smtClean="0"/>
              <a:t>Најпрво видеото треба да се постави на </a:t>
            </a:r>
            <a:r>
              <a:rPr lang="en-US" sz="2800" dirty="0" smtClean="0"/>
              <a:t>YouTube</a:t>
            </a:r>
            <a:r>
              <a:rPr lang="mk-MK" sz="2800" dirty="0" smtClean="0"/>
              <a:t>, а потоа да се вметне линк на еден од следните два начина:</a:t>
            </a:r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&lt;</a:t>
            </a:r>
            <a:r>
              <a:rPr lang="en-US" sz="2200" dirty="0" err="1"/>
              <a:t>iframe</a:t>
            </a:r>
            <a:r>
              <a:rPr lang="en-US" sz="2200" dirty="0"/>
              <a:t> width="420" height="315" </a:t>
            </a:r>
            <a:r>
              <a:rPr lang="en-US" sz="2200" dirty="0" smtClean="0"/>
              <a:t>	</a:t>
            </a:r>
            <a:r>
              <a:rPr lang="en-US" sz="2200" dirty="0" err="1" smtClean="0"/>
              <a:t>src</a:t>
            </a:r>
            <a:r>
              <a:rPr lang="en-US" sz="2200" dirty="0" smtClean="0"/>
              <a:t>="http</a:t>
            </a:r>
            <a:r>
              <a:rPr lang="en-US" sz="2200" dirty="0"/>
              <a:t>://</a:t>
            </a:r>
            <a:r>
              <a:rPr lang="en-US" sz="2200" dirty="0" smtClean="0"/>
              <a:t>www.youtube.com/embed/</a:t>
            </a:r>
            <a:r>
              <a:rPr lang="en-US" sz="2200" b="1" dirty="0" smtClean="0"/>
              <a:t>video_ID</a:t>
            </a:r>
            <a:r>
              <a:rPr lang="en-US" sz="2200" dirty="0" smtClean="0"/>
              <a:t>"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frameborder</a:t>
            </a:r>
            <a:r>
              <a:rPr lang="en-US" sz="2200" dirty="0"/>
              <a:t>="0</a:t>
            </a:r>
            <a:r>
              <a:rPr lang="en-US" sz="2200" dirty="0" smtClean="0"/>
              <a:t>"&gt;&lt;/</a:t>
            </a:r>
            <a:r>
              <a:rPr lang="en-US" sz="2200" dirty="0"/>
              <a:t>iframe</a:t>
            </a:r>
            <a:r>
              <a:rPr lang="en-US" sz="2200" dirty="0" smtClean="0"/>
              <a:t>&gt;</a:t>
            </a:r>
          </a:p>
          <a:p>
            <a:pPr marL="457200" lvl="1" indent="0">
              <a:buNone/>
            </a:pPr>
            <a:endParaRPr lang="mk-MK" sz="2200" dirty="0" smtClean="0"/>
          </a:p>
          <a:p>
            <a:pPr marL="457200" lvl="1" indent="0">
              <a:buNone/>
            </a:pPr>
            <a:r>
              <a:rPr lang="mk-MK" sz="2200" dirty="0" smtClean="0"/>
              <a:t>	или</a:t>
            </a:r>
          </a:p>
          <a:p>
            <a:pPr marL="457200" lvl="1" indent="0">
              <a:buNone/>
            </a:pPr>
            <a:endParaRPr lang="mk-MK" sz="22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&lt;embed</a:t>
            </a:r>
            <a:br>
              <a:rPr lang="en-US" sz="2200" dirty="0"/>
            </a:br>
            <a:r>
              <a:rPr lang="en-US" sz="2200" dirty="0" smtClean="0"/>
              <a:t>	width</a:t>
            </a:r>
            <a:r>
              <a:rPr lang="en-US" sz="2200" dirty="0"/>
              <a:t>="420" height="345"</a:t>
            </a:r>
            <a:br>
              <a:rPr lang="en-US" sz="2200" dirty="0"/>
            </a:br>
            <a:r>
              <a:rPr lang="en-US" sz="2200" dirty="0" smtClean="0"/>
              <a:t>	</a:t>
            </a:r>
            <a:r>
              <a:rPr lang="en-US" sz="2200" dirty="0" err="1" smtClean="0"/>
              <a:t>src</a:t>
            </a:r>
            <a:r>
              <a:rPr lang="en-US" sz="2200" dirty="0"/>
              <a:t>="http://</a:t>
            </a:r>
            <a:r>
              <a:rPr lang="en-US" sz="2200" dirty="0" smtClean="0"/>
              <a:t>www.youtube.com/v/</a:t>
            </a:r>
            <a:r>
              <a:rPr lang="en-US" sz="2200" b="1" dirty="0" smtClean="0"/>
              <a:t>video_ID</a:t>
            </a:r>
            <a:r>
              <a:rPr lang="en-US" sz="2200" dirty="0" smtClean="0"/>
              <a:t>" /&gt;</a:t>
            </a:r>
            <a:endParaRPr lang="mk-MK" sz="22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000" dirty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7028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mk-MK" sz="3600" dirty="0" smtClean="0"/>
              <a:t>Аудио/Видео линкови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На крај, секогаш може да се стави само линк елемент кој ќе посочува до некоја мултимедиска датотека, со тоа што во овој случај аудио/видео датотеките нема да се презентираат во прозорецот на Веб прелистувачот, туку ќе биде понудена опција за </a:t>
            </a:r>
            <a:r>
              <a:rPr lang="en-US" sz="2800" dirty="0" smtClean="0"/>
              <a:t>Download</a:t>
            </a:r>
            <a:r>
              <a:rPr lang="mk-MK" sz="2800" dirty="0" smtClean="0"/>
              <a:t> на датотеката.</a:t>
            </a:r>
            <a:endParaRPr lang="mk-MK" sz="2600" dirty="0" smtClean="0"/>
          </a:p>
          <a:p>
            <a:pPr marL="0" indent="0">
              <a:buNone/>
            </a:pPr>
            <a:r>
              <a:rPr lang="mk-MK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&lt;</a:t>
            </a:r>
            <a:r>
              <a:rPr lang="en-US" sz="2800" dirty="0"/>
              <a:t>a</a:t>
            </a:r>
            <a:r>
              <a:rPr lang="mk-MK" sz="2800" dirty="0"/>
              <a:t> </a:t>
            </a:r>
            <a:r>
              <a:rPr lang="en-US" sz="2800" dirty="0" err="1"/>
              <a:t>href</a:t>
            </a:r>
            <a:r>
              <a:rPr lang="en-US" sz="2800" dirty="0"/>
              <a:t>=“muzika.mp3"&gt;</a:t>
            </a:r>
            <a:r>
              <a:rPr lang="mk-MK" sz="2800" dirty="0"/>
              <a:t>МУЗИКА</a:t>
            </a:r>
            <a:r>
              <a:rPr lang="en-US" sz="2800" dirty="0"/>
              <a:t>&lt;/a&gt;</a:t>
            </a:r>
            <a:endParaRPr lang="mk-MK" sz="2800" dirty="0"/>
          </a:p>
          <a:p>
            <a:pPr marL="0" indent="0">
              <a:buNone/>
            </a:pPr>
            <a:r>
              <a:rPr lang="mk-MK" sz="2800" dirty="0" smtClean="0"/>
              <a:t>или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&lt;</a:t>
            </a:r>
            <a:r>
              <a:rPr lang="en-US" sz="2800" dirty="0"/>
              <a:t>a </a:t>
            </a:r>
            <a:r>
              <a:rPr lang="en-US" sz="2800" dirty="0" err="1"/>
              <a:t>href</a:t>
            </a:r>
            <a:r>
              <a:rPr lang="en-US" sz="2800" dirty="0"/>
              <a:t>=“film.mp4"&gt;</a:t>
            </a:r>
            <a:r>
              <a:rPr lang="mk-MK" sz="2800" dirty="0"/>
              <a:t>ВИДЕО</a:t>
            </a:r>
            <a:r>
              <a:rPr lang="en-US" sz="2800" dirty="0"/>
              <a:t>&lt;/a&gt;</a:t>
            </a: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000" dirty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091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HTML </a:t>
            </a:r>
            <a:r>
              <a:rPr lang="mk-MK" sz="3600" dirty="0" smtClean="0"/>
              <a:t>анимации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Како анимациони датотеки во Веб страниците најчесто се ставаат користат </a:t>
            </a:r>
            <a:r>
              <a:rPr lang="en-US" sz="2800" dirty="0" smtClean="0"/>
              <a:t>GIF</a:t>
            </a:r>
            <a:r>
              <a:rPr lang="mk-MK" sz="2800" dirty="0"/>
              <a:t> </a:t>
            </a:r>
            <a:r>
              <a:rPr lang="mk-MK" sz="2800" dirty="0" smtClean="0"/>
              <a:t>слики </a:t>
            </a:r>
            <a:r>
              <a:rPr lang="en-US" sz="2800" dirty="0" smtClean="0"/>
              <a:t>SVG </a:t>
            </a:r>
            <a:r>
              <a:rPr lang="mk-MK" sz="2800" dirty="0" smtClean="0"/>
              <a:t>или </a:t>
            </a:r>
            <a:r>
              <a:rPr lang="en-US" sz="2800" dirty="0" smtClean="0"/>
              <a:t>JavaScript</a:t>
            </a:r>
            <a:r>
              <a:rPr lang="mk-MK" sz="2800" dirty="0" smtClean="0"/>
              <a:t> анимации, </a:t>
            </a:r>
            <a:r>
              <a:rPr lang="en-US" sz="2800" dirty="0" smtClean="0"/>
              <a:t>a </a:t>
            </a:r>
            <a:r>
              <a:rPr lang="mk-MK" sz="2800" dirty="0" smtClean="0"/>
              <a:t>порано во најчеста употреба беше </a:t>
            </a:r>
            <a:r>
              <a:rPr lang="en-US" sz="2800" dirty="0" smtClean="0"/>
              <a:t>SWF</a:t>
            </a:r>
            <a:r>
              <a:rPr lang="mk-MK" sz="2800" dirty="0" smtClean="0"/>
              <a:t> (</a:t>
            </a:r>
            <a:r>
              <a:rPr lang="en-US" sz="2800" dirty="0" smtClean="0"/>
              <a:t>Flash</a:t>
            </a:r>
            <a:r>
              <a:rPr lang="mk-MK" sz="2800" dirty="0" smtClean="0"/>
              <a:t>) и </a:t>
            </a:r>
            <a:r>
              <a:rPr lang="en-US" sz="2800" dirty="0" smtClean="0"/>
              <a:t>Silverlight.</a:t>
            </a:r>
            <a:endParaRPr lang="mk-MK" sz="2800" dirty="0" smtClean="0"/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Овие елементи се ставаат на сличен начин како и аудио/видео елементите, со</a:t>
            </a:r>
            <a:r>
              <a:rPr lang="en-US" sz="2800" dirty="0" smtClean="0"/>
              <a:t> &lt;object&gt; </a:t>
            </a:r>
            <a:r>
              <a:rPr lang="mk-MK" sz="2800" dirty="0" smtClean="0"/>
              <a:t>и/или </a:t>
            </a:r>
            <a:r>
              <a:rPr lang="en-US" sz="2800" dirty="0" smtClean="0"/>
              <a:t>&lt;embed&gt;</a:t>
            </a:r>
            <a:r>
              <a:rPr lang="mk-MK" sz="2800" dirty="0" smtClean="0"/>
              <a:t> елементите.</a:t>
            </a:r>
            <a:endParaRPr lang="mk-MK" sz="2800" dirty="0"/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За креирање на интерактивни анимирани содржини една од подобрите алатки е </a:t>
            </a:r>
            <a:r>
              <a:rPr lang="en-US" sz="2800" dirty="0" err="1" smtClean="0"/>
              <a:t>jQuery</a:t>
            </a:r>
            <a:r>
              <a:rPr lang="en-US" sz="2800" dirty="0" smtClean="0"/>
              <a:t>, </a:t>
            </a:r>
            <a:r>
              <a:rPr lang="mk-MK" sz="2800" dirty="0" smtClean="0"/>
              <a:t>која претставува </a:t>
            </a:r>
            <a:r>
              <a:rPr lang="en-US" sz="2800" dirty="0" smtClean="0"/>
              <a:t>JavaScript</a:t>
            </a:r>
            <a:r>
              <a:rPr lang="mk-MK" sz="2800" dirty="0" smtClean="0"/>
              <a:t> библиотека чија намена е да се поедностави процесот на дефинирање на </a:t>
            </a:r>
            <a:r>
              <a:rPr lang="en-US" sz="2800" dirty="0" smtClean="0"/>
              <a:t>Java</a:t>
            </a:r>
            <a:r>
              <a:rPr lang="mk-MK" sz="2800" dirty="0" smtClean="0"/>
              <a:t> скрипти во Веб страниците. Покрај останатите можности,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</a:t>
            </a:r>
            <a:r>
              <a:rPr lang="mk-MK" sz="2800" dirty="0" smtClean="0"/>
              <a:t>може да креира и анимации.</a:t>
            </a:r>
            <a:endParaRPr lang="en-US" sz="2800" dirty="0" smtClean="0"/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CSS </a:t>
            </a:r>
            <a:r>
              <a:rPr lang="mk-MK" sz="2800" dirty="0" smtClean="0"/>
              <a:t>анимации</a:t>
            </a:r>
            <a:endParaRPr lang="mk-MK" sz="26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407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mk-MK" dirty="0" smtClean="0"/>
              <a:t>Мултимедија?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mk-MK" dirty="0" smtClean="0"/>
              <a:t>Мултимедија: </a:t>
            </a:r>
            <a:r>
              <a:rPr lang="en-US" dirty="0" smtClean="0"/>
              <a:t>Lat. -</a:t>
            </a:r>
            <a:r>
              <a:rPr lang="mk-MK" dirty="0" smtClean="0"/>
              <a:t> (</a:t>
            </a:r>
            <a:r>
              <a:rPr lang="en-US" dirty="0" err="1" smtClean="0"/>
              <a:t>multum</a:t>
            </a:r>
            <a:r>
              <a:rPr lang="en-US" dirty="0" smtClean="0"/>
              <a:t> + medium</a:t>
            </a:r>
            <a:r>
              <a:rPr lang="mk-MK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multum</a:t>
            </a:r>
            <a:r>
              <a:rPr lang="en-US" dirty="0" smtClean="0"/>
              <a:t> – </a:t>
            </a:r>
            <a:r>
              <a:rPr lang="mk-MK" dirty="0" smtClean="0"/>
              <a:t>многу, повеќе, бројни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medium </a:t>
            </a:r>
            <a:r>
              <a:rPr lang="mk-MK" dirty="0" smtClean="0"/>
              <a:t>(мн. </a:t>
            </a:r>
            <a:r>
              <a:rPr lang="en-US" dirty="0" smtClean="0"/>
              <a:t>media</a:t>
            </a:r>
            <a:r>
              <a:rPr lang="mk-MK" dirty="0" smtClean="0"/>
              <a:t>) </a:t>
            </a:r>
            <a:r>
              <a:rPr lang="en-US" dirty="0" smtClean="0"/>
              <a:t>– </a:t>
            </a:r>
            <a:r>
              <a:rPr lang="mk-MK" dirty="0" smtClean="0"/>
              <a:t>средство за чување и пренесување на информации</a:t>
            </a:r>
          </a:p>
          <a:p>
            <a:pPr lvl="1">
              <a:buFont typeface="Wingdings" pitchFamily="2" charset="2"/>
              <a:buChar char="§"/>
            </a:pPr>
            <a:r>
              <a:rPr lang="mk-MK" dirty="0" smtClean="0"/>
              <a:t>Во текот на историјата овие медиуми се појавија како средства за пренесување на единствена форма на информации, односно: весници, телеграфија, телефонија, радио.</a:t>
            </a:r>
          </a:p>
          <a:p>
            <a:pPr lvl="1">
              <a:buFont typeface="Wingdings" pitchFamily="2" charset="2"/>
              <a:buChar char="§"/>
            </a:pPr>
            <a:r>
              <a:rPr lang="mk-MK" dirty="0" smtClean="0"/>
              <a:t>Подоцна се појавуваат средства (</a:t>
            </a:r>
            <a:r>
              <a:rPr lang="en-US" dirty="0" smtClean="0"/>
              <a:t>media</a:t>
            </a:r>
            <a:r>
              <a:rPr lang="mk-MK" dirty="0" smtClean="0"/>
              <a:t>)</a:t>
            </a:r>
            <a:r>
              <a:rPr lang="en-US" dirty="0" smtClean="0"/>
              <a:t> </a:t>
            </a:r>
            <a:r>
              <a:rPr lang="mk-MK" dirty="0" smtClean="0"/>
              <a:t>за едновремено пренесување на информации во повеќе различни форми заедно (пр. текст, звук, слики, видео, анимации)</a:t>
            </a:r>
            <a:r>
              <a:rPr lang="en-US" dirty="0" smtClean="0"/>
              <a:t> </a:t>
            </a:r>
            <a:r>
              <a:rPr lang="mk-MK" dirty="0" smtClean="0"/>
              <a:t>со цел да ја информираат или забавуваат целната публика.</a:t>
            </a:r>
          </a:p>
          <a:p>
            <a:pPr lvl="1">
              <a:buFont typeface="Wingdings" pitchFamily="2" charset="2"/>
              <a:buChar char="§"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812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mk-MK" sz="3600" dirty="0" smtClean="0"/>
              <a:t>РЕЗИМЕ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953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b="1" dirty="0">
                <a:solidFill>
                  <a:srgbClr val="FF0000"/>
                </a:solidFill>
              </a:rPr>
              <a:t>4</a:t>
            </a:r>
            <a:r>
              <a:rPr lang="mk-MK" sz="2800" b="1" dirty="0" smtClean="0">
                <a:solidFill>
                  <a:srgbClr val="FF0000"/>
                </a:solidFill>
              </a:rPr>
              <a:t> начини </a:t>
            </a:r>
            <a:r>
              <a:rPr lang="mk-MK" sz="2800" dirty="0" smtClean="0"/>
              <a:t>за ставање на мултимедиски содржини:</a:t>
            </a:r>
          </a:p>
          <a:p>
            <a:pPr marL="514350" indent="-514350">
              <a:buFont typeface="+mj-lt"/>
              <a:buAutoNum type="arabicPeriod"/>
            </a:pPr>
            <a:r>
              <a:rPr lang="mk-MK" sz="2600" dirty="0"/>
              <a:t>С</a:t>
            </a:r>
            <a:r>
              <a:rPr lang="mk-MK" sz="2600" dirty="0" smtClean="0"/>
              <a:t>о </a:t>
            </a:r>
            <a:r>
              <a:rPr lang="en-US" sz="2600" dirty="0" smtClean="0"/>
              <a:t>&lt;object&gt;</a:t>
            </a:r>
            <a:r>
              <a:rPr lang="mk-MK" sz="2600" dirty="0" smtClean="0"/>
              <a:t> или </a:t>
            </a:r>
            <a:r>
              <a:rPr lang="en-US" sz="2600" dirty="0" smtClean="0"/>
              <a:t>&lt;embed&gt; </a:t>
            </a:r>
            <a:r>
              <a:rPr lang="mk-MK" sz="2600" dirty="0" smtClean="0"/>
              <a:t>елементите, или со нивно комбинирање</a:t>
            </a:r>
            <a:r>
              <a:rPr lang="en-US" sz="2600" dirty="0" smtClean="0"/>
              <a:t>;</a:t>
            </a:r>
            <a:endParaRPr lang="mk-MK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mk-MK" sz="2600" dirty="0" smtClean="0"/>
              <a:t>Со </a:t>
            </a:r>
            <a:r>
              <a:rPr lang="en-US" sz="2600" dirty="0" smtClean="0"/>
              <a:t>&lt;audio&gt;</a:t>
            </a:r>
            <a:r>
              <a:rPr lang="mk-MK" sz="2600" dirty="0" smtClean="0"/>
              <a:t> и </a:t>
            </a:r>
            <a:r>
              <a:rPr lang="en-US" sz="2600" dirty="0" smtClean="0"/>
              <a:t>&lt;video&gt;</a:t>
            </a:r>
            <a:r>
              <a:rPr lang="mk-MK" sz="2600" dirty="0" smtClean="0"/>
              <a:t> елементите</a:t>
            </a:r>
            <a:r>
              <a:rPr lang="en-US" sz="2600" dirty="0" smtClean="0"/>
              <a:t> </a:t>
            </a:r>
            <a:r>
              <a:rPr lang="mk-MK" sz="2600" dirty="0" smtClean="0"/>
              <a:t>во </a:t>
            </a:r>
            <a:r>
              <a:rPr lang="en-US" sz="2600" dirty="0" smtClean="0"/>
              <a:t>HTML5</a:t>
            </a:r>
            <a:endParaRPr lang="mk-MK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mk-MK" sz="2600" dirty="0" smtClean="0"/>
              <a:t>Со вметнување на </a:t>
            </a:r>
            <a:r>
              <a:rPr lang="en-US" sz="2600" dirty="0" smtClean="0"/>
              <a:t>YouTube</a:t>
            </a:r>
            <a:r>
              <a:rPr lang="mk-MK" sz="2600" dirty="0" smtClean="0"/>
              <a:t> видео (или други Интернет видеа) со користење на </a:t>
            </a:r>
            <a:r>
              <a:rPr lang="en-US" sz="2600" dirty="0" smtClean="0"/>
              <a:t>&lt;iframe&gt; </a:t>
            </a:r>
            <a:r>
              <a:rPr lang="mk-MK" sz="2600" dirty="0" smtClean="0"/>
              <a:t>или </a:t>
            </a:r>
            <a:r>
              <a:rPr lang="en-US" sz="2600" dirty="0" smtClean="0"/>
              <a:t>&lt;embed&gt; </a:t>
            </a:r>
            <a:r>
              <a:rPr lang="mk-MK" sz="2600" dirty="0" smtClean="0"/>
              <a:t>елементите</a:t>
            </a:r>
            <a:r>
              <a:rPr lang="en-US" sz="26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k-MK" sz="2600" dirty="0" smtClean="0"/>
              <a:t>Со креирање на линкови до мултимедијалните датотеки, се разбира со </a:t>
            </a:r>
            <a:r>
              <a:rPr lang="en-US" sz="2600" dirty="0" smtClean="0"/>
              <a:t>&lt;a&gt;</a:t>
            </a:r>
            <a:r>
              <a:rPr lang="mk-MK" sz="2600" dirty="0" smtClean="0"/>
              <a:t> елементот.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endParaRPr lang="mk-MK" sz="2600" b="1" dirty="0" smtClean="0"/>
          </a:p>
          <a:p>
            <a:pPr marL="514350" indent="-514350">
              <a:buFont typeface="+mj-lt"/>
              <a:buAutoNum type="arabicPeriod"/>
            </a:pPr>
            <a:endParaRPr lang="mk-MK" sz="2600" dirty="0" smtClean="0"/>
          </a:p>
          <a:p>
            <a:pPr marL="514350" indent="-514350">
              <a:buFont typeface="+mj-lt"/>
              <a:buAutoNum type="arabicPeriod"/>
            </a:pPr>
            <a:endParaRPr lang="mk-MK" sz="2600" dirty="0" smtClean="0"/>
          </a:p>
          <a:p>
            <a:pPr lvl="1">
              <a:buFont typeface="Courier New" pitchFamily="49" charset="0"/>
              <a:buChar char="o"/>
            </a:pPr>
            <a:endParaRPr lang="mk-MK" sz="22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8308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mk-MK" sz="3600" dirty="0" smtClean="0"/>
              <a:t>Мултимедијални формати и стандарди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638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mk-MK" sz="2600" b="1" dirty="0" smtClean="0"/>
              <a:t>Стандарди (техники) за кодирање (компресија) на дигитално аудио: </a:t>
            </a:r>
            <a:r>
              <a:rPr lang="en-US" sz="2600" b="1" dirty="0" smtClean="0"/>
              <a:t>MP3 (MPEG-1), AAC (MPEG-2, MPEG-4), AC-3 (Dolby Digital), Opus (IETF), </a:t>
            </a:r>
            <a:r>
              <a:rPr lang="en-US" sz="2600" b="1" dirty="0" err="1" smtClean="0"/>
              <a:t>Vorbis</a:t>
            </a:r>
            <a:r>
              <a:rPr lang="en-US" sz="2600" b="1" dirty="0" smtClean="0"/>
              <a:t> (</a:t>
            </a:r>
            <a:r>
              <a:rPr lang="en-US" sz="2600" b="1" dirty="0" err="1" smtClean="0"/>
              <a:t>Xiph.Org</a:t>
            </a:r>
            <a:r>
              <a:rPr lang="en-US" sz="2600" b="1" dirty="0" smtClean="0"/>
              <a:t>), </a:t>
            </a:r>
            <a:r>
              <a:rPr lang="en-US" sz="2600" b="1" dirty="0"/>
              <a:t>FLAC (</a:t>
            </a:r>
            <a:r>
              <a:rPr lang="en-US" sz="2600" b="1" dirty="0" err="1"/>
              <a:t>Xiph.Org</a:t>
            </a:r>
            <a:r>
              <a:rPr lang="en-US" sz="2600" b="1" dirty="0"/>
              <a:t>), </a:t>
            </a:r>
            <a:r>
              <a:rPr lang="en-US" sz="2600" b="1" dirty="0" smtClean="0"/>
              <a:t>WAV (Microsoft)…</a:t>
            </a:r>
            <a:endParaRPr lang="mk-MK" sz="2600" b="1" dirty="0" smtClean="0"/>
          </a:p>
          <a:p>
            <a:pPr marL="514350" indent="-514350">
              <a:buFont typeface="+mj-lt"/>
              <a:buAutoNum type="arabicPeriod"/>
            </a:pPr>
            <a:endParaRPr lang="mk-MK" sz="2600" b="1" dirty="0" smtClean="0"/>
          </a:p>
          <a:p>
            <a:pPr marL="514350" indent="-514350">
              <a:buFont typeface="+mj-lt"/>
              <a:buAutoNum type="arabicPeriod"/>
            </a:pPr>
            <a:r>
              <a:rPr lang="mk-MK" sz="2600" b="1" dirty="0" smtClean="0"/>
              <a:t>Стандарди (техники) за кодирање (компресија) на дигитално видео:</a:t>
            </a:r>
            <a:r>
              <a:rPr lang="en-US" sz="2600" b="1" dirty="0" smtClean="0"/>
              <a:t> MPEG-2 Part 2/ H.262, AVC (MPEG-4 Part 10 / H.264), HEVC (H.265 / MPEG-H Part 2), Theora </a:t>
            </a:r>
            <a:r>
              <a:rPr lang="en-US" sz="2600" b="1" dirty="0"/>
              <a:t>(</a:t>
            </a:r>
            <a:r>
              <a:rPr lang="en-US" sz="2600" b="1" dirty="0" err="1"/>
              <a:t>Xiph.Org</a:t>
            </a:r>
            <a:r>
              <a:rPr lang="en-US" sz="2600" b="1" dirty="0"/>
              <a:t>), </a:t>
            </a:r>
            <a:r>
              <a:rPr lang="en-US" sz="2600" b="1" dirty="0" smtClean="0"/>
              <a:t>VP9 (Google), AV1 (</a:t>
            </a:r>
            <a:r>
              <a:rPr lang="en-US" sz="2600" b="1" dirty="0" err="1" smtClean="0"/>
              <a:t>AOMedia</a:t>
            </a:r>
            <a:r>
              <a:rPr lang="en-US" sz="2600" b="1" dirty="0" smtClean="0"/>
              <a:t>), VVC (HEH.266 / MPEG-I Part 3)…</a:t>
            </a:r>
            <a:endParaRPr lang="mk-MK" sz="2600" b="1" dirty="0" smtClean="0"/>
          </a:p>
          <a:p>
            <a:pPr marL="514350" indent="-514350">
              <a:buFont typeface="+mj-lt"/>
              <a:buAutoNum type="arabicPeriod"/>
            </a:pPr>
            <a:endParaRPr lang="mk-MK" sz="2600" b="1" dirty="0" smtClean="0"/>
          </a:p>
          <a:p>
            <a:pPr marL="514350" indent="-514350">
              <a:buFont typeface="+mj-lt"/>
              <a:buAutoNum type="arabicPeriod"/>
            </a:pPr>
            <a:r>
              <a:rPr lang="mk-MK" sz="2600" b="1" dirty="0" smtClean="0"/>
              <a:t>Контејнер формати за мултимедијални содржини</a:t>
            </a:r>
            <a:r>
              <a:rPr lang="en-US" sz="2600" b="1" dirty="0" smtClean="0"/>
              <a:t>: MP4 (MPEG-4 Part 14), OGG </a:t>
            </a:r>
            <a:r>
              <a:rPr lang="en-US" sz="2600" b="1" dirty="0"/>
              <a:t>(</a:t>
            </a:r>
            <a:r>
              <a:rPr lang="en-US" sz="2600" b="1" dirty="0" err="1"/>
              <a:t>Xiph.Org</a:t>
            </a:r>
            <a:r>
              <a:rPr lang="en-US" sz="2600" b="1" dirty="0"/>
              <a:t>), </a:t>
            </a:r>
            <a:r>
              <a:rPr lang="en-US" sz="2600" b="1" dirty="0" err="1" smtClean="0"/>
              <a:t>WebM</a:t>
            </a:r>
            <a:r>
              <a:rPr lang="en-US" sz="2600" b="1" dirty="0" smtClean="0"/>
              <a:t> (On2, </a:t>
            </a:r>
            <a:r>
              <a:rPr lang="en-US" sz="2600" b="1" dirty="0" err="1"/>
              <a:t>Xiph.Org</a:t>
            </a:r>
            <a:r>
              <a:rPr lang="en-US" sz="2600" b="1" dirty="0"/>
              <a:t>, </a:t>
            </a:r>
            <a:r>
              <a:rPr lang="en-US" sz="2600" b="1" dirty="0" err="1" smtClean="0"/>
              <a:t>Matroshka</a:t>
            </a:r>
            <a:r>
              <a:rPr lang="en-US" sz="2600" b="1" dirty="0" smtClean="0"/>
              <a:t>, Google), AVI (Microsoft)…</a:t>
            </a:r>
            <a:endParaRPr lang="mk-MK" sz="2600" b="1" dirty="0" smtClean="0"/>
          </a:p>
          <a:p>
            <a:pPr marL="514350" indent="-514350">
              <a:buFont typeface="+mj-lt"/>
              <a:buAutoNum type="arabicPeriod"/>
            </a:pPr>
            <a:endParaRPr lang="mk-MK" sz="2600" dirty="0" smtClean="0"/>
          </a:p>
          <a:p>
            <a:pPr marL="514350" indent="-514350">
              <a:buFont typeface="+mj-lt"/>
              <a:buAutoNum type="arabicPeriod"/>
            </a:pPr>
            <a:endParaRPr lang="mk-MK" sz="2600" dirty="0" smtClean="0"/>
          </a:p>
          <a:p>
            <a:pPr lvl="1">
              <a:buFont typeface="Courier New" pitchFamily="49" charset="0"/>
              <a:buChar char="o"/>
            </a:pPr>
            <a:endParaRPr lang="mk-MK" sz="22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None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294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mk-MK" sz="3600" dirty="0" smtClean="0"/>
              <a:t>Препорачани формати за </a:t>
            </a:r>
            <a:r>
              <a:rPr lang="en-US" sz="3600" dirty="0" smtClean="0"/>
              <a:t>HTML</a:t>
            </a:r>
            <a:r>
              <a:rPr lang="mk-MK" sz="3600" dirty="0" smtClean="0"/>
              <a:t> страници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83696"/>
              </p:ext>
            </p:extLst>
          </p:nvPr>
        </p:nvGraphicFramePr>
        <p:xfrm>
          <a:off x="228600" y="2667000"/>
          <a:ext cx="8686800" cy="271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124200"/>
                <a:gridCol w="2895600"/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Контејнер</a:t>
                      </a:r>
                      <a:r>
                        <a:rPr lang="mk-MK" baseline="0" dirty="0" smtClean="0"/>
                        <a:t> формати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Видео кодирање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Аудио кодирање</a:t>
                      </a:r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endParaRPr lang="mk-MK" dirty="0" smtClean="0"/>
                    </a:p>
                    <a:p>
                      <a:pPr algn="ctr"/>
                      <a:r>
                        <a:rPr lang="en-US" dirty="0" smtClean="0"/>
                        <a:t>MP4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WebM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k-MK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AVC (MPEG-4</a:t>
                      </a:r>
                      <a:r>
                        <a:rPr lang="en-US" baseline="0" dirty="0" smtClean="0"/>
                        <a:t> Part 10 / H.264)</a:t>
                      </a: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k-MK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AAC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1828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Контејнер формати и техники на кодирање на аудио и видео кои имаат најголема поддршка во Веб прелистувачите: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mk-MK" dirty="0" smtClean="0"/>
              <a:t>Мултимедија?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Притоа, може да се каже дека мултимедијата имплицитно значи и користење на </a:t>
            </a:r>
            <a:r>
              <a:rPr lang="mk-MK" sz="2800" b="1" dirty="0" smtClean="0"/>
              <a:t>електронски</a:t>
            </a:r>
            <a:r>
              <a:rPr lang="mk-MK" sz="2800" dirty="0" smtClean="0"/>
              <a:t> средства за чување и/или пренесување на информациите.</a:t>
            </a:r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Ако на сето ова се додаде и интерактивноста, односно можноста да се управува со прикажувањето на содржините или сервирањето на информациите, мултимедијата може да се дефинира како комбинација од 6 елементи: 5 различни форми на презентирање на информации + можноста за управување со содржините:</a:t>
            </a:r>
          </a:p>
          <a:p>
            <a:pPr marL="0" indent="0" algn="ctr">
              <a:buNone/>
            </a:pPr>
            <a:r>
              <a:rPr lang="mk-MK" sz="2800" b="1" dirty="0" smtClean="0">
                <a:solidFill>
                  <a:srgbClr val="FF0000"/>
                </a:solidFill>
              </a:rPr>
              <a:t>ТЕКСТ</a:t>
            </a:r>
            <a:r>
              <a:rPr lang="mk-MK" sz="2800" b="1" dirty="0" smtClean="0"/>
              <a:t>    </a:t>
            </a:r>
            <a:r>
              <a:rPr lang="mk-MK" sz="2800" b="1" dirty="0" smtClean="0">
                <a:solidFill>
                  <a:srgbClr val="FFC000"/>
                </a:solidFill>
              </a:rPr>
              <a:t>ЗВУК</a:t>
            </a:r>
            <a:r>
              <a:rPr lang="mk-MK" sz="2800" b="1" dirty="0" smtClean="0"/>
              <a:t>    </a:t>
            </a:r>
            <a:r>
              <a:rPr lang="mk-MK" sz="2800" b="1" dirty="0" smtClean="0">
                <a:solidFill>
                  <a:srgbClr val="00B050"/>
                </a:solidFill>
              </a:rPr>
              <a:t>СЛИКИ</a:t>
            </a:r>
            <a:r>
              <a:rPr lang="mk-MK" sz="2800" b="1" dirty="0" smtClean="0"/>
              <a:t>    </a:t>
            </a:r>
            <a:r>
              <a:rPr lang="mk-MK" sz="2800" b="1" dirty="0" smtClean="0">
                <a:solidFill>
                  <a:srgbClr val="0070C0"/>
                </a:solidFill>
              </a:rPr>
              <a:t>ВИДЕО</a:t>
            </a:r>
            <a:r>
              <a:rPr lang="mk-MK" sz="2800" b="1" dirty="0" smtClean="0"/>
              <a:t>    </a:t>
            </a:r>
            <a:r>
              <a:rPr lang="mk-MK" sz="2800" b="1" dirty="0" smtClean="0">
                <a:solidFill>
                  <a:srgbClr val="7030A0"/>
                </a:solidFill>
              </a:rPr>
              <a:t>АНИМАЦИИ</a:t>
            </a:r>
            <a:r>
              <a:rPr lang="mk-MK" sz="2800" dirty="0" smtClean="0"/>
              <a:t/>
            </a:r>
            <a:br>
              <a:rPr lang="mk-MK" sz="2800" dirty="0" smtClean="0"/>
            </a:br>
            <a:r>
              <a:rPr lang="mk-MK" sz="2800" b="1" dirty="0" smtClean="0">
                <a:solidFill>
                  <a:schemeClr val="accent6">
                    <a:lumMod val="50000"/>
                  </a:schemeClr>
                </a:solidFill>
              </a:rPr>
              <a:t>+ ИНТЕРАКТИВНОСТ</a:t>
            </a:r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27143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mk-MK" dirty="0" smtClean="0"/>
              <a:t>Мултимедија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/>
              <a:t>HTML </a:t>
            </a:r>
            <a:r>
              <a:rPr lang="mk-MK" sz="2800" dirty="0" smtClean="0"/>
              <a:t>мултимедија значи користење на мултимедијални елементи во Веб страниците</a:t>
            </a:r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Поддршката за овие мултимедијални елементи може да биде вградена во Веб прелистувачот, или да биде потребна соодветна помошна апликација, тн. </a:t>
            </a:r>
            <a:r>
              <a:rPr lang="en-US" sz="2800" dirty="0" smtClean="0"/>
              <a:t>plug-in.</a:t>
            </a:r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Овие </a:t>
            </a:r>
            <a:r>
              <a:rPr lang="en-US" sz="2800" dirty="0" smtClean="0"/>
              <a:t>plug-in</a:t>
            </a:r>
            <a:r>
              <a:rPr lang="mk-MK" sz="2800" dirty="0" smtClean="0"/>
              <a:t> апликации во суштина ја прошируваат стандардната функционалност на Веб прелистувачот. 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Plug-in</a:t>
            </a:r>
            <a:r>
              <a:rPr lang="mk-MK" sz="2800" dirty="0" smtClean="0"/>
              <a:t> апликациите честопати се користеа за да му се овозможи на Веб прелистувачот да презентира звучни или видео датотеки.</a:t>
            </a:r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 Класични примери за вакви </a:t>
            </a:r>
            <a:r>
              <a:rPr lang="en-US" sz="2800" dirty="0" smtClean="0"/>
              <a:t>plug-in</a:t>
            </a:r>
            <a:r>
              <a:rPr lang="mk-MK" sz="2800" dirty="0" smtClean="0"/>
              <a:t> апликации беа: </a:t>
            </a:r>
            <a:r>
              <a:rPr lang="en-US" sz="2800" dirty="0" smtClean="0"/>
              <a:t>Adobe Flash Player, QuickTime</a:t>
            </a:r>
            <a:r>
              <a:rPr lang="mk-MK" sz="2800" dirty="0"/>
              <a:t> </a:t>
            </a:r>
            <a:r>
              <a:rPr lang="mk-MK" sz="2800" dirty="0" smtClean="0"/>
              <a:t>и </a:t>
            </a:r>
            <a:r>
              <a:rPr lang="en-US" sz="2800" dirty="0" smtClean="0"/>
              <a:t>Silverlight</a:t>
            </a:r>
            <a:r>
              <a:rPr lang="mk-MK" sz="2800" dirty="0" smtClean="0"/>
              <a:t>.</a:t>
            </a:r>
            <a:endParaRPr lang="mk-MK" sz="2800" dirty="0"/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Функционалноста која ја обезбедуваат </a:t>
            </a:r>
            <a:r>
              <a:rPr lang="en-US" sz="2800" dirty="0" smtClean="0"/>
              <a:t>Plug-in </a:t>
            </a:r>
            <a:r>
              <a:rPr lang="mk-MK" sz="2800" dirty="0" smtClean="0"/>
              <a:t>апликациите може да се додаде на Веб страниците преку, на пример, </a:t>
            </a:r>
            <a:r>
              <a:rPr lang="en-US" sz="2800" dirty="0" smtClean="0"/>
              <a:t>&lt;object</a:t>
            </a:r>
            <a:r>
              <a:rPr lang="en-US" sz="2800" dirty="0"/>
              <a:t>&gt; </a:t>
            </a:r>
            <a:r>
              <a:rPr lang="mk-MK" sz="2800" dirty="0" smtClean="0"/>
              <a:t>или </a:t>
            </a:r>
            <a:r>
              <a:rPr lang="en-US" sz="2800" dirty="0" smtClean="0"/>
              <a:t>&lt;embed</a:t>
            </a:r>
            <a:r>
              <a:rPr lang="en-US" sz="2800" dirty="0"/>
              <a:t>&gt; </a:t>
            </a:r>
            <a:r>
              <a:rPr lang="mk-MK" sz="2800" dirty="0" smtClean="0"/>
              <a:t>елементите</a:t>
            </a:r>
            <a:r>
              <a:rPr lang="en-US" sz="2800" dirty="0" smtClean="0"/>
              <a:t>.</a:t>
            </a:r>
            <a:r>
              <a:rPr lang="en-US" sz="2800" dirty="0"/>
              <a:t>  </a:t>
            </a:r>
            <a:endParaRPr lang="mk-MK" sz="2800" dirty="0" smtClean="0"/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Поголемиот број </a:t>
            </a:r>
            <a:r>
              <a:rPr lang="en-US" sz="2800" dirty="0" smtClean="0"/>
              <a:t>plug-in</a:t>
            </a:r>
            <a:r>
              <a:rPr lang="mk-MK" sz="2800" dirty="0" smtClean="0"/>
              <a:t> апликации овозможуваат мануелна контрола над управувањето на аудио или видео презентацијата, како: </a:t>
            </a:r>
            <a:r>
              <a:rPr lang="en-US" sz="2800" dirty="0" smtClean="0"/>
              <a:t>volume</a:t>
            </a:r>
            <a:r>
              <a:rPr lang="en-US" sz="2800" dirty="0"/>
              <a:t>, rewind, forward, pause, stop, </a:t>
            </a:r>
            <a:r>
              <a:rPr lang="mk-MK" sz="2800" dirty="0" smtClean="0"/>
              <a:t>и </a:t>
            </a:r>
            <a:r>
              <a:rPr lang="en-US" sz="2800" dirty="0" smtClean="0"/>
              <a:t>play</a:t>
            </a:r>
            <a:r>
              <a:rPr lang="en-US" sz="2800" dirty="0"/>
              <a:t>.</a:t>
            </a:r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12801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mk-MK" sz="3600" dirty="0" smtClean="0"/>
              <a:t>Формати на мултимедијални датотеки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Мултимедијалните елементи (аудио, видео, анимации) се спакувани во различни формати на </a:t>
            </a:r>
            <a:r>
              <a:rPr lang="en-US" sz="2800" b="1" dirty="0" smtClean="0"/>
              <a:t>Media</a:t>
            </a:r>
            <a:r>
              <a:rPr lang="en-US" sz="2800" dirty="0" smtClean="0"/>
              <a:t> </a:t>
            </a:r>
            <a:r>
              <a:rPr lang="mk-MK" sz="2800" dirty="0" smtClean="0"/>
              <a:t>датотеки, кои се разликуваат според наставката (</a:t>
            </a:r>
            <a:r>
              <a:rPr lang="en-US" sz="2800" dirty="0" smtClean="0"/>
              <a:t>extension).</a:t>
            </a:r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Така, на пример најпознати формати на мултимедијални датотеки се:</a:t>
            </a:r>
          </a:p>
          <a:p>
            <a:pPr lvl="1">
              <a:buFont typeface="Courier New" pitchFamily="49" charset="0"/>
              <a:buChar char="o"/>
            </a:pPr>
            <a:r>
              <a:rPr lang="mk-MK" sz="2400" dirty="0" smtClean="0"/>
              <a:t>Слики: </a:t>
            </a:r>
            <a:r>
              <a:rPr lang="en-US" sz="2400" dirty="0" smtClean="0"/>
              <a:t>.jpg, .gif, .</a:t>
            </a:r>
            <a:r>
              <a:rPr lang="en-US" sz="2400" dirty="0" err="1" smtClean="0"/>
              <a:t>png</a:t>
            </a:r>
            <a:r>
              <a:rPr lang="en-US" sz="2400" dirty="0" smtClean="0"/>
              <a:t> </a:t>
            </a:r>
            <a:r>
              <a:rPr lang="mk-MK" sz="2400" dirty="0" smtClean="0"/>
              <a:t>и .</a:t>
            </a:r>
            <a:r>
              <a:rPr lang="en-US" sz="2400" dirty="0" err="1" smtClean="0"/>
              <a:t>webp</a:t>
            </a: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mk-MK" sz="2400" dirty="0" smtClean="0"/>
              <a:t>Аудио: .</a:t>
            </a:r>
            <a:r>
              <a:rPr lang="en-US" sz="2400" dirty="0" smtClean="0"/>
              <a:t>wav </a:t>
            </a:r>
            <a:r>
              <a:rPr lang="mk-MK" sz="2400" dirty="0" smtClean="0"/>
              <a:t>и</a:t>
            </a:r>
            <a:r>
              <a:rPr lang="en-US" sz="2400" dirty="0" smtClean="0"/>
              <a:t> .mp3</a:t>
            </a:r>
          </a:p>
          <a:p>
            <a:pPr lvl="1">
              <a:buFont typeface="Courier New" pitchFamily="49" charset="0"/>
              <a:buChar char="o"/>
            </a:pPr>
            <a:r>
              <a:rPr lang="mk-MK" sz="2400" dirty="0" smtClean="0"/>
              <a:t>Видео: .</a:t>
            </a:r>
            <a:r>
              <a:rPr lang="en-US" sz="2400" dirty="0" err="1" smtClean="0"/>
              <a:t>avi</a:t>
            </a:r>
            <a:r>
              <a:rPr lang="en-US" sz="2400" dirty="0" smtClean="0"/>
              <a:t>, .mpg </a:t>
            </a:r>
            <a:r>
              <a:rPr lang="mk-MK" sz="2400" dirty="0" smtClean="0"/>
              <a:t>и др.</a:t>
            </a:r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mk-MK" sz="2400" dirty="0" smtClean="0"/>
              <a:t>Анимации: .</a:t>
            </a:r>
            <a:r>
              <a:rPr lang="en-US" sz="2400" dirty="0" err="1" smtClean="0"/>
              <a:t>swf</a:t>
            </a:r>
            <a:r>
              <a:rPr lang="en-US" sz="2400" dirty="0"/>
              <a:t> </a:t>
            </a:r>
            <a:r>
              <a:rPr lang="mk-MK" sz="2400" dirty="0" smtClean="0"/>
              <a:t>и</a:t>
            </a:r>
            <a:r>
              <a:rPr lang="en-US" sz="2400" dirty="0" smtClean="0"/>
              <a:t> .gif.</a:t>
            </a:r>
            <a:endParaRPr lang="mk-MK" sz="2400" dirty="0" smtClean="0"/>
          </a:p>
          <a:p>
            <a:pPr>
              <a:buFont typeface="Courier New" pitchFamily="49" charset="0"/>
              <a:buChar char="o"/>
            </a:pPr>
            <a:endParaRPr lang="mk-MK" dirty="0"/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На следните слајдови се прикажани некои стандардни формати на аудио и видео датотеки кои се во честа употреба.</a:t>
            </a: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5846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mk-MK" sz="3600" dirty="0" smtClean="0"/>
              <a:t>Формати на аудио датотеки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27789"/>
              </p:ext>
            </p:extLst>
          </p:nvPr>
        </p:nvGraphicFramePr>
        <p:xfrm>
          <a:off x="380997" y="851460"/>
          <a:ext cx="8382002" cy="5777940"/>
        </p:xfrm>
        <a:graphic>
          <a:graphicData uri="http://schemas.openxmlformats.org/drawingml/2006/table">
            <a:tbl>
              <a:tblPr/>
              <a:tblGrid>
                <a:gridCol w="1524003"/>
                <a:gridCol w="1143000"/>
                <a:gridCol w="5714999"/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Format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File</a:t>
                      </a:r>
                    </a:p>
                  </a:txBody>
                  <a:tcPr marL="16398" marR="16398" marT="8199" marB="81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Description</a:t>
                      </a:r>
                    </a:p>
                  </a:txBody>
                  <a:tcPr marL="16398" marR="16398" marT="8199" marB="81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2150">
                <a:tc>
                  <a:txBody>
                    <a:bodyPr/>
                    <a:lstStyle/>
                    <a:p>
                      <a:r>
                        <a:rPr lang="en-US" sz="2400" dirty="0"/>
                        <a:t>MIDI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.mid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.midi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MIDI (Musical Instrument Digital Interface) </a:t>
                      </a:r>
                      <a:r>
                        <a:rPr lang="mk-MK" sz="1600" dirty="0" smtClean="0"/>
                        <a:t> е формат за електронски музички инструменти и компјутери. </a:t>
                      </a:r>
                      <a:r>
                        <a:rPr lang="en-US" sz="1600" dirty="0" smtClean="0"/>
                        <a:t>MIDI</a:t>
                      </a:r>
                      <a:r>
                        <a:rPr lang="mk-MK" sz="1600" dirty="0" smtClean="0"/>
                        <a:t> форматот претставува детален</a:t>
                      </a:r>
                      <a:r>
                        <a:rPr lang="mk-MK" sz="1600" baseline="0" dirty="0" smtClean="0"/>
                        <a:t> опис на музичката нотација, како: ноти, инструменти на кои треба да се отсвирт нотите и сл. Поради тоа, квалитетот на репродукција зависи од уредот за генерурање на звуци (</a:t>
                      </a:r>
                      <a:r>
                        <a:rPr lang="en-US" sz="1600" baseline="0" dirty="0" smtClean="0"/>
                        <a:t>synthesizer</a:t>
                      </a:r>
                      <a:r>
                        <a:rPr lang="mk-MK" sz="1600" baseline="0" dirty="0" smtClean="0"/>
                        <a:t>)</a:t>
                      </a:r>
                      <a:r>
                        <a:rPr lang="en-US" sz="1600" baseline="0" dirty="0" smtClean="0"/>
                        <a:t>. MIDI </a:t>
                      </a:r>
                      <a:r>
                        <a:rPr lang="mk-MK" sz="1600" baseline="0" dirty="0" smtClean="0"/>
                        <a:t>не може да репродуцира говор.</a:t>
                      </a:r>
                      <a:endParaRPr lang="mk-MK" sz="1600" dirty="0" smtClean="0"/>
                    </a:p>
                    <a:p>
                      <a:r>
                        <a:rPr lang="en-US" sz="1600" dirty="0" smtClean="0"/>
                        <a:t>MIDI</a:t>
                      </a:r>
                      <a:r>
                        <a:rPr lang="mk-MK" sz="1600" dirty="0" smtClean="0"/>
                        <a:t> е поддржан</a:t>
                      </a:r>
                      <a:r>
                        <a:rPr lang="mk-MK" sz="1600" baseline="0" dirty="0" smtClean="0"/>
                        <a:t> од сите Веб прелистувачи. </a:t>
                      </a:r>
                      <a:r>
                        <a:rPr lang="en-US" sz="1600" baseline="0" dirty="0" smtClean="0"/>
                        <a:t>MIDI </a:t>
                      </a:r>
                      <a:r>
                        <a:rPr lang="mk-MK" sz="1600" baseline="0" dirty="0" smtClean="0"/>
                        <a:t>датотеките зафаќаат исклучително мал мемориски простор.</a:t>
                      </a:r>
                      <a:endParaRPr lang="en-US" sz="1600" dirty="0"/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/>
                        <a:t>MP3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.mp3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MP3 </a:t>
                      </a:r>
                      <a:r>
                        <a:rPr lang="mk-MK" sz="1600" dirty="0" smtClean="0"/>
                        <a:t>(</a:t>
                      </a:r>
                      <a:r>
                        <a:rPr lang="en-US" sz="1600" dirty="0" smtClean="0"/>
                        <a:t>MPEG Audio Layer</a:t>
                      </a:r>
                      <a:r>
                        <a:rPr lang="en-US" sz="1600" baseline="0" dirty="0" smtClean="0"/>
                        <a:t> Three</a:t>
                      </a:r>
                      <a:r>
                        <a:rPr lang="mk-MK" sz="1600" dirty="0" smtClean="0"/>
                        <a:t>) е најпопуларниот формат на дигитално аудио</a:t>
                      </a:r>
                      <a:r>
                        <a:rPr lang="en-US" sz="1600" dirty="0" smtClean="0"/>
                        <a:t> (</a:t>
                      </a:r>
                      <a:r>
                        <a:rPr lang="mk-MK" sz="1600" dirty="0" smtClean="0"/>
                        <a:t>воедно</a:t>
                      </a:r>
                      <a:r>
                        <a:rPr lang="mk-MK" sz="1600" baseline="0" dirty="0" smtClean="0"/>
                        <a:t> и на интернет</a:t>
                      </a:r>
                      <a:r>
                        <a:rPr lang="en-US" sz="1600" dirty="0" smtClean="0"/>
                        <a:t>).</a:t>
                      </a:r>
                      <a:r>
                        <a:rPr lang="en-US" sz="1600" baseline="0" dirty="0" smtClean="0"/>
                        <a:t> MP</a:t>
                      </a:r>
                      <a:r>
                        <a:rPr lang="mk-MK" sz="1600" baseline="0" dirty="0" smtClean="0"/>
                        <a:t>3 може да компримира звук со фактор 12 без да претрпи видливи загуби воквалитетот.</a:t>
                      </a:r>
                      <a:endParaRPr lang="en-US" sz="1600" dirty="0"/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/>
                        <a:t>RealAudio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  <a:r>
                        <a:rPr lang="en-US" sz="2400" dirty="0" err="1"/>
                        <a:t>rm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.ram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RealAudio </a:t>
                      </a:r>
                      <a:r>
                        <a:rPr lang="mk-MK" sz="1600" dirty="0" smtClean="0"/>
                        <a:t>форматот е развиен од </a:t>
                      </a:r>
                      <a:r>
                        <a:rPr lang="en-US" sz="1600" dirty="0" smtClean="0"/>
                        <a:t>Real </a:t>
                      </a:r>
                      <a:r>
                        <a:rPr lang="en-US" sz="1600" dirty="0"/>
                        <a:t>Media. </a:t>
                      </a:r>
                      <a:r>
                        <a:rPr lang="mk-MK" sz="1600" dirty="0" smtClean="0"/>
                        <a:t>Овозможува стриминг на дигитално аудио со мал </a:t>
                      </a:r>
                      <a:r>
                        <a:rPr lang="en-US" sz="1600" dirty="0" smtClean="0"/>
                        <a:t>bandwidths</a:t>
                      </a:r>
                      <a:r>
                        <a:rPr lang="mk-MK" sz="1600" baseline="0" dirty="0" smtClean="0"/>
                        <a:t> бидејќи обезбедува добра компресија, но најчесто со значителни загуби во квалитетот.</a:t>
                      </a:r>
                      <a:endParaRPr lang="en-US" sz="1600" dirty="0"/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2400"/>
                        <a:t>WAV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.wav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WAVE </a:t>
                      </a:r>
                      <a:r>
                        <a:rPr lang="en-US" sz="1600" dirty="0" smtClean="0"/>
                        <a:t>(</a:t>
                      </a:r>
                      <a:r>
                        <a:rPr lang="mk-MK" sz="1600" dirty="0" smtClean="0"/>
                        <a:t>попознат како </a:t>
                      </a:r>
                      <a:r>
                        <a:rPr lang="en-US" sz="1600" dirty="0" smtClean="0"/>
                        <a:t>WAV</a:t>
                      </a:r>
                      <a:r>
                        <a:rPr lang="en-US" sz="1600" dirty="0"/>
                        <a:t>) </a:t>
                      </a:r>
                      <a:r>
                        <a:rPr lang="mk-MK" sz="1600" dirty="0" smtClean="0"/>
                        <a:t>е развиен од </a:t>
                      </a:r>
                      <a:r>
                        <a:rPr lang="en-US" sz="1600" dirty="0" smtClean="0"/>
                        <a:t>IBM </a:t>
                      </a:r>
                      <a:r>
                        <a:rPr lang="mk-MK" sz="1600" dirty="0" smtClean="0"/>
                        <a:t>и </a:t>
                      </a:r>
                      <a:r>
                        <a:rPr lang="en-US" sz="1600" dirty="0" smtClean="0"/>
                        <a:t>Microsoft</a:t>
                      </a:r>
                      <a:r>
                        <a:rPr lang="mk-MK" sz="1600" dirty="0" smtClean="0"/>
                        <a:t>,</a:t>
                      </a:r>
                      <a:r>
                        <a:rPr lang="mk-MK" sz="1600" baseline="0" dirty="0" smtClean="0"/>
                        <a:t> а е компатибилен со </a:t>
                      </a:r>
                      <a:r>
                        <a:rPr lang="en-US" sz="1600" dirty="0" smtClean="0"/>
                        <a:t>Windows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smtClean="0"/>
                        <a:t>Macintosh </a:t>
                      </a:r>
                      <a:r>
                        <a:rPr lang="mk-MK" sz="1600" dirty="0" smtClean="0"/>
                        <a:t>и </a:t>
                      </a:r>
                      <a:r>
                        <a:rPr lang="en-US" sz="1600" dirty="0" smtClean="0"/>
                        <a:t>Linux </a:t>
                      </a:r>
                      <a:r>
                        <a:rPr lang="mk-MK" sz="1600" dirty="0" smtClean="0"/>
                        <a:t>оперативните системи</a:t>
                      </a:r>
                      <a:endParaRPr lang="en-US" sz="1600" dirty="0"/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sz="2400"/>
                        <a:t>WMA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.wma</a:t>
                      </a:r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WMA (Windows Media Audio</a:t>
                      </a:r>
                      <a:r>
                        <a:rPr lang="en-US" sz="1600" dirty="0" smtClean="0"/>
                        <a:t>)</a:t>
                      </a:r>
                      <a:r>
                        <a:rPr lang="mk-MK" sz="1600" dirty="0" smtClean="0"/>
                        <a:t> е формат кој според квалитетот</a:t>
                      </a:r>
                      <a:r>
                        <a:rPr lang="mk-MK" sz="1600" baseline="0" dirty="0" smtClean="0"/>
                        <a:t> се споредува со </a:t>
                      </a:r>
                      <a:r>
                        <a:rPr lang="en-US" sz="1600" dirty="0" smtClean="0"/>
                        <a:t>MP3</a:t>
                      </a:r>
                      <a:r>
                        <a:rPr lang="mk-MK" sz="1600" dirty="0" smtClean="0"/>
                        <a:t> и е погоден за користење кај Интернет радио сервисите</a:t>
                      </a:r>
                      <a:r>
                        <a:rPr lang="en-US" sz="1600" dirty="0" smtClean="0"/>
                        <a:t>. </a:t>
                      </a:r>
                      <a:endParaRPr lang="en-US" sz="1600" dirty="0"/>
                    </a:p>
                  </a:txBody>
                  <a:tcPr marL="16398" marR="16398" marT="8199" marB="8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6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mk-MK" sz="3600" dirty="0" smtClean="0"/>
              <a:t>Формати на видео датотеки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593662"/>
              </p:ext>
            </p:extLst>
          </p:nvPr>
        </p:nvGraphicFramePr>
        <p:xfrm>
          <a:off x="152403" y="954770"/>
          <a:ext cx="8915397" cy="5598430"/>
        </p:xfrm>
        <a:graphic>
          <a:graphicData uri="http://schemas.openxmlformats.org/drawingml/2006/table">
            <a:tbl>
              <a:tblPr/>
              <a:tblGrid>
                <a:gridCol w="1219197"/>
                <a:gridCol w="838200"/>
                <a:gridCol w="6858000"/>
              </a:tblGrid>
              <a:tr h="11321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Format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File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Description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229">
                <a:tc>
                  <a:txBody>
                    <a:bodyPr/>
                    <a:lstStyle/>
                    <a:p>
                      <a:r>
                        <a:rPr lang="en-US" sz="2000" dirty="0"/>
                        <a:t>AVI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.avi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AVI (Audio Video Interleave) </a:t>
                      </a:r>
                      <a:r>
                        <a:rPr lang="mk-MK" sz="1600" dirty="0" smtClean="0"/>
                        <a:t>е формат развиен од </a:t>
                      </a:r>
                      <a:r>
                        <a:rPr lang="en-US" sz="1600" dirty="0" smtClean="0"/>
                        <a:t>Microsoft</a:t>
                      </a:r>
                      <a:r>
                        <a:rPr lang="mk-MK" sz="1600" dirty="0" smtClean="0"/>
                        <a:t>,</a:t>
                      </a:r>
                      <a:r>
                        <a:rPr lang="mk-MK" sz="1600" baseline="0" dirty="0" smtClean="0"/>
                        <a:t> а е поддржан од сите </a:t>
                      </a:r>
                      <a:r>
                        <a:rPr lang="en-US" sz="1600" baseline="0" dirty="0" smtClean="0"/>
                        <a:t>Windows</a:t>
                      </a:r>
                      <a:r>
                        <a:rPr lang="mk-MK" sz="1600" baseline="0" dirty="0" smtClean="0"/>
                        <a:t> компјутери и најпопуларните Веб прелистувачи.</a:t>
                      </a:r>
                      <a:endParaRPr lang="en-US" sz="16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943">
                <a:tc>
                  <a:txBody>
                    <a:bodyPr/>
                    <a:lstStyle/>
                    <a:p>
                      <a:r>
                        <a:rPr lang="en-US" sz="2000" dirty="0"/>
                        <a:t>WMV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</a:t>
                      </a:r>
                      <a:r>
                        <a:rPr lang="en-US" sz="2000" dirty="0" err="1"/>
                        <a:t>wmv</a:t>
                      </a:r>
                      <a:endParaRPr lang="en-US" sz="20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WMV (Windows Media Video) </a:t>
                      </a:r>
                      <a:r>
                        <a:rPr lang="mk-MK" sz="1600" dirty="0" smtClean="0"/>
                        <a:t>е</a:t>
                      </a:r>
                      <a:r>
                        <a:rPr lang="mk-MK" sz="1600" baseline="0" dirty="0" smtClean="0"/>
                        <a:t> формат развиен од </a:t>
                      </a:r>
                      <a:r>
                        <a:rPr lang="en-US" sz="1600" dirty="0" smtClean="0"/>
                        <a:t>Microsoft</a:t>
                      </a:r>
                      <a:r>
                        <a:rPr lang="en-US" sz="1600" dirty="0"/>
                        <a:t>. WMV </a:t>
                      </a:r>
                      <a:r>
                        <a:rPr lang="mk-MK" sz="1600" dirty="0" smtClean="0"/>
                        <a:t>е вообичаен видео формат на Интернет, но за други платформи освен </a:t>
                      </a:r>
                      <a:r>
                        <a:rPr lang="en-US" sz="1600" dirty="0" smtClean="0"/>
                        <a:t>Windows </a:t>
                      </a:r>
                      <a:r>
                        <a:rPr lang="mk-MK" sz="1600" dirty="0" smtClean="0"/>
                        <a:t>потребна</a:t>
                      </a:r>
                      <a:r>
                        <a:rPr lang="mk-MK" sz="1600" baseline="0" dirty="0" smtClean="0"/>
                        <a:t> е дополнителна компонента за презентација на видео содржините.</a:t>
                      </a:r>
                      <a:endParaRPr lang="en-US" sz="16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291">
                <a:tc>
                  <a:txBody>
                    <a:bodyPr/>
                    <a:lstStyle/>
                    <a:p>
                      <a:r>
                        <a:rPr lang="en-US" sz="2000" dirty="0"/>
                        <a:t>MPEG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.mpg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.mpeg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MPEG (Moving Pictures Expert </a:t>
                      </a:r>
                      <a:r>
                        <a:rPr lang="en-US" sz="1600" dirty="0" smtClean="0"/>
                        <a:t>Group)</a:t>
                      </a:r>
                      <a:r>
                        <a:rPr lang="mk-MK" sz="1600" dirty="0" smtClean="0"/>
                        <a:t>,</a:t>
                      </a:r>
                      <a:r>
                        <a:rPr lang="mk-MK" sz="1600" baseline="0" dirty="0" smtClean="0"/>
                        <a:t> како и </a:t>
                      </a:r>
                      <a:r>
                        <a:rPr lang="en-US" sz="1600" baseline="0" dirty="0" smtClean="0"/>
                        <a:t>MP3</a:t>
                      </a:r>
                      <a:r>
                        <a:rPr lang="mk-MK" sz="1600" baseline="0" dirty="0" smtClean="0"/>
                        <a:t> е најпопуларен формат на Интернет кој функционира на сите оперативни платформи без дополнителни софтверски компоненти.</a:t>
                      </a:r>
                      <a:endParaRPr lang="en-US" sz="16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649">
                <a:tc>
                  <a:txBody>
                    <a:bodyPr/>
                    <a:lstStyle/>
                    <a:p>
                      <a:r>
                        <a:rPr lang="en-US" sz="2000" dirty="0"/>
                        <a:t>QuickTime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</a:t>
                      </a:r>
                      <a:r>
                        <a:rPr lang="en-US" sz="2000" dirty="0" err="1"/>
                        <a:t>mov</a:t>
                      </a:r>
                      <a:endParaRPr lang="en-US" sz="20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QuickTime </a:t>
                      </a:r>
                      <a:r>
                        <a:rPr lang="mk-MK" sz="1600" dirty="0" smtClean="0"/>
                        <a:t>форматот е развиен од </a:t>
                      </a:r>
                      <a:r>
                        <a:rPr lang="en-US" sz="1600" dirty="0" smtClean="0"/>
                        <a:t>Apple</a:t>
                      </a:r>
                      <a:r>
                        <a:rPr lang="mk-MK" sz="1600" dirty="0" smtClean="0"/>
                        <a:t>,</a:t>
                      </a:r>
                      <a:r>
                        <a:rPr lang="mk-MK" sz="1600" baseline="0" dirty="0" smtClean="0"/>
                        <a:t> па затоа </a:t>
                      </a:r>
                      <a:r>
                        <a:rPr lang="en-US" sz="1600" dirty="0" smtClean="0"/>
                        <a:t>QuickTime </a:t>
                      </a:r>
                      <a:r>
                        <a:rPr lang="mk-MK" sz="1600" dirty="0" smtClean="0"/>
                        <a:t>датотеките не можат да се презентираат на </a:t>
                      </a:r>
                      <a:r>
                        <a:rPr lang="en-US" sz="1600" dirty="0" smtClean="0"/>
                        <a:t>Windows</a:t>
                      </a:r>
                      <a:r>
                        <a:rPr lang="mk-MK" sz="1600" dirty="0" smtClean="0"/>
                        <a:t> компјутер без</a:t>
                      </a:r>
                      <a:r>
                        <a:rPr lang="mk-MK" sz="1600" baseline="0" dirty="0" smtClean="0"/>
                        <a:t> дополнителна софтверска компонента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328">
                <a:tc>
                  <a:txBody>
                    <a:bodyPr/>
                    <a:lstStyle/>
                    <a:p>
                      <a:r>
                        <a:rPr lang="en-US" sz="2000"/>
                        <a:t>RealVideo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</a:t>
                      </a:r>
                      <a:r>
                        <a:rPr lang="en-US" sz="2000" dirty="0" err="1"/>
                        <a:t>rm</a:t>
                      </a: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en-US" sz="2000" dirty="0"/>
                        <a:t>.ram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RealVideo</a:t>
                      </a:r>
                      <a:r>
                        <a:rPr lang="en-US" sz="1600" dirty="0"/>
                        <a:t> </a:t>
                      </a:r>
                      <a:r>
                        <a:rPr lang="mk-MK" sz="1600" dirty="0" smtClean="0"/>
                        <a:t>е развиен од </a:t>
                      </a:r>
                      <a:r>
                        <a:rPr lang="en-US" sz="1600" dirty="0" smtClean="0"/>
                        <a:t>Real </a:t>
                      </a:r>
                      <a:r>
                        <a:rPr lang="en-US" sz="1600" dirty="0"/>
                        <a:t>Media. </a:t>
                      </a:r>
                      <a:r>
                        <a:rPr lang="en-US" sz="1600" dirty="0" err="1"/>
                        <a:t>RealVideo</a:t>
                      </a:r>
                      <a:r>
                        <a:rPr lang="en-US" sz="1600" dirty="0"/>
                        <a:t> </a:t>
                      </a:r>
                      <a:r>
                        <a:rPr lang="mk-MK" sz="1600" dirty="0" smtClean="0"/>
                        <a:t>овозможува видео стриминг </a:t>
                      </a:r>
                      <a:r>
                        <a:rPr lang="en-US" sz="1600" dirty="0" smtClean="0"/>
                        <a:t>(online </a:t>
                      </a:r>
                      <a:r>
                        <a:rPr lang="en-US" sz="1600" dirty="0"/>
                        <a:t>video, Internet TV) </a:t>
                      </a:r>
                      <a:r>
                        <a:rPr lang="mk-MK" sz="1600" dirty="0" smtClean="0"/>
                        <a:t>со низок </a:t>
                      </a:r>
                      <a:r>
                        <a:rPr lang="en-US" sz="1600" dirty="0" smtClean="0"/>
                        <a:t>bandwidth</a:t>
                      </a:r>
                      <a:r>
                        <a:rPr lang="mk-MK" sz="1600" baseline="0" dirty="0" smtClean="0"/>
                        <a:t> бидејќи обезбедува висока компресија, но затоа покажува и загуби во квалитетот.</a:t>
                      </a:r>
                      <a:endParaRPr lang="en-US" sz="16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291">
                <a:tc>
                  <a:txBody>
                    <a:bodyPr/>
                    <a:lstStyle/>
                    <a:p>
                      <a:r>
                        <a:rPr lang="en-US" sz="2000" dirty="0"/>
                        <a:t>Flash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r>
                        <a:rPr lang="en-US" sz="2000" dirty="0" err="1"/>
                        <a:t>flv</a:t>
                      </a:r>
                      <a:endParaRPr lang="en-US" sz="20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Flash </a:t>
                      </a:r>
                      <a:r>
                        <a:rPr lang="mk-MK" sz="1600" dirty="0" smtClean="0"/>
                        <a:t>е развиен од </a:t>
                      </a:r>
                      <a:r>
                        <a:rPr lang="en-US" sz="1600" dirty="0" smtClean="0"/>
                        <a:t>Macromedia</a:t>
                      </a:r>
                      <a:r>
                        <a:rPr lang="mk-MK" sz="1600" dirty="0" smtClean="0"/>
                        <a:t> (денес во сопственост на </a:t>
                      </a:r>
                      <a:r>
                        <a:rPr lang="en-US" sz="1600" dirty="0" smtClean="0"/>
                        <a:t>Adobe</a:t>
                      </a:r>
                      <a:r>
                        <a:rPr lang="mk-MK" sz="1600" dirty="0" smtClean="0"/>
                        <a:t>)</a:t>
                      </a:r>
                      <a:r>
                        <a:rPr lang="en-US" sz="1600" dirty="0" smtClean="0"/>
                        <a:t>. </a:t>
                      </a:r>
                      <a:r>
                        <a:rPr lang="mk-MK" sz="1600" dirty="0" smtClean="0"/>
                        <a:t>За</a:t>
                      </a:r>
                      <a:r>
                        <a:rPr lang="mk-MK" sz="1600" baseline="0" dirty="0" smtClean="0"/>
                        <a:t> презентација на </a:t>
                      </a:r>
                      <a:r>
                        <a:rPr lang="en-US" sz="1600" dirty="0" smtClean="0"/>
                        <a:t>Flash </a:t>
                      </a:r>
                      <a:r>
                        <a:rPr lang="mk-MK" sz="1600" dirty="0" smtClean="0"/>
                        <a:t>видео потребна е соодветна софтверска компонента.</a:t>
                      </a:r>
                      <a:endParaRPr lang="en-US" sz="16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9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MPEG4</a:t>
                      </a:r>
                      <a:endParaRPr lang="en-US" sz="20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.mp4</a:t>
                      </a:r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MPEG4</a:t>
                      </a:r>
                      <a:r>
                        <a:rPr lang="mk-MK" sz="1600" dirty="0" smtClean="0"/>
                        <a:t> (</a:t>
                      </a:r>
                      <a:r>
                        <a:rPr lang="en-US" sz="1600" dirty="0" smtClean="0"/>
                        <a:t>H</a:t>
                      </a:r>
                      <a:r>
                        <a:rPr lang="mk-MK" sz="1600" dirty="0" smtClean="0"/>
                        <a:t>.264)</a:t>
                      </a:r>
                      <a:r>
                        <a:rPr lang="en-US" sz="1600" dirty="0" smtClean="0"/>
                        <a:t> </a:t>
                      </a:r>
                      <a:r>
                        <a:rPr lang="mk-MK" sz="1600" dirty="0" smtClean="0"/>
                        <a:t>е најновиот видео формат</a:t>
                      </a:r>
                      <a:r>
                        <a:rPr lang="mk-MK" sz="1600" baseline="0" dirty="0" smtClean="0"/>
                        <a:t> погоден за користење на Интернет. Затоа </a:t>
                      </a:r>
                      <a:r>
                        <a:rPr lang="en-US" sz="1600" baseline="0" dirty="0" smtClean="0"/>
                        <a:t>Y</a:t>
                      </a:r>
                      <a:r>
                        <a:rPr lang="en-US" sz="1600" dirty="0" smtClean="0"/>
                        <a:t>ouTube </a:t>
                      </a:r>
                      <a:r>
                        <a:rPr lang="mk-MK" sz="1600" dirty="0" smtClean="0"/>
                        <a:t>препорачува користење на</a:t>
                      </a:r>
                      <a:r>
                        <a:rPr lang="mk-MK" sz="1600" baseline="0" dirty="0" smtClean="0"/>
                        <a:t> </a:t>
                      </a:r>
                      <a:r>
                        <a:rPr lang="en-US" sz="1600" dirty="0" smtClean="0"/>
                        <a:t>MP4.</a:t>
                      </a:r>
                      <a:endParaRPr lang="en-US" sz="1600" dirty="0"/>
                    </a:p>
                  </a:txBody>
                  <a:tcPr marL="23330" marR="23330" marT="11665" marB="11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mk-MK" sz="3600" dirty="0" smtClean="0"/>
              <a:t>Аудио/Видео датотеки на Веб страници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Класичниот начин за вметнување на мултимедијални датотеки во Веб страниците е со ознаките </a:t>
            </a:r>
            <a:r>
              <a:rPr lang="en-US" sz="2800" dirty="0" smtClean="0"/>
              <a:t>&lt;object&gt; </a:t>
            </a:r>
            <a:r>
              <a:rPr lang="mk-MK" sz="2800" dirty="0" smtClean="0"/>
              <a:t>и/или</a:t>
            </a:r>
            <a:r>
              <a:rPr lang="en-US" sz="2800" dirty="0" smtClean="0"/>
              <a:t> &lt;embed&gt;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&lt;object&gt;</a:t>
            </a:r>
            <a:r>
              <a:rPr lang="mk-MK" sz="2400" dirty="0" smtClean="0"/>
              <a:t> елементот дефинира уфрлување на различни мултимедијални објекти во Веб страниците.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&lt;embed&gt;</a:t>
            </a:r>
            <a:r>
              <a:rPr lang="mk-MK" sz="2400" dirty="0" smtClean="0"/>
              <a:t> елементот е редефиниран како нов во </a:t>
            </a:r>
            <a:r>
              <a:rPr lang="en-US" sz="2400" dirty="0" smtClean="0"/>
              <a:t>HTML5</a:t>
            </a:r>
            <a:r>
              <a:rPr lang="mk-MK" sz="2400" dirty="0" smtClean="0"/>
              <a:t> и дефинира контејнер за надворешни апликации или интерактивни содржини.</a:t>
            </a:r>
          </a:p>
          <a:p>
            <a:pPr>
              <a:buFont typeface="Courier New" pitchFamily="49" charset="0"/>
              <a:buChar char="o"/>
            </a:pPr>
            <a:r>
              <a:rPr lang="mk-MK" sz="2800" dirty="0" smtClean="0"/>
              <a:t>Овие елементи можат да се користат поединечно, или пак заедно при што </a:t>
            </a:r>
            <a:r>
              <a:rPr lang="en-US" sz="2800" dirty="0" smtClean="0"/>
              <a:t>&lt;embed&gt;</a:t>
            </a:r>
            <a:r>
              <a:rPr lang="mk-MK" sz="2800" dirty="0" smtClean="0"/>
              <a:t> елементот се вгнездува во </a:t>
            </a:r>
            <a:r>
              <a:rPr lang="en-US" sz="2800" dirty="0" smtClean="0"/>
              <a:t>&lt;object&gt;</a:t>
            </a:r>
            <a:r>
              <a:rPr lang="mk-MK" sz="2800" dirty="0" smtClean="0"/>
              <a:t> елементот.</a:t>
            </a:r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4678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&lt;object&gt; </a:t>
            </a:r>
            <a:r>
              <a:rPr lang="mk-MK" sz="3600" dirty="0" smtClean="0"/>
              <a:t>и</a:t>
            </a:r>
            <a:r>
              <a:rPr lang="en-US" sz="3600" dirty="0" smtClean="0"/>
              <a:t> &lt;embed&gt;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Пример:</a:t>
            </a:r>
            <a:endParaRPr lang="en-US" sz="2800" dirty="0" smtClean="0"/>
          </a:p>
          <a:p>
            <a:pPr marL="0" indent="0">
              <a:buNone/>
            </a:pPr>
            <a:endParaRPr lang="mk-MK" sz="2400" dirty="0" smtClean="0"/>
          </a:p>
          <a:p>
            <a:pPr marL="0" indent="0">
              <a:buNone/>
            </a:pPr>
            <a:r>
              <a:rPr lang="en-US" sz="2400" dirty="0"/>
              <a:t>&lt;object data="intro.swf" height="200" width="200"&gt;&lt;/object&gt;</a:t>
            </a:r>
            <a:endParaRPr lang="mk-MK" sz="2000" dirty="0" smtClean="0"/>
          </a:p>
          <a:p>
            <a:pPr marL="0" indent="0">
              <a:buNone/>
            </a:pPr>
            <a:r>
              <a:rPr lang="mk-MK" sz="2400" dirty="0" smtClean="0">
                <a:solidFill>
                  <a:srgbClr val="FF0000"/>
                </a:solidFill>
              </a:rPr>
              <a:t>Текстот помеѓу </a:t>
            </a:r>
            <a:r>
              <a:rPr lang="en-US" sz="2400" dirty="0" smtClean="0">
                <a:solidFill>
                  <a:srgbClr val="FF0000"/>
                </a:solidFill>
              </a:rPr>
              <a:t>&lt;object&gt;</a:t>
            </a:r>
            <a:r>
              <a:rPr lang="mk-MK" sz="2400" dirty="0" smtClean="0">
                <a:solidFill>
                  <a:srgbClr val="FF0000"/>
                </a:solidFill>
              </a:rPr>
              <a:t> ознаките ќе стане видлив доколку има проблем со прикажување на содржината.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k-MK" sz="2800" dirty="0" smtClean="0"/>
              <a:t>или</a:t>
            </a:r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marL="0" indent="0">
              <a:buNone/>
            </a:pPr>
            <a:r>
              <a:rPr lang="en-US" sz="2400" dirty="0"/>
              <a:t>&lt;embed </a:t>
            </a:r>
            <a:r>
              <a:rPr lang="en-US" sz="2400" dirty="0" err="1"/>
              <a:t>src</a:t>
            </a:r>
            <a:r>
              <a:rPr lang="en-US" sz="2400" dirty="0" smtClean="0"/>
              <a:t>=“film.mp4" </a:t>
            </a:r>
            <a:r>
              <a:rPr lang="en-US" sz="2400" dirty="0"/>
              <a:t>width="400" height="40</a:t>
            </a:r>
            <a:r>
              <a:rPr lang="en-US" sz="2400" dirty="0" smtClean="0"/>
              <a:t>"&gt;</a:t>
            </a:r>
            <a:endParaRPr lang="mk-MK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Embed</a:t>
            </a:r>
            <a:r>
              <a:rPr lang="mk-MK" sz="2400" dirty="0" smtClean="0">
                <a:solidFill>
                  <a:srgbClr val="FF0000"/>
                </a:solidFill>
              </a:rPr>
              <a:t> елементот е празен елемент и нема завршна ознака</a:t>
            </a:r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pPr>
              <a:buFont typeface="Courier New" pitchFamily="49" charset="0"/>
              <a:buChar char="o"/>
            </a:pPr>
            <a:endParaRPr lang="mk-MK" sz="2800" dirty="0" smtClean="0"/>
          </a:p>
          <a:p>
            <a:pPr lvl="1">
              <a:buFont typeface="Courier New" pitchFamily="49" charset="0"/>
              <a:buChar char="o"/>
            </a:pPr>
            <a:endParaRPr lang="mk-MK" sz="2400" dirty="0" smtClean="0"/>
          </a:p>
          <a:p>
            <a:pPr lvl="1">
              <a:buFont typeface="Wingdings" pitchFamily="2" charset="2"/>
              <a:buChar char="§"/>
            </a:pP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6834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1800</Words>
  <Application>Microsoft Office PowerPoint</Application>
  <PresentationFormat>On-screen Show (4:3)</PresentationFormat>
  <Paragraphs>328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Office Theme</vt:lpstr>
      <vt:lpstr>HTML Мултимедија</vt:lpstr>
      <vt:lpstr>Мултимедија?</vt:lpstr>
      <vt:lpstr>Мултимедија?</vt:lpstr>
      <vt:lpstr>HTML Мултимедија</vt:lpstr>
      <vt:lpstr>Формати на мултимедијални датотеки</vt:lpstr>
      <vt:lpstr>Формати на аудио датотеки</vt:lpstr>
      <vt:lpstr>Формати на видео датотеки</vt:lpstr>
      <vt:lpstr>Аудио/Видео датотеки на Веб страници </vt:lpstr>
      <vt:lpstr>&lt;object&gt; и &lt;embed&gt;</vt:lpstr>
      <vt:lpstr>&lt;object&gt; и &lt;embed&gt;</vt:lpstr>
      <vt:lpstr>HTML Аудио</vt:lpstr>
      <vt:lpstr>Според w3schools.com Аудио формати во HTML5 &lt;audio&gt; елементот</vt:lpstr>
      <vt:lpstr>Реалност</vt:lpstr>
      <vt:lpstr>HTML Видео</vt:lpstr>
      <vt:lpstr>Според w3schools.com  Видео формати во HTML5 &lt;video&gt; елементот</vt:lpstr>
      <vt:lpstr>Реалност</vt:lpstr>
      <vt:lpstr>HTML YouTube Видео</vt:lpstr>
      <vt:lpstr>Аудио/Видео линкови</vt:lpstr>
      <vt:lpstr>HTML анимации</vt:lpstr>
      <vt:lpstr>РЕЗИМЕ</vt:lpstr>
      <vt:lpstr>Мултимедијални формати и стандарди</vt:lpstr>
      <vt:lpstr>Препорачани формати за HTML страници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Мултимедија</dc:title>
  <dc:creator>Zoc</dc:creator>
  <cp:lastModifiedBy>Zoran Kotevski</cp:lastModifiedBy>
  <cp:revision>109</cp:revision>
  <dcterms:created xsi:type="dcterms:W3CDTF">2006-08-16T00:00:00Z</dcterms:created>
  <dcterms:modified xsi:type="dcterms:W3CDTF">2024-03-11T19:44:12Z</dcterms:modified>
</cp:coreProperties>
</file>