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6" r:id="rId4"/>
    <p:sldId id="292" r:id="rId5"/>
    <p:sldId id="257" r:id="rId6"/>
    <p:sldId id="275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7" r:id="rId15"/>
    <p:sldId id="265" r:id="rId16"/>
    <p:sldId id="266" r:id="rId17"/>
    <p:sldId id="269" r:id="rId18"/>
    <p:sldId id="270" r:id="rId19"/>
    <p:sldId id="271" r:id="rId20"/>
    <p:sldId id="294" r:id="rId21"/>
    <p:sldId id="272" r:id="rId22"/>
    <p:sldId id="273" r:id="rId23"/>
    <p:sldId id="274" r:id="rId24"/>
    <p:sldId id="277" r:id="rId25"/>
    <p:sldId id="293" r:id="rId26"/>
    <p:sldId id="284" r:id="rId27"/>
    <p:sldId id="285" r:id="rId28"/>
    <p:sldId id="286" r:id="rId29"/>
    <p:sldId id="287" r:id="rId30"/>
    <p:sldId id="283" r:id="rId31"/>
    <p:sldId id="279" r:id="rId32"/>
    <p:sldId id="280" r:id="rId33"/>
    <p:sldId id="28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0" autoAdjust="0"/>
    <p:restoredTop sz="94676" autoAdjust="0"/>
  </p:normalViewPr>
  <p:slideViewPr>
    <p:cSldViewPr showGuides="1">
      <p:cViewPr varScale="1">
        <p:scale>
          <a:sx n="84" d="100"/>
          <a:sy n="84" d="100"/>
        </p:scale>
        <p:origin x="178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6097-67C5-42C7-995C-9336F6EDA8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0674C-44AD-4A7F-906C-39D2E8FEBCF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Веб технологии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П</a:t>
            </a:r>
            <a:r>
              <a:rPr lang="en-US" dirty="0" smtClean="0">
                <a:solidFill>
                  <a:schemeClr val="tx1"/>
                </a:solidFill>
              </a:rPr>
              <a:t>роф. д-р Зоран Котевски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0826" y="649446"/>
            <a:ext cx="10823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/>
              <a:t>1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Што треба да содржи </a:t>
            </a:r>
            <a:r>
              <a:rPr lang="en-US" dirty="0" smtClean="0"/>
              <a:t>SGML</a:t>
            </a:r>
            <a:r>
              <a:rPr lang="en-US" dirty="0" smtClean="0"/>
              <a:t> базиран </a:t>
            </a:r>
            <a:r>
              <a:rPr lang="en-US" dirty="0" smtClean="0"/>
              <a:t>Markup </a:t>
            </a:r>
            <a:r>
              <a:rPr lang="en-US" dirty="0" smtClean="0"/>
              <a:t>јазик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Document Type Definition (DTD).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DTD</a:t>
            </a:r>
            <a:r>
              <a:rPr lang="en-US" dirty="0" smtClean="0"/>
              <a:t> содржи декларации за типот на елементите за означување на документите, односно етикетите (</a:t>
            </a:r>
            <a:r>
              <a:rPr lang="en-US" dirty="0" smtClean="0"/>
              <a:t>tags).</a:t>
            </a:r>
            <a:endParaRPr lang="en-US" dirty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Пример за </a:t>
            </a:r>
            <a:r>
              <a:rPr lang="en-US" dirty="0" smtClean="0"/>
              <a:t>DTD</a:t>
            </a:r>
            <a:endParaRPr lang="en-US" dirty="0" smtClean="0"/>
          </a:p>
          <a:p>
            <a:pPr marL="457200" lvl="1" indent="0">
              <a:buNone/>
            </a:pPr>
            <a:endParaRPr lang="en-US" sz="2100" dirty="0" smtClean="0"/>
          </a:p>
          <a:p>
            <a:pPr marL="457200" lvl="1" indent="0">
              <a:buNone/>
            </a:pPr>
            <a:r>
              <a:rPr lang="en-US" sz="2100" dirty="0" smtClean="0"/>
              <a:t>&lt;! DOCTYPE</a:t>
            </a:r>
            <a:r>
              <a:rPr lang="en-US" sz="2100" dirty="0" smtClean="0"/>
              <a:t> </a:t>
            </a:r>
            <a:r>
              <a:rPr lang="en-US" sz="2100" dirty="0" smtClean="0"/>
              <a:t>  UNIVERZITET [</a:t>
            </a:r>
            <a:endParaRPr lang="en-US" sz="2100" dirty="0" smtClean="0"/>
          </a:p>
          <a:p>
            <a:pPr marL="457200" lvl="1" indent="0">
              <a:buNone/>
            </a:pPr>
            <a:endParaRPr lang="en-US" sz="2100" dirty="0" smtClean="0"/>
          </a:p>
          <a:p>
            <a:pPr marL="457200" lvl="1" indent="0">
              <a:buNone/>
            </a:pPr>
            <a:r>
              <a:rPr lang="en-US" sz="2100" dirty="0" smtClean="0"/>
              <a:t>&lt;!ELEMENT   UNIVERZITET   (FAKULTET)</a:t>
            </a:r>
            <a:endParaRPr lang="en-US" sz="2100" dirty="0" smtClean="0"/>
          </a:p>
          <a:p>
            <a:pPr marL="457200" lvl="1" indent="0">
              <a:buNone/>
            </a:pPr>
            <a:r>
              <a:rPr lang="en-US" sz="2100" dirty="0" smtClean="0"/>
              <a:t>&lt;!ELEMENT   FAKULTET (STUD.PROG.)</a:t>
            </a:r>
            <a:endParaRPr lang="en-US" sz="2100" dirty="0" smtClean="0"/>
          </a:p>
          <a:p>
            <a:pPr marL="457200" lvl="1" indent="0">
              <a:buNone/>
            </a:pPr>
            <a:r>
              <a:rPr lang="en-US" sz="2100" dirty="0" smtClean="0"/>
              <a:t>&lt;!ELEMENT   STUD.PROG.   (#PCDATA)</a:t>
            </a:r>
            <a:endParaRPr lang="en-US" sz="2100" dirty="0" smtClean="0"/>
          </a:p>
          <a:p>
            <a:pPr marL="457200" lvl="1" indent="0">
              <a:buNone/>
            </a:pPr>
            <a:endParaRPr lang="en-US" sz="2100" dirty="0" smtClean="0"/>
          </a:p>
          <a:p>
            <a:pPr marL="457200" lvl="1" indent="0">
              <a:buNone/>
            </a:pPr>
            <a:r>
              <a:rPr lang="en-US" sz="2100" dirty="0" smtClean="0"/>
              <a:t>&lt;!ATTLIST STUD.PROG.  VREMETRAENJE (3GOD | 4GOD) “3GOD”&gt;</a:t>
            </a:r>
            <a:endParaRPr lang="en-US" sz="2100" dirty="0"/>
          </a:p>
          <a:p>
            <a:pPr marL="457200" lvl="1" indent="0">
              <a:buNone/>
            </a:pPr>
            <a:r>
              <a:rPr lang="en-US" sz="2100" dirty="0" smtClean="0"/>
              <a:t>]  </a:t>
            </a:r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smtClean="0"/>
              <a:t>стандарди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Во 1991 год. официјално започнува со работа </a:t>
            </a:r>
            <a:r>
              <a:rPr lang="en-US" dirty="0" smtClean="0"/>
              <a:t>World Wide Web </a:t>
            </a:r>
            <a:r>
              <a:rPr lang="en-US" dirty="0" smtClean="0"/>
              <a:t>како јавен сервис на Интернет.</a:t>
            </a:r>
            <a:endParaRPr lang="en-US" dirty="0" smtClean="0"/>
          </a:p>
          <a:p>
            <a:pPr lvl="1"/>
            <a:r>
              <a:rPr lang="en-US" dirty="0" smtClean="0"/>
              <a:t>Размена на текстуални документи означени со </a:t>
            </a:r>
            <a:r>
              <a:rPr lang="en-US" dirty="0" smtClean="0"/>
              <a:t>HTML</a:t>
            </a:r>
            <a:r>
              <a:rPr lang="en-US" dirty="0" smtClean="0"/>
              <a:t> јазикот за означување</a:t>
            </a:r>
            <a:endParaRPr lang="en-US" dirty="0" smtClean="0"/>
          </a:p>
          <a:p>
            <a:pPr lvl="1"/>
            <a:endParaRPr lang="en-US" dirty="0" smtClean="0"/>
          </a:p>
          <a:p>
            <a:pPr marL="514350" indent="-457200"/>
            <a:r>
              <a:rPr lang="en-US" dirty="0" smtClean="0"/>
              <a:t>Во 1993 се појавува првиот разгледувач (</a:t>
            </a:r>
            <a:r>
              <a:rPr lang="en-US" dirty="0" smtClean="0"/>
              <a:t>Browser)</a:t>
            </a:r>
            <a:r>
              <a:rPr lang="en-US" dirty="0" smtClean="0"/>
              <a:t>, </a:t>
            </a:r>
            <a:r>
              <a:rPr lang="en-US" b="1" dirty="0" smtClean="0"/>
              <a:t>MOSAIC</a:t>
            </a:r>
            <a:r>
              <a:rPr lang="en-US" dirty="0" smtClean="0"/>
              <a:t> кој </a:t>
            </a:r>
            <a:r>
              <a:rPr lang="en-US" dirty="0" smtClean="0"/>
              <a:t>HTML</a:t>
            </a:r>
            <a:r>
              <a:rPr lang="en-US" dirty="0" smtClean="0"/>
              <a:t> документите ги прикажува полесно разбирливи.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smtClean="0"/>
              <a:t>стандарди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 </a:t>
            </a:r>
            <a:r>
              <a:rPr lang="en-US" dirty="0" smtClean="0"/>
              <a:t>и</a:t>
            </a:r>
            <a:r>
              <a:rPr lang="en-US" dirty="0" smtClean="0"/>
              <a:t> XHTML</a:t>
            </a:r>
            <a:endParaRPr lang="en-US" dirty="0" smtClean="0"/>
          </a:p>
          <a:p>
            <a:pPr lvl="1"/>
            <a:r>
              <a:rPr lang="en-US" dirty="0" smtClean="0"/>
              <a:t>HTML: </a:t>
            </a:r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  <a:endParaRPr lang="en-US" dirty="0" smtClean="0"/>
          </a:p>
          <a:p>
            <a:pPr lvl="1"/>
            <a:r>
              <a:rPr lang="en-US" dirty="0" smtClean="0"/>
              <a:t>XHTML</a:t>
            </a:r>
            <a:r>
              <a:rPr lang="en-US" dirty="0" smtClean="0"/>
              <a:t>: </a:t>
            </a:r>
            <a:r>
              <a:rPr lang="en-US" dirty="0" err="1" smtClean="0"/>
              <a:t>eXtensible</a:t>
            </a:r>
            <a:r>
              <a:rPr lang="en-US" dirty="0" smtClean="0"/>
              <a:t> </a:t>
            </a:r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(Основни </a:t>
            </a:r>
            <a:r>
              <a:rPr lang="en-US" dirty="0" smtClean="0"/>
              <a:t>Markup</a:t>
            </a:r>
            <a:r>
              <a:rPr lang="en-US" dirty="0" smtClean="0"/>
              <a:t> јазици за опишување на </a:t>
            </a:r>
            <a:r>
              <a:rPr lang="en-US" b="1" dirty="0" smtClean="0"/>
              <a:t>содржината</a:t>
            </a:r>
            <a:r>
              <a:rPr lang="en-US" dirty="0" smtClean="0"/>
              <a:t> на </a:t>
            </a:r>
            <a:r>
              <a:rPr lang="en-US" dirty="0" smtClean="0"/>
              <a:t>Web</a:t>
            </a:r>
            <a:r>
              <a:rPr lang="en-US" dirty="0" smtClean="0"/>
              <a:t> страниците)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CSS: Cascading Style Sheets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 smtClean="0"/>
              <a:t>Основен јазик за дефинирање на </a:t>
            </a:r>
            <a:r>
              <a:rPr lang="en-US" b="1" dirty="0" smtClean="0"/>
              <a:t>изгледот</a:t>
            </a:r>
            <a:r>
              <a:rPr lang="en-US" dirty="0" smtClean="0"/>
              <a:t> на </a:t>
            </a:r>
            <a:r>
              <a:rPr lang="en-US" dirty="0" smtClean="0"/>
              <a:t>Web</a:t>
            </a:r>
            <a:r>
              <a:rPr lang="en-US" dirty="0" smtClean="0"/>
              <a:t> страниците)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smtClean="0"/>
              <a:t>стандарди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Историја на </a:t>
            </a:r>
            <a:r>
              <a:rPr lang="en-US" dirty="0" smtClean="0"/>
              <a:t>HTML </a:t>
            </a:r>
            <a:r>
              <a:rPr lang="en-US" dirty="0" smtClean="0"/>
              <a:t>и</a:t>
            </a:r>
            <a:r>
              <a:rPr lang="en-US" dirty="0" smtClean="0"/>
              <a:t> XHTML</a:t>
            </a:r>
            <a:endParaRPr lang="en-US" dirty="0" smtClean="0"/>
          </a:p>
          <a:p>
            <a:pPr marL="0" indent="0">
              <a:buNone/>
            </a:pPr>
            <a:endParaRPr lang="en-US" sz="21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286000"/>
          <a:ext cx="8229601" cy="3603411"/>
        </p:xfrm>
        <a:graphic>
          <a:graphicData uri="http://schemas.openxmlformats.org/drawingml/2006/table">
            <a:tbl>
              <a:tblPr/>
              <a:tblGrid>
                <a:gridCol w="2362200"/>
                <a:gridCol w="3276600"/>
                <a:gridCol w="2590801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ВЕРЗИЈА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ГОДИНА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SGML </a:t>
                      </a:r>
                      <a:r>
                        <a:rPr lang="en-US" b="1" dirty="0" smtClean="0"/>
                        <a:t>базиран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HTML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 smtClean="0"/>
                        <a:t>ДА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HTML+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ДА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HTML 2.0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ДА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HTML 3.2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ДА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HTML 4.01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ДА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XHTML 1.0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ДА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(X)HTML5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W3C Recommendation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28 October 2014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НЕ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smtClean="0"/>
              <a:t>стандарди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Историја на </a:t>
            </a:r>
            <a:r>
              <a:rPr lang="en-US" dirty="0" smtClean="0"/>
              <a:t>CSS</a:t>
            </a:r>
            <a:endParaRPr lang="en-US" dirty="0" smtClean="0"/>
          </a:p>
          <a:p>
            <a:pPr marL="0" indent="0">
              <a:buNone/>
            </a:pPr>
            <a:endParaRPr lang="en-US" sz="21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3200400"/>
          <a:ext cx="8229600" cy="2333412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ВЕРЗИЈА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ГОДИНА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CSS 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CSS 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CSS 2.1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CSS 3 (</a:t>
                      </a:r>
                      <a:r>
                        <a:rPr lang="en-US" dirty="0" smtClean="0"/>
                        <a:t>Модуларен стандард)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2012 (4 официјално стадардизирани</a:t>
                      </a:r>
                      <a:r>
                        <a:rPr lang="en-US" baseline="0" dirty="0" smtClean="0"/>
                        <a:t> модули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Едноставен пример за </a:t>
            </a:r>
            <a:r>
              <a:rPr lang="en-US" dirty="0" smtClean="0"/>
              <a:t>HTML</a:t>
            </a:r>
            <a:r>
              <a:rPr lang="en-US" dirty="0" smtClean="0"/>
              <a:t> документ</a:t>
            </a: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&lt;!DOCTYPE HTML PUBLIC "-//W3C//DTD HTML 4.01 Transitional//EN" "http://www.w3.org/TR/html4/loose.dtd"&gt;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&lt;html&gt;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&lt;body&gt;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&lt;h1&gt; </a:t>
            </a:r>
            <a:r>
              <a:rPr lang="en-US" sz="2000" dirty="0" smtClean="0"/>
              <a:t>Ове е насловот на документот</a:t>
            </a:r>
            <a:r>
              <a:rPr lang="en-US" sz="2000" dirty="0" smtClean="0"/>
              <a:t>&lt;/h1&gt;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&lt;p&gt; </a:t>
            </a:r>
            <a:r>
              <a:rPr lang="en-US" sz="2000" dirty="0" smtClean="0"/>
              <a:t>Ове е содржината на параграфот</a:t>
            </a:r>
            <a:r>
              <a:rPr lang="en-US" sz="2000" dirty="0" smtClean="0"/>
              <a:t>&lt;/p&gt;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&lt;/body&gt;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&lt;/html&gt;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копирајте го примерот во </a:t>
            </a:r>
            <a:r>
              <a:rPr lang="en-US" sz="2000" dirty="0" smtClean="0">
                <a:solidFill>
                  <a:srgbClr val="FF0000"/>
                </a:solidFill>
              </a:rPr>
              <a:t>Notepad</a:t>
            </a:r>
            <a:r>
              <a:rPr lang="en-US" sz="2000" dirty="0" smtClean="0">
                <a:solidFill>
                  <a:srgbClr val="FF0000"/>
                </a:solidFill>
              </a:rPr>
              <a:t>, а потоа снимете го документот под име </a:t>
            </a:r>
            <a:r>
              <a:rPr lang="en-US" sz="2000" b="1" dirty="0" smtClean="0">
                <a:solidFill>
                  <a:srgbClr val="FF0000"/>
                </a:solidFill>
              </a:rPr>
              <a:t>prvPrimer.htm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и тоа со </a:t>
            </a:r>
            <a:r>
              <a:rPr lang="en-US" sz="2000" b="1" dirty="0" smtClean="0">
                <a:solidFill>
                  <a:srgbClr val="FF0000"/>
                </a:solidFill>
              </a:rPr>
              <a:t>Encoding UTF-8</a:t>
            </a:r>
            <a:r>
              <a:rPr lang="en-US" sz="2000" dirty="0" smtClean="0">
                <a:solidFill>
                  <a:srgbClr val="FF0000"/>
                </a:solidFill>
              </a:rPr>
              <a:t>. </a:t>
            </a:r>
            <a:r>
              <a:rPr lang="en-US" sz="2000" dirty="0" smtClean="0">
                <a:solidFill>
                  <a:srgbClr val="FF0000"/>
                </a:solidFill>
              </a:rPr>
              <a:t>Потоа со двоклик отворете го новоснимениот документ</a:t>
            </a:r>
            <a:r>
              <a:rPr lang="en-US" sz="2000" dirty="0" smtClean="0"/>
              <a:t>)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smtClean="0"/>
              <a:t>Елементи</a:t>
            </a:r>
            <a:endParaRPr lang="en-US" dirty="0" smtClean="0"/>
          </a:p>
          <a:p>
            <a:pPr lvl="1"/>
            <a:r>
              <a:rPr lang="en-US" dirty="0" smtClean="0"/>
              <a:t>HTML </a:t>
            </a:r>
            <a:r>
              <a:rPr lang="en-US" dirty="0" smtClean="0"/>
              <a:t>елементи претставуваат етикетите заедно со нивната содржина. Секој </a:t>
            </a:r>
            <a:r>
              <a:rPr lang="en-US" dirty="0" smtClean="0"/>
              <a:t>HTML</a:t>
            </a:r>
            <a:r>
              <a:rPr lang="en-US" dirty="0" smtClean="0"/>
              <a:t> елемент се состои од: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Почетна етикета (</a:t>
            </a:r>
            <a:r>
              <a:rPr lang="en-US" dirty="0" smtClean="0">
                <a:solidFill>
                  <a:srgbClr val="FF0000"/>
                </a:solidFill>
              </a:rPr>
              <a:t>opening tag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(start tag))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содржина на елементот,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и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завршна етикета (</a:t>
            </a:r>
            <a:r>
              <a:rPr lang="en-US" dirty="0" smtClean="0">
                <a:solidFill>
                  <a:srgbClr val="FF0000"/>
                </a:solidFill>
              </a:rPr>
              <a:t>closing tag (end tag))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 algn="ctr">
              <a:buNone/>
            </a:pPr>
            <a:r>
              <a:rPr lang="en-US" b="1" dirty="0" smtClean="0"/>
              <a:t>&lt;p&gt;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Ова е пример за параграф</a:t>
            </a:r>
            <a:r>
              <a:rPr lang="en-US" dirty="0" smtClean="0">
                <a:effectLst/>
              </a:rPr>
              <a:t>.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/>
              <a:t>&lt;/</a:t>
            </a:r>
            <a:r>
              <a:rPr lang="en-US" b="1" dirty="0"/>
              <a:t>p&gt;</a:t>
            </a:r>
            <a:endParaRPr lang="en-US" b="1" dirty="0" smtClean="0">
              <a:effectLst/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5698953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tag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0400" y="5698953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tag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69217" y="5746193"/>
            <a:ext cx="1981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Содржина на </a:t>
            </a:r>
            <a:r>
              <a:rPr lang="en-US" dirty="0" smtClean="0"/>
              <a:t>HTML</a:t>
            </a:r>
            <a:r>
              <a:rPr lang="en-US" dirty="0" smtClean="0"/>
              <a:t> елементот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00200" y="5105400"/>
            <a:ext cx="533400" cy="606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391400" y="5105400"/>
            <a:ext cx="428223" cy="5887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4759817" y="5257800"/>
            <a:ext cx="1" cy="488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 </a:t>
            </a:r>
            <a:r>
              <a:rPr lang="en-US" dirty="0" smtClean="0"/>
              <a:t>Елементи</a:t>
            </a:r>
            <a:endParaRPr lang="en-US" dirty="0" smtClean="0"/>
          </a:p>
          <a:p>
            <a:pPr lvl="1"/>
            <a:r>
              <a:rPr lang="en-US" dirty="0" smtClean="0"/>
              <a:t>Во поновите верзии на </a:t>
            </a:r>
            <a:r>
              <a:rPr lang="en-US" dirty="0" smtClean="0"/>
              <a:t>HTML </a:t>
            </a:r>
            <a:r>
              <a:rPr lang="en-US" dirty="0" smtClean="0"/>
              <a:t>стандардот постојат </a:t>
            </a:r>
            <a:r>
              <a:rPr lang="en-US" dirty="0" smtClean="0"/>
              <a:t>HTML</a:t>
            </a:r>
            <a:r>
              <a:rPr lang="en-US" dirty="0" smtClean="0"/>
              <a:t> елементи кои се „отфрлени“. Тие елементи, во</a:t>
            </a:r>
            <a:r>
              <a:rPr lang="en-US" dirty="0" smtClean="0"/>
              <a:t> HTML 4.01 </a:t>
            </a:r>
            <a:r>
              <a:rPr lang="en-US" dirty="0" smtClean="0"/>
              <a:t>се нарекуваат </a:t>
            </a:r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Но, за да постои комплетна компатибилност со претходните верзии, а воедно и да се даде време на прилагодување на новиот стандард, „отфрлените“ 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>
                <a:solidFill>
                  <a:srgbClr val="FF0000"/>
                </a:solidFill>
              </a:rPr>
              <a:t> елементи можат да бидат вклучени во 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>
                <a:solidFill>
                  <a:srgbClr val="FF0000"/>
                </a:solidFill>
              </a:rPr>
              <a:t> 4.01 стандардот само со соодветна </a:t>
            </a:r>
            <a:r>
              <a:rPr lang="en-US" dirty="0" smtClean="0">
                <a:solidFill>
                  <a:srgbClr val="FF0000"/>
                </a:solidFill>
              </a:rPr>
              <a:t>&lt;!DOCTYPE&gt;</a:t>
            </a:r>
            <a:r>
              <a:rPr lang="en-US" dirty="0" smtClean="0">
                <a:solidFill>
                  <a:srgbClr val="FF0000"/>
                </a:solidFill>
              </a:rPr>
              <a:t> декларација.</a:t>
            </a:r>
            <a:endParaRPr lang="en-US" dirty="0" smtClean="0"/>
          </a:p>
          <a:p>
            <a:pPr lvl="1"/>
            <a:r>
              <a:rPr lang="en-US" dirty="0" smtClean="0"/>
              <a:t>„Отфлените“ </a:t>
            </a:r>
            <a:r>
              <a:rPr lang="en-US" dirty="0" smtClean="0"/>
              <a:t>HTML</a:t>
            </a:r>
            <a:r>
              <a:rPr lang="en-US" dirty="0" smtClean="0"/>
              <a:t> елементи</a:t>
            </a:r>
            <a:r>
              <a:rPr lang="en-US" dirty="0"/>
              <a:t> </a:t>
            </a:r>
            <a:r>
              <a:rPr lang="en-US" dirty="0" smtClean="0"/>
              <a:t>од </a:t>
            </a:r>
            <a:r>
              <a:rPr lang="en-US" dirty="0" smtClean="0"/>
              <a:t>HTML 4.01</a:t>
            </a:r>
            <a:r>
              <a:rPr lang="en-US" dirty="0" smtClean="0"/>
              <a:t>, веќе </a:t>
            </a:r>
            <a:r>
              <a:rPr lang="en-US" i="1" u="sng" dirty="0" smtClean="0"/>
              <a:t>во </a:t>
            </a:r>
            <a:r>
              <a:rPr lang="en-US" i="1" u="sng" dirty="0" smtClean="0"/>
              <a:t>HTML5 </a:t>
            </a:r>
            <a:r>
              <a:rPr lang="en-US" i="1" u="sng" dirty="0" smtClean="0"/>
              <a:t>не се подржани</a:t>
            </a:r>
            <a:r>
              <a:rPr lang="en-US" dirty="0" smtClean="0"/>
              <a:t>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593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HTML </a:t>
            </a:r>
            <a:r>
              <a:rPr lang="en-US" dirty="0" smtClean="0"/>
              <a:t>Атрибути</a:t>
            </a:r>
            <a:endParaRPr lang="en-US" dirty="0" smtClean="0"/>
          </a:p>
          <a:p>
            <a:pPr marL="457200" lvl="1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атрибут </a:t>
            </a:r>
            <a:r>
              <a:rPr lang="en-US" sz="3600" b="1" dirty="0">
                <a:solidFill>
                  <a:srgbClr val="FF0000"/>
                </a:solidFill>
              </a:rPr>
              <a:t>= </a:t>
            </a:r>
            <a:r>
              <a:rPr lang="en-US" sz="3600" b="1" dirty="0" smtClean="0">
                <a:solidFill>
                  <a:srgbClr val="FF0000"/>
                </a:solidFill>
              </a:rPr>
              <a:t>“</a:t>
            </a:r>
            <a:r>
              <a:rPr lang="en-US" sz="3600" b="1" dirty="0" smtClean="0">
                <a:solidFill>
                  <a:srgbClr val="FF0000"/>
                </a:solidFill>
              </a:rPr>
              <a:t>име</a:t>
            </a:r>
            <a:r>
              <a:rPr lang="en-US" sz="3600" b="1" dirty="0">
                <a:solidFill>
                  <a:srgbClr val="FF0000"/>
                </a:solidFill>
              </a:rPr>
              <a:t>_</a:t>
            </a:r>
            <a:r>
              <a:rPr lang="en-US" sz="3600" b="1" dirty="0" smtClean="0">
                <a:solidFill>
                  <a:srgbClr val="FF0000"/>
                </a:solidFill>
              </a:rPr>
              <a:t>атрибут</a:t>
            </a:r>
            <a:r>
              <a:rPr lang="en-US" sz="3600" b="1" dirty="0" smtClean="0">
                <a:solidFill>
                  <a:srgbClr val="FF0000"/>
                </a:solidFill>
              </a:rPr>
              <a:t>: </a:t>
            </a:r>
            <a:r>
              <a:rPr lang="en-US" sz="3600" b="1" dirty="0" smtClean="0">
                <a:solidFill>
                  <a:srgbClr val="FF0000"/>
                </a:solidFill>
              </a:rPr>
              <a:t>вредност</a:t>
            </a:r>
            <a:r>
              <a:rPr lang="en-US" sz="3600" b="1" dirty="0" smtClean="0">
                <a:solidFill>
                  <a:srgbClr val="FF0000"/>
                </a:solidFill>
              </a:rPr>
              <a:t>”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457200" lvl="1" indent="0" algn="ctr">
              <a:buNone/>
            </a:pPr>
            <a:r>
              <a:rPr lang="en-US" sz="3200" dirty="0" smtClean="0"/>
              <a:t>или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457200" lvl="1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атрибут = </a:t>
            </a:r>
            <a:r>
              <a:rPr lang="en-US" sz="3600" b="1" dirty="0" smtClean="0">
                <a:solidFill>
                  <a:srgbClr val="FF0000"/>
                </a:solidFill>
              </a:rPr>
              <a:t>“</a:t>
            </a:r>
            <a:r>
              <a:rPr lang="en-US" sz="3600" b="1" dirty="0" smtClean="0">
                <a:solidFill>
                  <a:srgbClr val="FF0000"/>
                </a:solidFill>
              </a:rPr>
              <a:t>вредност</a:t>
            </a:r>
            <a:r>
              <a:rPr lang="en-US" sz="3600" b="1" dirty="0" smtClean="0">
                <a:solidFill>
                  <a:srgbClr val="FF0000"/>
                </a:solidFill>
              </a:rPr>
              <a:t>”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Примери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&lt;p </a:t>
            </a:r>
            <a:r>
              <a:rPr lang="en-US" b="1" dirty="0" smtClean="0">
                <a:solidFill>
                  <a:srgbClr val="FF0000"/>
                </a:solidFill>
              </a:rPr>
              <a:t>style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smtClean="0">
                <a:solidFill>
                  <a:srgbClr val="FF0000"/>
                </a:solidFill>
              </a:rPr>
              <a:t>“color: blue; font-size:40px”</a:t>
            </a:r>
            <a:r>
              <a:rPr lang="en-US" dirty="0" smtClean="0"/>
              <a:t>&gt;</a:t>
            </a:r>
            <a:r>
              <a:rPr lang="en-US" dirty="0" smtClean="0"/>
              <a:t>Факултет за ИКТ</a:t>
            </a:r>
            <a:r>
              <a:rPr lang="en-US" dirty="0" smtClean="0"/>
              <a:t>&lt;/p&gt;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&lt;meta </a:t>
            </a:r>
            <a:r>
              <a:rPr lang="en-US" b="1" dirty="0" smtClean="0">
                <a:solidFill>
                  <a:srgbClr val="FF0000"/>
                </a:solidFill>
              </a:rPr>
              <a:t>charset</a:t>
            </a:r>
            <a:r>
              <a:rPr lang="en-US" b="1" dirty="0">
                <a:solidFill>
                  <a:srgbClr val="FF0000"/>
                </a:solidFill>
              </a:rPr>
              <a:t>=“utf-8</a:t>
            </a:r>
            <a:r>
              <a:rPr lang="en-US" b="1" dirty="0" smtClean="0">
                <a:solidFill>
                  <a:srgbClr val="FF0000"/>
                </a:solidFill>
              </a:rPr>
              <a:t>”</a:t>
            </a:r>
            <a:r>
              <a:rPr lang="en-US" dirty="0" smtClean="0"/>
              <a:t> /&gt;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&lt;div </a:t>
            </a:r>
            <a:r>
              <a:rPr lang="en-US" b="1" dirty="0" smtClean="0">
                <a:solidFill>
                  <a:srgbClr val="FF0000"/>
                </a:solidFill>
              </a:rPr>
              <a:t>id = “</a:t>
            </a:r>
            <a:r>
              <a:rPr lang="en-US" b="1" dirty="0" err="1" smtClean="0">
                <a:solidFill>
                  <a:srgbClr val="FF0000"/>
                </a:solidFill>
              </a:rPr>
              <a:t>div_container</a:t>
            </a:r>
            <a:r>
              <a:rPr lang="en-US" b="1" dirty="0" smtClean="0">
                <a:solidFill>
                  <a:srgbClr val="FF0000"/>
                </a:solidFill>
              </a:rPr>
              <a:t>” </a:t>
            </a:r>
            <a:r>
              <a:rPr lang="en-US" dirty="0" smtClean="0"/>
              <a:t>&gt;&lt;/div&gt;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Веб технологии</a:t>
            </a:r>
            <a:br>
              <a:rPr lang="en-US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СОДРЖИНА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382000" cy="58674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Вовед во </a:t>
            </a:r>
            <a:r>
              <a:rPr lang="en-US" sz="2200" dirty="0" smtClean="0">
                <a:solidFill>
                  <a:schemeClr val="tx1"/>
                </a:solidFill>
              </a:rPr>
              <a:t>HTML, CSS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Работа со </a:t>
            </a:r>
            <a:r>
              <a:rPr lang="en-US" sz="2200" dirty="0" smtClean="0">
                <a:solidFill>
                  <a:schemeClr val="tx1"/>
                </a:solidFill>
              </a:rPr>
              <a:t>HTML </a:t>
            </a:r>
            <a:r>
              <a:rPr lang="en-US" sz="2200" dirty="0" smtClean="0">
                <a:solidFill>
                  <a:schemeClr val="tx1"/>
                </a:solidFill>
              </a:rPr>
              <a:t>и</a:t>
            </a:r>
            <a:r>
              <a:rPr lang="en-US" sz="2200" dirty="0" smtClean="0">
                <a:solidFill>
                  <a:schemeClr val="tx1"/>
                </a:solidFill>
              </a:rPr>
              <a:t> CSS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HTML </a:t>
            </a:r>
            <a:r>
              <a:rPr lang="en-US" sz="2200" dirty="0" smtClean="0">
                <a:solidFill>
                  <a:schemeClr val="tx1"/>
                </a:solidFill>
              </a:rPr>
              <a:t>Графика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HTML </a:t>
            </a:r>
            <a:r>
              <a:rPr lang="en-US" sz="2200" dirty="0" smtClean="0">
                <a:solidFill>
                  <a:schemeClr val="tx1"/>
                </a:solidFill>
              </a:rPr>
              <a:t>Аудио/Видео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LESS, </a:t>
            </a:r>
            <a:r>
              <a:rPr lang="en-US" sz="2200" dirty="0" smtClean="0">
                <a:solidFill>
                  <a:schemeClr val="tx1"/>
                </a:solidFill>
              </a:rPr>
              <a:t>SASS (Scout-App, Koala…) </a:t>
            </a:r>
            <a:r>
              <a:rPr lang="en-US" sz="2200" dirty="0" smtClean="0">
                <a:solidFill>
                  <a:schemeClr val="tx1"/>
                </a:solidFill>
              </a:rPr>
              <a:t>и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CSS </a:t>
            </a:r>
            <a:r>
              <a:rPr lang="en-US" sz="2200" dirty="0" smtClean="0">
                <a:solidFill>
                  <a:schemeClr val="tx1"/>
                </a:solidFill>
              </a:rPr>
              <a:t>Frameworks (Bootstrap, Materialize…), CSS </a:t>
            </a:r>
            <a:r>
              <a:rPr lang="en-US" sz="2200" dirty="0" err="1" smtClean="0">
                <a:solidFill>
                  <a:schemeClr val="tx1"/>
                </a:solidFill>
              </a:rPr>
              <a:t>Minifiers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(minifycode.com, minifier.org…)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JavaScript (JavaScript DOM, jQuery)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Server Side Scripting (PHP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AJAX, Server Sent </a:t>
            </a:r>
            <a:r>
              <a:rPr lang="en-US" sz="2200" dirty="0" smtClean="0">
                <a:solidFill>
                  <a:schemeClr val="tx1"/>
                </a:solidFill>
              </a:rPr>
              <a:t>Events (weather API)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HTTP </a:t>
            </a:r>
            <a:r>
              <a:rPr lang="en-US" sz="2200" dirty="0" smtClean="0">
                <a:solidFill>
                  <a:schemeClr val="tx1"/>
                </a:solidFill>
              </a:rPr>
              <a:t>(Wireshark, Postman</a:t>
            </a:r>
            <a:r>
              <a:rPr lang="en-US" sz="2200" dirty="0">
                <a:solidFill>
                  <a:schemeClr val="tx1"/>
                </a:solidFill>
              </a:rPr>
              <a:t>), Web </a:t>
            </a:r>
            <a:r>
              <a:rPr lang="en-US" sz="2200" dirty="0" smtClean="0">
                <a:solidFill>
                  <a:schemeClr val="tx1"/>
                </a:solidFill>
              </a:rPr>
              <a:t>Sockets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Responsive Web Design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XML, </a:t>
            </a:r>
            <a:r>
              <a:rPr lang="en-US" sz="2200" dirty="0" smtClean="0">
                <a:solidFill>
                  <a:schemeClr val="tx1"/>
                </a:solidFill>
              </a:rPr>
              <a:t>JSON, Web APIs, Node JS, </a:t>
            </a:r>
            <a:r>
              <a:rPr lang="en-US" sz="2200" dirty="0" err="1" smtClean="0">
                <a:solidFill>
                  <a:schemeClr val="tx1"/>
                </a:solidFill>
              </a:rPr>
              <a:t>Deno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Search Engine Optimization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JavaScript Libraries and Frameworks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Web Servers (Apache, </a:t>
            </a:r>
            <a:r>
              <a:rPr lang="en-US" sz="2200" dirty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ginx)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Пример за „отфрлени“ </a:t>
            </a:r>
            <a:r>
              <a:rPr lang="en-US" dirty="0" smtClean="0"/>
              <a:t>HTML </a:t>
            </a:r>
            <a:r>
              <a:rPr lang="en-US" dirty="0" smtClean="0"/>
              <a:t>Елементи во верзија 4.01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&lt;applet&gt;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(Уфрлен аплет)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basefont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(Форматирање на текст)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&lt;center&gt;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(Средишно порамнување на текст)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&lt;frameset&gt;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(Дефинира група на рамки)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&lt;strike&gt;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(Дефинира пречкртан текст): </a:t>
            </a:r>
            <a:r>
              <a:rPr lang="en-US" strike="sngStrike" dirty="0" smtClean="0">
                <a:solidFill>
                  <a:srgbClr val="FF0000"/>
                </a:solidFill>
              </a:rPr>
              <a:t>пример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Примери за презентациски </a:t>
            </a:r>
            <a:r>
              <a:rPr lang="en-US" dirty="0" smtClean="0"/>
              <a:t>HTML</a:t>
            </a:r>
            <a:r>
              <a:rPr lang="en-US" dirty="0" smtClean="0"/>
              <a:t> елементи</a:t>
            </a:r>
            <a:r>
              <a:rPr lang="en-US" dirty="0" smtClean="0"/>
              <a:t> </a:t>
            </a:r>
            <a:r>
              <a:rPr lang="en-US" dirty="0" smtClean="0"/>
              <a:t>кои не се „отфрлени“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&lt;b&gt;</a:t>
            </a:r>
            <a:r>
              <a:rPr lang="en-US" dirty="0" smtClean="0"/>
              <a:t> </a:t>
            </a:r>
            <a:r>
              <a:rPr lang="en-US" dirty="0" smtClean="0"/>
              <a:t>Болдиран текст</a:t>
            </a:r>
            <a:r>
              <a:rPr lang="en-US" dirty="0" smtClean="0"/>
              <a:t> (</a:t>
            </a:r>
            <a:r>
              <a:rPr lang="en-US" b="1" dirty="0" smtClean="0"/>
              <a:t>Bold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smtClean="0"/>
              <a:t>Искосен текст (</a:t>
            </a:r>
            <a:r>
              <a:rPr lang="en-US" i="1" dirty="0" smtClean="0"/>
              <a:t>Italic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&lt;!DOCTYPE&gt;</a:t>
            </a:r>
            <a:r>
              <a:rPr lang="en-US" dirty="0" smtClean="0"/>
              <a:t>   ДЕКЛАРАЦИИ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HTML5</a:t>
            </a:r>
            <a:endParaRPr lang="en-US" sz="2600" dirty="0" smtClean="0">
              <a:solidFill>
                <a:srgbClr val="0070C0"/>
              </a:solidFill>
            </a:endParaRPr>
          </a:p>
          <a:p>
            <a:pPr marL="57150" indent="0">
              <a:buNone/>
            </a:pPr>
            <a:r>
              <a:rPr lang="en-US" sz="2600" dirty="0" smtClean="0"/>
              <a:t>&lt;!DOCTYPE html&gt;</a:t>
            </a:r>
            <a:endParaRPr lang="en-US" sz="2600" dirty="0" smtClean="0"/>
          </a:p>
          <a:p>
            <a:pPr marL="57150" indent="0">
              <a:buNone/>
            </a:pPr>
            <a:endParaRPr lang="en-US" sz="2600" dirty="0" smtClean="0"/>
          </a:p>
          <a:p>
            <a:pPr marL="5715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HTML 4.01 Strict </a:t>
            </a:r>
            <a:r>
              <a:rPr lang="en-US" sz="2600" dirty="0" smtClean="0">
                <a:solidFill>
                  <a:srgbClr val="0070C0"/>
                </a:solidFill>
              </a:rPr>
              <a:t>– ги вклучува сите </a:t>
            </a:r>
            <a:r>
              <a:rPr lang="en-US" sz="2600" dirty="0" smtClean="0">
                <a:solidFill>
                  <a:srgbClr val="0070C0"/>
                </a:solidFill>
              </a:rPr>
              <a:t>HTML</a:t>
            </a:r>
            <a:r>
              <a:rPr lang="en-US" sz="2600" dirty="0" smtClean="0">
                <a:solidFill>
                  <a:srgbClr val="0070C0"/>
                </a:solidFill>
              </a:rPr>
              <a:t> елементи на </a:t>
            </a:r>
            <a:r>
              <a:rPr lang="en-US" sz="2600" dirty="0" smtClean="0">
                <a:solidFill>
                  <a:srgbClr val="0070C0"/>
                </a:solidFill>
              </a:rPr>
              <a:t>HTML 4.01</a:t>
            </a:r>
            <a:r>
              <a:rPr lang="en-US" sz="2600" dirty="0" smtClean="0">
                <a:solidFill>
                  <a:srgbClr val="0070C0"/>
                </a:solidFill>
              </a:rPr>
              <a:t> но не и презентациските  ниту „отфрлените“ елементи.</a:t>
            </a:r>
            <a:endParaRPr lang="en-US" sz="2600" dirty="0" smtClean="0">
              <a:solidFill>
                <a:srgbClr val="0070C0"/>
              </a:solidFill>
            </a:endParaRPr>
          </a:p>
          <a:p>
            <a:pPr marL="57150" indent="0">
              <a:buNone/>
            </a:pPr>
            <a:r>
              <a:rPr lang="en-US" sz="2600" dirty="0" smtClean="0"/>
              <a:t>&lt;!DOCTYPE HTML PUBLIC "-//W3C//DTD HTML 4.01//EN" "http://www.w3.org/TR/html4/strict.dtd"&gt;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endParaRPr lang="en-US" sz="2600" dirty="0" smtClean="0"/>
          </a:p>
          <a:p>
            <a:pPr marL="5715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HTML 4.01 Transitional</a:t>
            </a:r>
            <a:r>
              <a:rPr lang="en-US" sz="2600" dirty="0" smtClean="0">
                <a:solidFill>
                  <a:srgbClr val="0070C0"/>
                </a:solidFill>
              </a:rPr>
              <a:t> – ги вклучува презентациските и „отфрлените“ елементи, но не и </a:t>
            </a:r>
            <a:r>
              <a:rPr lang="en-US" sz="2600" dirty="0" smtClean="0">
                <a:solidFill>
                  <a:srgbClr val="0070C0"/>
                </a:solidFill>
              </a:rPr>
              <a:t>&lt;frameset&gt;</a:t>
            </a:r>
            <a:endParaRPr lang="en-US" sz="2600" dirty="0" smtClean="0">
              <a:solidFill>
                <a:srgbClr val="0070C0"/>
              </a:solidFill>
            </a:endParaRPr>
          </a:p>
          <a:p>
            <a:pPr marL="57150" indent="0">
              <a:buNone/>
            </a:pPr>
            <a:r>
              <a:rPr lang="en-US" sz="2600" dirty="0" smtClean="0"/>
              <a:t>&lt;!DOCTYPE HTML PUBLIC "-//W3C//DTD HTML 4.01 Transitional//EN" "http://www.w3.org/TR/html4/loose.dtd"&gt; </a:t>
            </a:r>
            <a:endParaRPr lang="en-US" sz="2600" dirty="0" smtClean="0"/>
          </a:p>
          <a:p>
            <a:pPr marL="57150" indent="0">
              <a:buNone/>
            </a:pPr>
            <a:endParaRPr lang="en-US" sz="2600" dirty="0"/>
          </a:p>
          <a:p>
            <a:pPr marL="5715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HTML 4.01 Frameset – </a:t>
            </a:r>
            <a:r>
              <a:rPr lang="en-US" sz="2600" dirty="0" smtClean="0">
                <a:solidFill>
                  <a:srgbClr val="0070C0"/>
                </a:solidFill>
              </a:rPr>
              <a:t>вклучува се што вклучува </a:t>
            </a:r>
            <a:r>
              <a:rPr lang="en-US" sz="2600" dirty="0" smtClean="0">
                <a:solidFill>
                  <a:srgbClr val="0070C0"/>
                </a:solidFill>
              </a:rPr>
              <a:t>HTML 4.01 Transitional</a:t>
            </a:r>
            <a:r>
              <a:rPr lang="en-US" sz="2600" dirty="0" smtClean="0">
                <a:solidFill>
                  <a:srgbClr val="0070C0"/>
                </a:solidFill>
              </a:rPr>
              <a:t>, плус вклучува и користење на </a:t>
            </a:r>
            <a:r>
              <a:rPr lang="en-US" sz="2600" b="1" dirty="0" smtClean="0">
                <a:solidFill>
                  <a:srgbClr val="0070C0"/>
                </a:solidFill>
              </a:rPr>
              <a:t>Framesets</a:t>
            </a:r>
            <a:endParaRPr lang="en-US" sz="2600" b="1" dirty="0" smtClean="0">
              <a:solidFill>
                <a:srgbClr val="0070C0"/>
              </a:solidFill>
            </a:endParaRPr>
          </a:p>
          <a:p>
            <a:pPr marL="57150" indent="0">
              <a:buNone/>
            </a:pPr>
            <a:r>
              <a:rPr lang="en-US" sz="2600" dirty="0" smtClean="0"/>
              <a:t>&lt;!DOCTYPE HTML PUBLIC "-//W3C//DTD HTML 4.01 Frameset//EN" "http://www.w3.org/TR/html4/frameset.dtd"&gt;</a:t>
            </a:r>
            <a:endParaRPr lang="en-US" sz="26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&lt;!DOCTYPE&gt;</a:t>
            </a:r>
            <a:r>
              <a:rPr lang="en-US" dirty="0" smtClean="0"/>
              <a:t>   ДЕКЛАРАЦИИ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1900" dirty="0" smtClean="0">
                <a:solidFill>
                  <a:srgbClr val="0070C0"/>
                </a:solidFill>
              </a:rPr>
              <a:t>XHTML 1.0 Strict </a:t>
            </a:r>
            <a:r>
              <a:rPr lang="en-US" sz="1900" dirty="0" smtClean="0">
                <a:solidFill>
                  <a:srgbClr val="0070C0"/>
                </a:solidFill>
              </a:rPr>
              <a:t>– ги вклучува сите </a:t>
            </a:r>
            <a:r>
              <a:rPr lang="en-US" sz="1900" dirty="0" smtClean="0">
                <a:solidFill>
                  <a:srgbClr val="0070C0"/>
                </a:solidFill>
              </a:rPr>
              <a:t>HTML</a:t>
            </a:r>
            <a:r>
              <a:rPr lang="en-US" sz="1900" dirty="0" smtClean="0">
                <a:solidFill>
                  <a:srgbClr val="0070C0"/>
                </a:solidFill>
              </a:rPr>
              <a:t> елементи на </a:t>
            </a:r>
            <a:r>
              <a:rPr lang="en-US" sz="1900" dirty="0" smtClean="0">
                <a:solidFill>
                  <a:srgbClr val="0070C0"/>
                </a:solidFill>
              </a:rPr>
              <a:t>HTML 4.01</a:t>
            </a:r>
            <a:r>
              <a:rPr lang="en-US" sz="1900" dirty="0" smtClean="0">
                <a:solidFill>
                  <a:srgbClr val="0070C0"/>
                </a:solidFill>
              </a:rPr>
              <a:t> но не и презентациските ниту „отфрлените“ елементи.</a:t>
            </a:r>
            <a:endParaRPr lang="en-US" sz="1900" dirty="0" smtClean="0">
              <a:solidFill>
                <a:srgbClr val="0070C0"/>
              </a:solidFill>
            </a:endParaRPr>
          </a:p>
          <a:p>
            <a:pPr marL="57150" indent="0">
              <a:buNone/>
            </a:pPr>
            <a:r>
              <a:rPr lang="en-US" sz="1900" dirty="0" smtClean="0"/>
              <a:t>&lt;!DOCTYPE html PUBLIC "-//W3C//DTD XHTML 1.0 Strict//EN" "http://www.w3.org/TR/xhtml1/DTD/xhtml1-strict.dtd"&gt;</a:t>
            </a:r>
            <a:endParaRPr lang="en-US" sz="1900" dirty="0" smtClean="0"/>
          </a:p>
          <a:p>
            <a:pPr marL="57150" indent="0">
              <a:buNone/>
            </a:pPr>
            <a:endParaRPr lang="en-US" sz="1000" dirty="0" smtClean="0"/>
          </a:p>
          <a:p>
            <a:pPr marL="57150" indent="0">
              <a:buNone/>
            </a:pPr>
            <a:r>
              <a:rPr lang="en-US" sz="1900" dirty="0" smtClean="0">
                <a:solidFill>
                  <a:srgbClr val="0070C0"/>
                </a:solidFill>
              </a:rPr>
              <a:t>XHTML 1.0 Transitional</a:t>
            </a:r>
            <a:r>
              <a:rPr lang="en-US" sz="1900" dirty="0" smtClean="0">
                <a:solidFill>
                  <a:srgbClr val="0070C0"/>
                </a:solidFill>
              </a:rPr>
              <a:t> – ги вклучува и презентациските и „отфрлените“ елементи, но не и </a:t>
            </a:r>
            <a:r>
              <a:rPr lang="en-US" sz="1900" dirty="0" smtClean="0">
                <a:solidFill>
                  <a:srgbClr val="0070C0"/>
                </a:solidFill>
              </a:rPr>
              <a:t>&lt;frameset&gt;</a:t>
            </a:r>
            <a:endParaRPr lang="en-US" sz="1900" dirty="0" smtClean="0">
              <a:solidFill>
                <a:srgbClr val="0070C0"/>
              </a:solidFill>
            </a:endParaRPr>
          </a:p>
          <a:p>
            <a:pPr marL="57150" indent="0">
              <a:buNone/>
            </a:pPr>
            <a:r>
              <a:rPr lang="en-US" sz="1900" dirty="0" smtClean="0"/>
              <a:t>&lt;!DOCTYPE html PUBLIC "-//W3C//DTD XHTML 1.0 Transitional//EN" "http://www.w3.org/TR/xhtml1/DTD/xhtml1-transitional.dtd"&gt; </a:t>
            </a:r>
            <a:endParaRPr lang="en-US" sz="1900" dirty="0" smtClean="0"/>
          </a:p>
          <a:p>
            <a:pPr marL="57150" indent="0">
              <a:buNone/>
            </a:pPr>
            <a:endParaRPr lang="en-US" sz="1000" dirty="0"/>
          </a:p>
          <a:p>
            <a:pPr marL="57150" indent="0">
              <a:buNone/>
            </a:pPr>
            <a:r>
              <a:rPr lang="en-US" sz="1900" dirty="0" smtClean="0">
                <a:solidFill>
                  <a:srgbClr val="0070C0"/>
                </a:solidFill>
              </a:rPr>
              <a:t>XHTML 1.0 Frameset – </a:t>
            </a:r>
            <a:r>
              <a:rPr lang="en-US" sz="1900" dirty="0" smtClean="0">
                <a:solidFill>
                  <a:srgbClr val="0070C0"/>
                </a:solidFill>
              </a:rPr>
              <a:t>вклучува се што вклучува </a:t>
            </a:r>
            <a:r>
              <a:rPr lang="en-US" sz="1900" dirty="0" smtClean="0">
                <a:solidFill>
                  <a:srgbClr val="0070C0"/>
                </a:solidFill>
              </a:rPr>
              <a:t>HTML 4.01 Transitional</a:t>
            </a:r>
            <a:r>
              <a:rPr lang="en-US" sz="1900" dirty="0" smtClean="0">
                <a:solidFill>
                  <a:srgbClr val="0070C0"/>
                </a:solidFill>
              </a:rPr>
              <a:t>, плус вклучува и користење на </a:t>
            </a:r>
            <a:r>
              <a:rPr lang="en-US" sz="1900" b="1" dirty="0" smtClean="0">
                <a:solidFill>
                  <a:srgbClr val="0070C0"/>
                </a:solidFill>
              </a:rPr>
              <a:t>Framesets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pPr marL="57150" indent="0">
              <a:buNone/>
            </a:pPr>
            <a:r>
              <a:rPr lang="en-US" sz="1900" dirty="0" smtClean="0"/>
              <a:t>&lt;!DOCTYPE html PUBLIC "-//W3C//DTD XHTML 1.0 Frameset//EN" "http://www.w3.org/TR/xhtml1/DTD/xhtml1-frameset.dtd"&gt;</a:t>
            </a:r>
            <a:endParaRPr lang="en-US" sz="1900" dirty="0" smtClean="0"/>
          </a:p>
          <a:p>
            <a:pPr marL="57150" indent="0">
              <a:buNone/>
            </a:pPr>
            <a:endParaRPr lang="en-US" sz="1000" dirty="0" smtClean="0"/>
          </a:p>
          <a:p>
            <a:pPr marL="57150" indent="0">
              <a:buNone/>
            </a:pPr>
            <a:r>
              <a:rPr lang="en-US" sz="1900" dirty="0" smtClean="0">
                <a:solidFill>
                  <a:srgbClr val="0070C0"/>
                </a:solidFill>
              </a:rPr>
              <a:t>XHTML 1.1– </a:t>
            </a:r>
            <a:r>
              <a:rPr lang="en-US" sz="1900" dirty="0" smtClean="0">
                <a:solidFill>
                  <a:srgbClr val="0070C0"/>
                </a:solidFill>
              </a:rPr>
              <a:t>вклучува исто што и </a:t>
            </a:r>
            <a:r>
              <a:rPr lang="en-US" sz="1900" dirty="0" smtClean="0">
                <a:solidFill>
                  <a:srgbClr val="0070C0"/>
                </a:solidFill>
              </a:rPr>
              <a:t>XHTML 1.0 Strict</a:t>
            </a:r>
            <a:r>
              <a:rPr lang="en-US" sz="1900" dirty="0" smtClean="0">
                <a:solidFill>
                  <a:srgbClr val="0070C0"/>
                </a:solidFill>
              </a:rPr>
              <a:t>, и овозможува додавање на модули за различна подршка на програмски јазици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pPr marL="57150" indent="0">
              <a:buNone/>
            </a:pPr>
            <a:r>
              <a:rPr lang="en-US" sz="1900" dirty="0" smtClean="0"/>
              <a:t>&lt;!DOCTYPE html PUBLIC "-//W3C//DTD XHTML 1.1//EN" "http://www.w3.org/TR/xhtml11/DTD/xhtml11.dtd"&gt;</a:t>
            </a:r>
            <a:endParaRPr lang="en-US" sz="1900" dirty="0" smtClean="0"/>
          </a:p>
          <a:p>
            <a:pPr marL="57150" indent="0">
              <a:buNone/>
            </a:pPr>
            <a:endParaRPr lang="en-US" sz="1900" dirty="0"/>
          </a:p>
          <a:p>
            <a:pPr marL="57150" indent="0">
              <a:buNone/>
            </a:pPr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CSS</a:t>
            </a:r>
            <a:r>
              <a:rPr lang="en-US" dirty="0" smtClean="0"/>
              <a:t> – </a:t>
            </a:r>
            <a:r>
              <a:rPr lang="en-US" dirty="0" smtClean="0"/>
              <a:t>Cascading Style Sheets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 marL="400050"/>
            <a:r>
              <a:rPr lang="en-US" sz="2800" dirty="0" smtClean="0"/>
              <a:t>CSS </a:t>
            </a:r>
            <a:r>
              <a:rPr lang="en-US" sz="2800" dirty="0" smtClean="0"/>
              <a:t>стиловите дефинираат како да се прикажуваат </a:t>
            </a:r>
            <a:r>
              <a:rPr lang="en-US" sz="2800" dirty="0" smtClean="0"/>
              <a:t>HTML</a:t>
            </a:r>
            <a:r>
              <a:rPr lang="en-US" sz="2800" dirty="0" smtClean="0"/>
              <a:t> елементите</a:t>
            </a:r>
            <a:endParaRPr lang="en-US" sz="2800" dirty="0" smtClean="0"/>
          </a:p>
          <a:p>
            <a:pPr marL="400050"/>
            <a:r>
              <a:rPr lang="en-US" sz="2800" dirty="0" smtClean="0"/>
              <a:t>Првично </a:t>
            </a:r>
            <a:r>
              <a:rPr lang="en-US" sz="2800" dirty="0" smtClean="0"/>
              <a:t>HTML</a:t>
            </a:r>
            <a:r>
              <a:rPr lang="en-US" sz="2800" dirty="0" smtClean="0"/>
              <a:t> не беше наменет да содржи елементи за форматирање на сопствената содржина. Кога ваквите елементи (</a:t>
            </a:r>
            <a:r>
              <a:rPr lang="en-US" sz="2800" dirty="0" smtClean="0"/>
              <a:t>&lt;font&gt;, &lt;b&gt;…)</a:t>
            </a:r>
            <a:r>
              <a:rPr lang="en-US" sz="2800" dirty="0" smtClean="0"/>
              <a:t> беа воведени во </a:t>
            </a:r>
            <a:r>
              <a:rPr lang="en-US" sz="2800" dirty="0" smtClean="0"/>
              <a:t>HTML</a:t>
            </a:r>
            <a:r>
              <a:rPr lang="en-US" sz="2800" dirty="0" smtClean="0"/>
              <a:t> 3.2 се појавија големи проблеми. Како решение на овој проблем, </a:t>
            </a:r>
            <a:r>
              <a:rPr lang="en-US" sz="2800" dirty="0" smtClean="0"/>
              <a:t>WWW</a:t>
            </a:r>
            <a:r>
              <a:rPr lang="en-US" sz="2800" dirty="0" smtClean="0"/>
              <a:t> конзорциумот го воведе концептот на </a:t>
            </a:r>
            <a:r>
              <a:rPr lang="en-US" sz="2800" dirty="0" smtClean="0"/>
              <a:t>CSS</a:t>
            </a:r>
            <a:r>
              <a:rPr lang="en-US" sz="2800" dirty="0" smtClean="0"/>
              <a:t> (во </a:t>
            </a:r>
            <a:r>
              <a:rPr lang="en-US" sz="2800" dirty="0" smtClean="0"/>
              <a:t>HTML</a:t>
            </a:r>
            <a:r>
              <a:rPr lang="en-US" sz="2800" dirty="0" smtClean="0"/>
              <a:t> 4.0), со што се направи раздвојување на елементите на содржината (</a:t>
            </a:r>
            <a:r>
              <a:rPr lang="en-US" sz="2800" dirty="0" smtClean="0"/>
              <a:t>HTML</a:t>
            </a:r>
            <a:r>
              <a:rPr lang="en-US" sz="2800" dirty="0" smtClean="0"/>
              <a:t>)</a:t>
            </a:r>
            <a:r>
              <a:rPr lang="en-US" sz="2800" dirty="0" smtClean="0"/>
              <a:t>,</a:t>
            </a:r>
            <a:r>
              <a:rPr lang="en-US" sz="2800" dirty="0" smtClean="0"/>
              <a:t> од елементите на дизајнот, односно изгледот (</a:t>
            </a:r>
            <a:r>
              <a:rPr lang="en-US" sz="2800" dirty="0" smtClean="0"/>
              <a:t>CSS</a:t>
            </a:r>
            <a:r>
              <a:rPr lang="en-US" sz="2800" dirty="0" smtClean="0"/>
              <a:t>) </a:t>
            </a:r>
            <a:endParaRPr lang="en-US" sz="2800" dirty="0" smtClean="0"/>
          </a:p>
          <a:p>
            <a:pPr marL="57150" indent="0">
              <a:buNone/>
            </a:pPr>
            <a:endParaRPr lang="en-US" sz="1900" dirty="0"/>
          </a:p>
          <a:p>
            <a:pPr marL="57150" indent="0">
              <a:buNone/>
            </a:pPr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/>
              <a:t>и</a:t>
            </a:r>
            <a:r>
              <a:rPr lang="en-US" dirty="0" smtClean="0"/>
              <a:t> CSS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sz="7200" dirty="0" smtClean="0">
                <a:solidFill>
                  <a:srgbClr val="C00000"/>
                </a:solidFill>
              </a:rPr>
              <a:t>HTML – What data is</a:t>
            </a:r>
            <a:endParaRPr lang="en-US" sz="7200" dirty="0" smtClean="0">
              <a:solidFill>
                <a:srgbClr val="C00000"/>
              </a:solidFill>
            </a:endParaRPr>
          </a:p>
          <a:p>
            <a:pPr marL="57150" indent="0">
              <a:buNone/>
            </a:pPr>
            <a:endParaRPr lang="en-US" sz="7200" dirty="0"/>
          </a:p>
          <a:p>
            <a:pPr marL="57150" indent="0"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CSS – How data looks</a:t>
            </a:r>
            <a:endParaRPr lang="en-US" sz="7200" dirty="0">
              <a:solidFill>
                <a:schemeClr val="tx2"/>
              </a:solidFill>
            </a:endParaRPr>
          </a:p>
          <a:p>
            <a:pPr marL="57150" indent="0">
              <a:buNone/>
            </a:pPr>
            <a:endParaRPr lang="en-US" sz="7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CSS</a:t>
            </a:r>
            <a:r>
              <a:rPr lang="en-US" dirty="0" smtClean="0"/>
              <a:t> – </a:t>
            </a:r>
            <a:r>
              <a:rPr lang="en-US" dirty="0" smtClean="0"/>
              <a:t>Cascading Style Sheets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 marL="400050"/>
            <a:r>
              <a:rPr lang="en-US" sz="2800" dirty="0" smtClean="0"/>
              <a:t>CSS </a:t>
            </a:r>
            <a:r>
              <a:rPr lang="en-US" sz="2800" dirty="0" smtClean="0"/>
              <a:t>може да се користи на </a:t>
            </a:r>
            <a:r>
              <a:rPr lang="en-US" sz="2800" b="1" dirty="0" smtClean="0">
                <a:solidFill>
                  <a:srgbClr val="FF0000"/>
                </a:solidFill>
              </a:rPr>
              <a:t>три начини</a:t>
            </a:r>
            <a:r>
              <a:rPr lang="en-US" sz="2800" dirty="0" smtClean="0"/>
              <a:t>, зависно од комплексноста на Веб сајтот</a:t>
            </a:r>
            <a:endParaRPr lang="en-US" sz="2800" dirty="0" smtClean="0"/>
          </a:p>
          <a:p>
            <a:pPr marL="800100" lvl="1"/>
            <a:endParaRPr lang="en-US" sz="2400" dirty="0"/>
          </a:p>
          <a:p>
            <a:pPr marL="9715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Во линија со </a:t>
            </a:r>
            <a:r>
              <a:rPr lang="en-US" sz="2400" dirty="0" smtClean="0"/>
              <a:t>HTML</a:t>
            </a:r>
            <a:r>
              <a:rPr lang="en-US" sz="2400" dirty="0" smtClean="0"/>
              <a:t> елементите (</a:t>
            </a:r>
            <a:r>
              <a:rPr lang="en-US" sz="2400" b="1" dirty="0" err="1" smtClean="0">
                <a:solidFill>
                  <a:srgbClr val="FF0000"/>
                </a:solidFill>
              </a:rPr>
              <a:t>InLine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9715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Како дел од </a:t>
            </a:r>
            <a:r>
              <a:rPr lang="en-US" sz="2400" dirty="0" smtClean="0"/>
              <a:t>HTML</a:t>
            </a:r>
            <a:r>
              <a:rPr lang="en-US" sz="2400" dirty="0" smtClean="0"/>
              <a:t> елементот </a:t>
            </a:r>
            <a:r>
              <a:rPr lang="en-US" sz="2400" dirty="0" smtClean="0"/>
              <a:t>&lt;head&gt; (</a:t>
            </a:r>
            <a:r>
              <a:rPr lang="en-US" sz="2400" b="1" dirty="0" smtClean="0">
                <a:solidFill>
                  <a:srgbClr val="FF0000"/>
                </a:solidFill>
              </a:rPr>
              <a:t>Internal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9715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Како посебен документ (</a:t>
            </a:r>
            <a:r>
              <a:rPr lang="en-US" sz="2400" b="1" dirty="0" smtClean="0">
                <a:solidFill>
                  <a:srgbClr val="FF0000"/>
                </a:solidFill>
              </a:rPr>
              <a:t>External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971550" lvl="1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 smtClean="0"/>
          </a:p>
          <a:p>
            <a:pPr marL="857250" lvl="1" indent="-342900">
              <a:buFont typeface="+mj-lt"/>
              <a:buAutoNum type="arabicPeriod"/>
            </a:pPr>
            <a:endParaRPr lang="en-US" sz="1500" dirty="0"/>
          </a:p>
          <a:p>
            <a:pPr marL="57150" indent="0">
              <a:buNone/>
            </a:pPr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CSS</a:t>
            </a:r>
            <a:r>
              <a:rPr lang="en-US" dirty="0" smtClean="0"/>
              <a:t> – </a:t>
            </a:r>
            <a:r>
              <a:rPr lang="en-US" dirty="0" smtClean="0"/>
              <a:t>Cascading Style Sheets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 marL="400050"/>
            <a:r>
              <a:rPr lang="en-US" sz="2800" dirty="0" smtClean="0"/>
              <a:t>Пример за </a:t>
            </a:r>
            <a:r>
              <a:rPr lang="en-US" sz="2800" b="1" dirty="0" err="1" smtClean="0">
                <a:solidFill>
                  <a:srgbClr val="FF0000"/>
                </a:solidFill>
              </a:rPr>
              <a:t>InLine</a:t>
            </a:r>
            <a:r>
              <a:rPr lang="en-US" sz="2800" b="1" dirty="0" smtClean="0">
                <a:solidFill>
                  <a:srgbClr val="FF0000"/>
                </a:solidFill>
              </a:rPr>
              <a:t> CSS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57150" indent="0">
              <a:buNone/>
            </a:pPr>
            <a:endParaRPr lang="en-US" sz="1000" dirty="0" smtClean="0"/>
          </a:p>
          <a:p>
            <a:pPr marL="57150" indent="0">
              <a:buNone/>
            </a:pPr>
            <a:r>
              <a:rPr lang="en-US" sz="2200" dirty="0" smtClean="0"/>
              <a:t>&lt;!DOCTYPE html&gt; </a:t>
            </a:r>
            <a:endParaRPr lang="en-US" sz="2200" dirty="0" smtClean="0"/>
          </a:p>
          <a:p>
            <a:pPr marL="57150" indent="0">
              <a:buNone/>
            </a:pPr>
            <a:r>
              <a:rPr lang="en-US" sz="2200" dirty="0" smtClean="0"/>
              <a:t>&lt;html&gt;</a:t>
            </a:r>
            <a:endParaRPr lang="en-US" sz="2200" dirty="0" smtClean="0"/>
          </a:p>
          <a:p>
            <a:pPr marL="57150" indent="0">
              <a:buNone/>
            </a:pPr>
            <a:endParaRPr lang="en-US" sz="2200" dirty="0" smtClean="0"/>
          </a:p>
          <a:p>
            <a:pPr marL="57150" indent="0">
              <a:buNone/>
            </a:pPr>
            <a:r>
              <a:rPr lang="en-US" sz="2200" dirty="0" smtClean="0"/>
              <a:t>&lt;</a:t>
            </a:r>
            <a:r>
              <a:rPr lang="en-US" sz="2200" dirty="0"/>
              <a:t>body&gt;</a:t>
            </a:r>
            <a:endParaRPr lang="en-US" sz="2200" dirty="0"/>
          </a:p>
          <a:p>
            <a:pPr marL="57150" indent="0">
              <a:buNone/>
            </a:pPr>
            <a:r>
              <a:rPr lang="en-US" sz="2200" dirty="0"/>
              <a:t>&lt;h1&gt; </a:t>
            </a:r>
            <a:r>
              <a:rPr lang="en-US" sz="2200" dirty="0"/>
              <a:t>Ове е насловот на документот&lt;/</a:t>
            </a:r>
            <a:r>
              <a:rPr lang="en-US" sz="2200" dirty="0"/>
              <a:t>h1&gt;</a:t>
            </a:r>
            <a:endParaRPr lang="en-US" sz="2200" dirty="0"/>
          </a:p>
          <a:p>
            <a:pPr marL="57150" indent="0">
              <a:buNone/>
            </a:pPr>
            <a:r>
              <a:rPr lang="en-US" sz="2200" dirty="0"/>
              <a:t>&lt;p </a:t>
            </a:r>
            <a:r>
              <a:rPr lang="en-US" sz="2200" b="1" dirty="0">
                <a:solidFill>
                  <a:srgbClr val="FF0000"/>
                </a:solidFill>
              </a:rPr>
              <a:t>style="color:#0000ff"</a:t>
            </a:r>
            <a:r>
              <a:rPr lang="en-US" sz="2200" dirty="0"/>
              <a:t>&gt; </a:t>
            </a:r>
            <a:r>
              <a:rPr lang="en-US" sz="2200" dirty="0"/>
              <a:t>Ове е содржината на параграфот&lt;/</a:t>
            </a:r>
            <a:r>
              <a:rPr lang="en-US" sz="2200" dirty="0"/>
              <a:t>p&gt;</a:t>
            </a:r>
            <a:endParaRPr lang="en-US" sz="2200" dirty="0"/>
          </a:p>
          <a:p>
            <a:pPr marL="57150" indent="0">
              <a:buNone/>
            </a:pPr>
            <a:r>
              <a:rPr lang="en-US" sz="2200" dirty="0"/>
              <a:t>&lt;/body</a:t>
            </a:r>
            <a:r>
              <a:rPr lang="en-US" sz="2200" dirty="0" smtClean="0"/>
              <a:t>&gt;</a:t>
            </a:r>
            <a:endParaRPr lang="en-US" sz="2200" dirty="0" smtClean="0"/>
          </a:p>
          <a:p>
            <a:pPr marL="57150" indent="0">
              <a:buNone/>
            </a:pPr>
            <a:endParaRPr lang="en-US" sz="2200" dirty="0"/>
          </a:p>
          <a:p>
            <a:pPr marL="57150" indent="0">
              <a:buNone/>
            </a:pPr>
            <a:r>
              <a:rPr lang="en-US" sz="2200" dirty="0" smtClean="0"/>
              <a:t>&lt;/html&gt;</a:t>
            </a:r>
            <a:endParaRPr lang="en-US" sz="2200" dirty="0" smtClean="0"/>
          </a:p>
          <a:p>
            <a:pPr marL="857250" lvl="1" indent="-342900">
              <a:buFont typeface="+mj-lt"/>
              <a:buAutoNum type="arabicPeriod"/>
            </a:pPr>
            <a:endParaRPr lang="en-US" sz="1500" dirty="0"/>
          </a:p>
          <a:p>
            <a:pPr marL="57150" indent="0">
              <a:buNone/>
            </a:pPr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CSS</a:t>
            </a:r>
            <a:r>
              <a:rPr lang="en-US" dirty="0" smtClean="0"/>
              <a:t> – </a:t>
            </a:r>
            <a:r>
              <a:rPr lang="en-US" dirty="0" smtClean="0"/>
              <a:t>Cascading Style Sheets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 marL="400050"/>
            <a:r>
              <a:rPr lang="en-US" sz="2800" dirty="0" smtClean="0"/>
              <a:t>Пример за </a:t>
            </a:r>
            <a:r>
              <a:rPr lang="en-US" sz="2800" b="1" dirty="0" smtClean="0">
                <a:solidFill>
                  <a:srgbClr val="FF0000"/>
                </a:solidFill>
              </a:rPr>
              <a:t>Internal CSS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57150" indent="0">
              <a:buNone/>
            </a:pPr>
            <a:endParaRPr lang="en-US" sz="1000" dirty="0" smtClean="0"/>
          </a:p>
          <a:p>
            <a:pPr marL="57150" indent="0">
              <a:buNone/>
            </a:pPr>
            <a:r>
              <a:rPr lang="en-US" sz="2000" dirty="0" smtClean="0"/>
              <a:t>&lt;!DOCTYPE html&gt; </a:t>
            </a:r>
            <a:endParaRPr lang="en-US" sz="2000" dirty="0" smtClean="0"/>
          </a:p>
          <a:p>
            <a:pPr marL="57150" indent="0">
              <a:buNone/>
            </a:pPr>
            <a:r>
              <a:rPr lang="en-US" sz="2000" dirty="0" smtClean="0"/>
              <a:t>&lt;html&gt;</a:t>
            </a:r>
            <a:endParaRPr lang="en-US" sz="2000" dirty="0" smtClean="0"/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&lt;head&gt;</a:t>
            </a:r>
            <a:endParaRPr lang="en-US" sz="2000" dirty="0"/>
          </a:p>
          <a:p>
            <a:pPr marL="5715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&lt;style&gt; p {</a:t>
            </a:r>
            <a:r>
              <a:rPr lang="en-US" sz="2000" b="1" dirty="0" err="1">
                <a:solidFill>
                  <a:srgbClr val="FF0000"/>
                </a:solidFill>
              </a:rPr>
              <a:t>color:blue</a:t>
            </a:r>
            <a:r>
              <a:rPr lang="en-US" sz="2000" b="1" dirty="0">
                <a:solidFill>
                  <a:srgbClr val="FF0000"/>
                </a:solidFill>
              </a:rPr>
              <a:t>} &lt;/style&gt;</a:t>
            </a:r>
            <a:endParaRPr lang="en-US" sz="2000" b="1" dirty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en-US" sz="2000" dirty="0"/>
              <a:t>&lt;/head&gt;</a:t>
            </a:r>
            <a:endParaRPr lang="en-US" sz="2000" dirty="0"/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&lt;body&gt;</a:t>
            </a: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&lt;h1&gt; </a:t>
            </a:r>
            <a:r>
              <a:rPr lang="en-US" sz="2000" dirty="0"/>
              <a:t>Ове е насловот на документот&lt;/</a:t>
            </a:r>
            <a:r>
              <a:rPr lang="en-US" sz="2000" dirty="0"/>
              <a:t>h1&gt;</a:t>
            </a: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&lt;p&gt; </a:t>
            </a:r>
            <a:r>
              <a:rPr lang="en-US" sz="2000" dirty="0"/>
              <a:t>Ове е содржината на параграфот&lt;/</a:t>
            </a:r>
            <a:r>
              <a:rPr lang="en-US" sz="2000" dirty="0"/>
              <a:t>p&gt;</a:t>
            </a: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&lt;/body&gt;</a:t>
            </a:r>
            <a:endParaRPr lang="en-US" sz="2000" dirty="0"/>
          </a:p>
          <a:p>
            <a:pPr marL="57150" indent="0">
              <a:buNone/>
            </a:pPr>
            <a:r>
              <a:rPr lang="en-US" sz="2000" dirty="0" smtClean="0"/>
              <a:t>&lt;/html&gt;</a:t>
            </a:r>
            <a:endParaRPr lang="en-US" sz="1500" dirty="0" smtClean="0"/>
          </a:p>
          <a:p>
            <a:pPr marL="57150" indent="0">
              <a:buNone/>
            </a:pPr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CSS</a:t>
            </a:r>
            <a:r>
              <a:rPr lang="en-US" dirty="0" smtClean="0"/>
              <a:t> – </a:t>
            </a:r>
            <a:r>
              <a:rPr lang="en-US" dirty="0" smtClean="0"/>
              <a:t>Cascading Style Sheets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"/>
          </a:xfrm>
        </p:spPr>
        <p:txBody>
          <a:bodyPr>
            <a:noAutofit/>
          </a:bodyPr>
          <a:lstStyle/>
          <a:p>
            <a:pPr marL="400050"/>
            <a:r>
              <a:rPr lang="en-US" sz="2800" dirty="0" smtClean="0"/>
              <a:t>Пример за </a:t>
            </a:r>
            <a:r>
              <a:rPr lang="en-US" sz="2800" b="1" dirty="0" smtClean="0">
                <a:solidFill>
                  <a:srgbClr val="FF0000"/>
                </a:solidFill>
              </a:rPr>
              <a:t>External CSS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514350" lvl="1" indent="0">
              <a:buNone/>
            </a:pPr>
            <a:endParaRPr lang="en-US" sz="1500" dirty="0"/>
          </a:p>
          <a:p>
            <a:pPr marL="57150" indent="0">
              <a:buNone/>
            </a:pPr>
            <a:endParaRPr lang="en-US" sz="19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" y="1828800"/>
            <a:ext cx="472440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" indent="0">
              <a:buNone/>
            </a:pPr>
            <a:r>
              <a:rPr lang="en-US" dirty="0"/>
              <a:t>&lt;!DOCTYPE </a:t>
            </a:r>
            <a:r>
              <a:rPr lang="en-US" dirty="0" smtClean="0"/>
              <a:t>html&gt; </a:t>
            </a:r>
            <a:endParaRPr lang="en-US" dirty="0"/>
          </a:p>
          <a:p>
            <a:pPr marL="57150"/>
            <a:r>
              <a:rPr lang="en-US" dirty="0"/>
              <a:t>&lt;html&gt;</a:t>
            </a: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  <a:endParaRPr lang="en-US" b="1" dirty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&lt;link </a:t>
            </a:r>
            <a:r>
              <a:rPr lang="en-US" b="1" dirty="0" err="1">
                <a:solidFill>
                  <a:srgbClr val="FF0000"/>
                </a:solidFill>
              </a:rPr>
              <a:t>rel</a:t>
            </a:r>
            <a:r>
              <a:rPr lang="en-US" b="1" dirty="0">
                <a:solidFill>
                  <a:srgbClr val="FF0000"/>
                </a:solidFill>
              </a:rPr>
              <a:t>="</a:t>
            </a:r>
            <a:r>
              <a:rPr lang="en-US" b="1" dirty="0" err="1">
                <a:solidFill>
                  <a:srgbClr val="FF0000"/>
                </a:solidFill>
              </a:rPr>
              <a:t>stylesheet</a:t>
            </a:r>
            <a:r>
              <a:rPr lang="en-US" b="1" dirty="0">
                <a:solidFill>
                  <a:srgbClr val="FF0000"/>
                </a:solidFill>
              </a:rPr>
              <a:t>" type="text/</a:t>
            </a:r>
            <a:r>
              <a:rPr lang="en-US" b="1" dirty="0" err="1">
                <a:solidFill>
                  <a:srgbClr val="FF0000"/>
                </a:solidFill>
              </a:rPr>
              <a:t>css</a:t>
            </a:r>
            <a:r>
              <a:rPr lang="en-US" b="1" dirty="0">
                <a:solidFill>
                  <a:srgbClr val="FF0000"/>
                </a:solidFill>
              </a:rPr>
              <a:t>" </a:t>
            </a:r>
            <a:r>
              <a:rPr lang="en-US" b="1" dirty="0" err="1" smtClean="0">
                <a:solidFill>
                  <a:srgbClr val="FF0000"/>
                </a:solidFill>
              </a:rPr>
              <a:t>href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b="1" dirty="0">
                <a:solidFill>
                  <a:srgbClr val="FF0000"/>
                </a:solidFill>
              </a:rPr>
              <a:t>"</a:t>
            </a:r>
            <a:r>
              <a:rPr lang="en-US" b="1" dirty="0" smtClean="0">
                <a:solidFill>
                  <a:srgbClr val="FF0000"/>
                </a:solidFill>
              </a:rPr>
              <a:t>primer.css"&gt;</a:t>
            </a:r>
            <a:endParaRPr lang="en-US" b="1" dirty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en-US" dirty="0" smtClean="0"/>
              <a:t>&lt;/head</a:t>
            </a:r>
            <a:r>
              <a:rPr lang="en-US" dirty="0"/>
              <a:t>&gt;</a:t>
            </a: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&lt;</a:t>
            </a:r>
            <a:r>
              <a:rPr lang="en-US" dirty="0"/>
              <a:t>body&gt;</a:t>
            </a:r>
            <a:endParaRPr lang="en-US" dirty="0"/>
          </a:p>
          <a:p>
            <a:pPr marL="57150" indent="0">
              <a:buNone/>
            </a:pPr>
            <a:r>
              <a:rPr lang="en-US" dirty="0"/>
              <a:t>&lt;h1&gt; </a:t>
            </a:r>
            <a:r>
              <a:rPr lang="en-US" dirty="0"/>
              <a:t>Ове е насловот на документот&lt;/</a:t>
            </a:r>
            <a:r>
              <a:rPr lang="en-US" dirty="0"/>
              <a:t>h1&gt;</a:t>
            </a:r>
            <a:endParaRPr lang="en-US" dirty="0"/>
          </a:p>
          <a:p>
            <a:pPr marL="57150" indent="0">
              <a:buNone/>
            </a:pPr>
            <a:r>
              <a:rPr lang="en-US" dirty="0"/>
              <a:t>&lt;p&gt; </a:t>
            </a:r>
            <a:r>
              <a:rPr lang="en-US" dirty="0"/>
              <a:t>Ове е содржината на параграфот&lt;/</a:t>
            </a:r>
            <a:r>
              <a:rPr lang="en-US" dirty="0"/>
              <a:t>p&gt;</a:t>
            </a:r>
            <a:endParaRPr lang="en-US" dirty="0"/>
          </a:p>
          <a:p>
            <a:pPr marL="57150" indent="0">
              <a:buNone/>
            </a:pPr>
            <a:r>
              <a:rPr lang="en-US" dirty="0"/>
              <a:t>&lt;/body</a:t>
            </a:r>
            <a:r>
              <a:rPr lang="en-US" dirty="0" smtClean="0"/>
              <a:t>&gt;</a:t>
            </a: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&lt;/html&gt;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2057400"/>
            <a:ext cx="3352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 {color:blue;font-size:50px;}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3135868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rimer.css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81800" y="2438400"/>
            <a:ext cx="685800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Процес на креирање на Веб сајт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pPr marL="400050"/>
            <a:r>
              <a:rPr lang="en-US" sz="2800" b="1" dirty="0" smtClean="0">
                <a:solidFill>
                  <a:srgbClr val="FF0000"/>
                </a:solidFill>
              </a:rPr>
              <a:t>Пет основни чекори </a:t>
            </a:r>
            <a:r>
              <a:rPr lang="en-US" sz="2800" dirty="0" smtClean="0"/>
              <a:t>за дизајн на Веб сајтови:</a:t>
            </a:r>
            <a:endParaRPr lang="en-US" sz="2800" dirty="0" smtClean="0"/>
          </a:p>
          <a:p>
            <a:pPr marL="971550" lvl="1" indent="-457200">
              <a:buFont typeface="+mj-lt"/>
              <a:buAutoNum type="arabicPeriod"/>
            </a:pPr>
            <a:endParaRPr lang="en-US" sz="24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sz="3200" dirty="0" smtClean="0"/>
              <a:t>Скицирање</a:t>
            </a:r>
            <a:endParaRPr lang="en-US" sz="32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sz="3200" dirty="0" smtClean="0"/>
              <a:t>Мапирање (Навигација)</a:t>
            </a:r>
            <a:endParaRPr lang="en-US" sz="32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sz="3200" dirty="0" smtClean="0"/>
              <a:t>Изработка</a:t>
            </a:r>
            <a:endParaRPr lang="en-US" sz="32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sz="3200" dirty="0" smtClean="0"/>
              <a:t>Тестирање</a:t>
            </a:r>
            <a:endParaRPr lang="en-US" sz="32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sz="3200" dirty="0" smtClean="0"/>
              <a:t>Објавување на </a:t>
            </a:r>
            <a:r>
              <a:rPr lang="en-US" sz="3200" dirty="0" smtClean="0"/>
              <a:t>www</a:t>
            </a:r>
            <a:endParaRPr lang="en-US" sz="3200" dirty="0" smtClean="0"/>
          </a:p>
          <a:p>
            <a:pPr marL="400050"/>
            <a:endParaRPr lang="en-US" sz="2800" dirty="0"/>
          </a:p>
          <a:p>
            <a:pPr marL="400050"/>
            <a:endParaRPr lang="en-US" sz="2800" dirty="0" smtClean="0"/>
          </a:p>
          <a:p>
            <a:pPr marL="57150" indent="0">
              <a:buNone/>
            </a:pPr>
            <a:endParaRPr lang="en-US" sz="1900" dirty="0"/>
          </a:p>
          <a:p>
            <a:pPr marL="57150" indent="0">
              <a:buNone/>
            </a:pPr>
            <a:endParaRPr lang="en-US" sz="19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1143000" y="2133600"/>
            <a:ext cx="51054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67500" y="1900535"/>
            <a:ext cx="2057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Планирање</a:t>
            </a:r>
            <a:endParaRPr lang="en-US" sz="2400" dirty="0"/>
          </a:p>
        </p:txBody>
      </p:sp>
      <p:cxnSp>
        <p:nvCxnSpPr>
          <p:cNvPr id="10" name="Straight Arrow Connector 9"/>
          <p:cNvCxnSpPr>
            <a:endCxn id="7" idx="3"/>
          </p:cNvCxnSpPr>
          <p:nvPr/>
        </p:nvCxnSpPr>
        <p:spPr>
          <a:xfrm flipH="1">
            <a:off x="6248400" y="2362200"/>
            <a:ext cx="838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Веб</a:t>
            </a:r>
            <a:r>
              <a:rPr lang="en-US" dirty="0" smtClean="0"/>
              <a:t> </a:t>
            </a:r>
            <a:r>
              <a:rPr lang="en-US" dirty="0" smtClean="0"/>
              <a:t>технологии</a:t>
            </a:r>
            <a:br>
              <a:rPr lang="en-US" dirty="0" smtClean="0"/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81100"/>
            <a:ext cx="8382000" cy="50585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Препорачан </a:t>
            </a:r>
            <a:r>
              <a:rPr lang="en-US" sz="2400" dirty="0">
                <a:solidFill>
                  <a:schemeClr val="tx1"/>
                </a:solidFill>
              </a:rPr>
              <a:t>софтвер за уредување на </a:t>
            </a:r>
            <a:r>
              <a:rPr lang="en-US" sz="2400" dirty="0" smtClean="0">
                <a:solidFill>
                  <a:schemeClr val="tx1"/>
                </a:solidFill>
              </a:rPr>
              <a:t>програмски код</a:t>
            </a:r>
            <a:r>
              <a:rPr lang="en-US" sz="2200" dirty="0" smtClean="0">
                <a:solidFill>
                  <a:schemeClr val="tx1"/>
                </a:solidFill>
              </a:rPr>
              <a:t>:</a:t>
            </a:r>
            <a:endParaRPr lang="en-US" sz="2200" dirty="0" smtClean="0">
              <a:solidFill>
                <a:schemeClr val="tx1"/>
              </a:solidFill>
            </a:endParaRPr>
          </a:p>
          <a:p>
            <a:endParaRPr lang="en-US" sz="2200" dirty="0" smtClean="0">
              <a:solidFill>
                <a:schemeClr val="tx1"/>
              </a:solidFill>
            </a:endParaRPr>
          </a:p>
          <a:p>
            <a:pPr algn="l"/>
            <a:endParaRPr lang="en-US" sz="2200" b="1" dirty="0">
              <a:solidFill>
                <a:schemeClr val="tx1"/>
              </a:solidFill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					</a:t>
            </a:r>
            <a:endParaRPr lang="en-US" sz="2200" dirty="0" smtClean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 smtClean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 smtClean="0">
              <a:solidFill>
                <a:schemeClr val="tx1"/>
              </a:solidFill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		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			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encrypted-tbn2.gstatic.com/images?q=tbn:ANd9GcRbqsb0DZ8BjLl7PEEZJrNuT06gFEYJ6Ervm9kwjpi2dQ81o0_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41" y="4252360"/>
            <a:ext cx="1815005" cy="131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hackernoon.com/hn-images/0*W2Dp8_qn_kpQUn8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t="8887" r="12565" b="11426"/>
          <a:stretch>
            <a:fillRect/>
          </a:stretch>
        </p:blipFill>
        <p:spPr bwMode="auto">
          <a:xfrm>
            <a:off x="1219200" y="2057400"/>
            <a:ext cx="1447800" cy="14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17646" y="3593068"/>
            <a:ext cx="692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3581400"/>
            <a:ext cx="193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Visual Studio 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26535" y="5802868"/>
            <a:ext cx="932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Bluefish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99333" y="5745377"/>
            <a:ext cx="123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Notepad</a:t>
            </a:r>
            <a:r>
              <a:rPr lang="en-US" dirty="0"/>
              <a:t>++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21220" y="5802868"/>
            <a:ext cx="1373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Sublime Text</a:t>
            </a:r>
            <a:endParaRPr lang="en-US" dirty="0"/>
          </a:p>
        </p:txBody>
      </p:sp>
      <p:pic>
        <p:nvPicPr>
          <p:cNvPr id="1034" name="Picture 10" descr="Brackets by Ado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9" t="7054" r="31488" b="7364"/>
          <a:stretch>
            <a:fillRect/>
          </a:stretch>
        </p:blipFill>
        <p:spPr bwMode="auto">
          <a:xfrm>
            <a:off x="3324418" y="1927159"/>
            <a:ext cx="19812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829436" y="3550630"/>
            <a:ext cx="971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Brackets</a:t>
            </a:r>
            <a:endParaRPr lang="en-US" dirty="0"/>
          </a:p>
        </p:txBody>
      </p:sp>
      <p:pic>
        <p:nvPicPr>
          <p:cNvPr id="1036" name="Picture 12" descr="https://d3mrgikt1t6d02.cloudfront.net/wp-content/uploads/2019/12/bluefish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2" t="7054" r="30059" b="3643"/>
          <a:stretch>
            <a:fillRect/>
          </a:stretch>
        </p:blipFill>
        <p:spPr bwMode="auto">
          <a:xfrm>
            <a:off x="5867400" y="3999185"/>
            <a:ext cx="1981200" cy="16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ublime tex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017" y="4051158"/>
            <a:ext cx="1535668" cy="153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67" y="1948520"/>
            <a:ext cx="1695733" cy="1667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Планирање на Веб сајтот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pPr marL="400050"/>
            <a:r>
              <a:rPr lang="en-US" sz="2800" b="1" dirty="0" smtClean="0">
                <a:solidFill>
                  <a:srgbClr val="FF0000"/>
                </a:solidFill>
              </a:rPr>
              <a:t>СКИЦИРАЊЕ</a:t>
            </a:r>
            <a:r>
              <a:rPr lang="en-US" sz="2800" dirty="0" smtClean="0"/>
              <a:t> - Секој дизајн, без разлика за кој вид на производ се работи</a:t>
            </a:r>
            <a:r>
              <a:rPr lang="en-US" sz="2800" dirty="0" smtClean="0"/>
              <a:t> (</a:t>
            </a:r>
            <a:r>
              <a:rPr lang="en-US" sz="2800" dirty="0" smtClean="0"/>
              <a:t>автомобил, амбалажа, кујнски апарати...</a:t>
            </a:r>
            <a:r>
              <a:rPr lang="en-US" sz="2800" dirty="0" smtClean="0"/>
              <a:t>)</a:t>
            </a:r>
            <a:r>
              <a:rPr lang="en-US" sz="2800" dirty="0" smtClean="0"/>
              <a:t>, после идејата, започнува како скициран цртеж</a:t>
            </a:r>
            <a:r>
              <a:rPr lang="en-US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smtClean="0"/>
              <a:t>Sketch)</a:t>
            </a:r>
            <a:endParaRPr lang="en-US" sz="2800" dirty="0" smtClean="0"/>
          </a:p>
          <a:p>
            <a:pPr marL="400050"/>
            <a:endParaRPr lang="en-US" sz="2800" dirty="0"/>
          </a:p>
          <a:p>
            <a:pPr marL="400050"/>
            <a:endParaRPr lang="en-US" sz="2800" dirty="0" smtClean="0"/>
          </a:p>
          <a:p>
            <a:pPr marL="57150" indent="0">
              <a:buNone/>
            </a:pPr>
            <a:endParaRPr lang="en-US" sz="1900" dirty="0"/>
          </a:p>
          <a:p>
            <a:pPr marL="57150" indent="0">
              <a:buNone/>
            </a:pPr>
            <a:endParaRPr lang="en-US" sz="19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62300"/>
            <a:ext cx="4419600" cy="331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2667000"/>
            <a:ext cx="1752600" cy="3655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Планирање на Веб сајтот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pPr marL="400050"/>
            <a:r>
              <a:rPr lang="en-US" sz="2800" dirty="0" smtClean="0"/>
              <a:t>Истиот принцип важи и за дизајн на Веб сајтови, односно најпрво треба да се скицира идејата и да се дефинира положбата и изгледот на содржината на секоја Веб страница</a:t>
            </a:r>
            <a:endParaRPr lang="en-US" sz="2800" dirty="0" smtClean="0"/>
          </a:p>
          <a:p>
            <a:pPr marL="400050"/>
            <a:endParaRPr lang="en-US" sz="2800" dirty="0"/>
          </a:p>
          <a:p>
            <a:pPr marL="400050"/>
            <a:endParaRPr lang="en-US" sz="2800" dirty="0" smtClean="0"/>
          </a:p>
          <a:p>
            <a:pPr marL="57150" indent="0">
              <a:buNone/>
            </a:pPr>
            <a:endParaRPr lang="en-US" sz="1900" dirty="0"/>
          </a:p>
          <a:p>
            <a:pPr marL="57150" indent="0">
              <a:buNone/>
            </a:pPr>
            <a:endParaRPr lang="en-US" sz="19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5" t="27304" r="29348" b="14957"/>
          <a:stretch>
            <a:fillRect/>
          </a:stretch>
        </p:blipFill>
        <p:spPr bwMode="auto">
          <a:xfrm>
            <a:off x="1295400" y="3111500"/>
            <a:ext cx="6178826" cy="345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Планирање на Веб сајтот 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МАПИРАЊЕ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на Веб сајтот (</a:t>
            </a:r>
            <a:r>
              <a:rPr lang="en-US" dirty="0" err="1" smtClean="0"/>
              <a:t>SiteMap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7162800" cy="4193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</a:t>
            </a:r>
            <a:r>
              <a:rPr lang="en-US" dirty="0" smtClean="0"/>
              <a:t>програмски јазици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Markup </a:t>
            </a:r>
            <a:r>
              <a:rPr lang="en-US" dirty="0" smtClean="0"/>
              <a:t>програмаски јазик (прог. јазик за етикетирање, односно означување)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Модерен систем за означување на составните елементи на еден документ, кој е „граматички“ различен од основниот текст.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Терминологијата „</a:t>
            </a:r>
            <a:r>
              <a:rPr lang="en-US" dirty="0" smtClean="0"/>
              <a:t>Markup</a:t>
            </a:r>
            <a:r>
              <a:rPr lang="en-US" dirty="0" smtClean="0"/>
              <a:t>“ доаѓа од традиционалното означување на елементите на некој ракопис од страна на уредниците кои го прегледуваат текстот.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</a:t>
            </a:r>
            <a:r>
              <a:rPr lang="en-US" dirty="0" smtClean="0"/>
              <a:t>програмски јазици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Markup</a:t>
            </a:r>
            <a:r>
              <a:rPr lang="en-US" dirty="0" smtClean="0"/>
              <a:t> (означување)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1" t="21392" r="18804" b="12695"/>
          <a:stretch>
            <a:fillRect/>
          </a:stretch>
        </p:blipFill>
        <p:spPr bwMode="auto">
          <a:xfrm>
            <a:off x="1371600" y="2306364"/>
            <a:ext cx="5029200" cy="410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9600" y="1948934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Наслов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9600" y="33528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Параграф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59600" y="4756666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Слика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4038600" y="2133600"/>
            <a:ext cx="29210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5943600" y="3537466"/>
            <a:ext cx="1016000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5105400" y="4941332"/>
            <a:ext cx="1854200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</a:t>
            </a:r>
            <a:r>
              <a:rPr lang="en-US" dirty="0" smtClean="0"/>
              <a:t>програмски јазици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GML</a:t>
            </a:r>
            <a:r>
              <a:rPr lang="en-US" dirty="0" smtClean="0"/>
              <a:t> – </a:t>
            </a:r>
            <a:r>
              <a:rPr lang="en-US" dirty="0" smtClean="0"/>
              <a:t>IBM Generalized Markup Language</a:t>
            </a:r>
            <a:endParaRPr lang="en-US" dirty="0" smtClean="0"/>
          </a:p>
          <a:p>
            <a:pPr lvl="1"/>
            <a:r>
              <a:rPr lang="en-US" dirty="0" smtClean="0"/>
              <a:t>Развиен во 1960 од: </a:t>
            </a:r>
            <a:r>
              <a:rPr lang="en-US" dirty="0"/>
              <a:t>Charles </a:t>
            </a:r>
            <a:r>
              <a:rPr lang="en-US" b="1" dirty="0"/>
              <a:t>G</a:t>
            </a:r>
            <a:r>
              <a:rPr lang="en-US" dirty="0"/>
              <a:t>oldfarb, Edward </a:t>
            </a:r>
            <a:r>
              <a:rPr lang="en-US" b="1" dirty="0"/>
              <a:t>M</a:t>
            </a:r>
            <a:r>
              <a:rPr lang="en-US" dirty="0"/>
              <a:t>osher and Raymond </a:t>
            </a:r>
            <a:r>
              <a:rPr lang="en-US" b="1" dirty="0" smtClean="0"/>
              <a:t>L</a:t>
            </a:r>
            <a:r>
              <a:rPr lang="en-US" dirty="0" smtClean="0"/>
              <a:t>orie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GML</a:t>
            </a:r>
            <a:r>
              <a:rPr lang="en-US" dirty="0" smtClean="0"/>
              <a:t> се користел за маркирање на елементите (параграф, наслов, листа, табела...) на некои документи, со додавање на етикети (</a:t>
            </a:r>
            <a:r>
              <a:rPr lang="en-US" dirty="0" smtClean="0"/>
              <a:t>tags) </a:t>
            </a:r>
            <a:r>
              <a:rPr lang="en-US" dirty="0" smtClean="0"/>
              <a:t>за означување.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На овој начин документот може да биде автоматски форматиран од страна на различни</a:t>
            </a:r>
            <a:r>
              <a:rPr lang="en-US" dirty="0" smtClean="0"/>
              <a:t> </a:t>
            </a:r>
            <a:r>
              <a:rPr lang="en-US" dirty="0" smtClean="0"/>
              <a:t>излезни уреди (монитор, печатач...) едноставно преку креирање на профил за конкретниот излезен уред.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</a:t>
            </a:r>
            <a:r>
              <a:rPr lang="en-US" dirty="0" smtClean="0"/>
              <a:t>програмски јазици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Пример на </a:t>
            </a:r>
            <a:r>
              <a:rPr lang="en-US" dirty="0" smtClean="0"/>
              <a:t>GML</a:t>
            </a:r>
            <a:r>
              <a:rPr lang="en-US" dirty="0" smtClean="0"/>
              <a:t> код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:h1.</a:t>
            </a:r>
            <a:r>
              <a:rPr lang="en-US" dirty="0" smtClean="0"/>
              <a:t> </a:t>
            </a:r>
            <a:r>
              <a:rPr lang="en-US" dirty="0" smtClean="0"/>
              <a:t>Chapter</a:t>
            </a:r>
            <a:r>
              <a:rPr lang="en-US" dirty="0" smtClean="0"/>
              <a:t> 1</a:t>
            </a:r>
            <a:r>
              <a:rPr lang="en-US" dirty="0" smtClean="0"/>
              <a:t>: </a:t>
            </a:r>
            <a:r>
              <a:rPr lang="en-US" b="1" dirty="0" smtClean="0"/>
              <a:t>Вовед 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 smtClean="0"/>
              <a:t>:p.</a:t>
            </a:r>
            <a:r>
              <a:rPr lang="en-US" b="1" dirty="0" smtClean="0"/>
              <a:t>Ова е прв параграф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 smtClean="0"/>
              <a:t>:</a:t>
            </a:r>
            <a:r>
              <a:rPr lang="en-US" dirty="0" err="1" smtClean="0"/>
              <a:t>ol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//подредена листа (</a:t>
            </a:r>
            <a:r>
              <a:rPr lang="en-US" dirty="0" smtClean="0">
                <a:solidFill>
                  <a:srgbClr val="FF0000"/>
                </a:solidFill>
              </a:rPr>
              <a:t>Ordered List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:li.</a:t>
            </a:r>
            <a:r>
              <a:rPr lang="en-US" b="1" dirty="0" smtClean="0"/>
              <a:t>Еден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 smtClean="0"/>
              <a:t>:</a:t>
            </a:r>
            <a:r>
              <a:rPr lang="en-US" dirty="0" smtClean="0"/>
              <a:t>li.</a:t>
            </a:r>
            <a:r>
              <a:rPr lang="en-US" b="1" dirty="0" smtClean="0"/>
              <a:t>Два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 smtClean="0"/>
              <a:t>:li.</a:t>
            </a:r>
            <a:r>
              <a:rPr lang="en-US" b="1" dirty="0" smtClean="0"/>
              <a:t>Три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 smtClean="0"/>
              <a:t>:</a:t>
            </a:r>
            <a:r>
              <a:rPr lang="en-US" dirty="0" err="1" smtClean="0"/>
              <a:t>eol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 smtClean="0">
                <a:solidFill>
                  <a:srgbClr val="FF0000"/>
                </a:solidFill>
              </a:rPr>
              <a:t>End of List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:p.</a:t>
            </a:r>
            <a:r>
              <a:rPr lang="en-US" b="1" dirty="0" smtClean="0"/>
              <a:t> Ова е втор параграф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</a:t>
            </a:r>
            <a:r>
              <a:rPr lang="en-US" dirty="0" smtClean="0"/>
              <a:t>програмски јазици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64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SGML</a:t>
            </a:r>
            <a:r>
              <a:rPr lang="en-US" dirty="0" smtClean="0"/>
              <a:t> </a:t>
            </a:r>
            <a:r>
              <a:rPr lang="en-US" dirty="0" smtClean="0"/>
              <a:t>– Standard Generalized Markup Lang.</a:t>
            </a:r>
            <a:endParaRPr lang="en-US" dirty="0" smtClean="0"/>
          </a:p>
          <a:p>
            <a:pPr lvl="1"/>
            <a:r>
              <a:rPr lang="en-US" dirty="0" smtClean="0"/>
              <a:t>ISO</a:t>
            </a:r>
            <a:r>
              <a:rPr lang="en-US" dirty="0" smtClean="0"/>
              <a:t> стандард (</a:t>
            </a:r>
            <a:r>
              <a:rPr lang="en-US" dirty="0" smtClean="0"/>
              <a:t>ISO 8879:1986 SGML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Креиран на основа на </a:t>
            </a:r>
            <a:r>
              <a:rPr lang="en-US" dirty="0" smtClean="0"/>
              <a:t>GML </a:t>
            </a:r>
            <a:r>
              <a:rPr lang="en-US" dirty="0" smtClean="0"/>
              <a:t>како стандард за креирање на </a:t>
            </a:r>
            <a:r>
              <a:rPr lang="en-US" dirty="0" smtClean="0"/>
              <a:t>Markup</a:t>
            </a:r>
            <a:r>
              <a:rPr lang="en-US" dirty="0" smtClean="0"/>
              <a:t> јазици за означување на документи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Основната намена била да се овозможи размена на големи документи помеѓу различни институции (владини, образовни, индустриски), при што ќе бидат разбирливи за различните машини кои ги поседуваат различните институции.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Што дефинира </a:t>
            </a:r>
            <a:r>
              <a:rPr lang="en-US" dirty="0" smtClean="0"/>
              <a:t>SGML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SGML </a:t>
            </a:r>
            <a:r>
              <a:rPr lang="en-US" dirty="0" smtClean="0"/>
              <a:t>е стандард за специфицирање на јазици за обележување (</a:t>
            </a:r>
            <a:r>
              <a:rPr lang="en-US" dirty="0" smtClean="0"/>
              <a:t>Markup</a:t>
            </a:r>
            <a:r>
              <a:rPr lang="en-US" dirty="0" smtClean="0"/>
              <a:t>) на документи, односно специфицира како да се креираат елементите за обележување</a:t>
            </a:r>
            <a:r>
              <a:rPr lang="en-US" dirty="0" smtClean="0"/>
              <a:t> - </a:t>
            </a:r>
            <a:r>
              <a:rPr lang="en-US" dirty="0" smtClean="0"/>
              <a:t>етикетирање (</a:t>
            </a:r>
            <a:r>
              <a:rPr lang="en-US" dirty="0" smtClean="0"/>
              <a:t>tags)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Значи</a:t>
            </a:r>
            <a:r>
              <a:rPr lang="en-US" dirty="0" smtClean="0"/>
              <a:t> SGML </a:t>
            </a:r>
            <a:r>
              <a:rPr lang="en-US" dirty="0" smtClean="0"/>
              <a:t>не претставува јазик за означување на документи, туку основа за креирање на такви јазици.</a:t>
            </a:r>
            <a:endParaRPr lang="en-US" dirty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8938</Words>
  <Application>WPS Presentation</Application>
  <PresentationFormat>On-screen Show (4:3)</PresentationFormat>
  <Paragraphs>448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Веб технологии</vt:lpstr>
      <vt:lpstr>Веб технологии СОДРЖИНА</vt:lpstr>
      <vt:lpstr>Веб технологии </vt:lpstr>
      <vt:lpstr>Markup програмски јазици</vt:lpstr>
      <vt:lpstr>Markup програмски јазици</vt:lpstr>
      <vt:lpstr>Markup програмски јазици</vt:lpstr>
      <vt:lpstr>Markup програмски јазици</vt:lpstr>
      <vt:lpstr>Markup програмски јазици</vt:lpstr>
      <vt:lpstr>SGML</vt:lpstr>
      <vt:lpstr>SGML</vt:lpstr>
      <vt:lpstr>SGML</vt:lpstr>
      <vt:lpstr>Web стандарди</vt:lpstr>
      <vt:lpstr>Web стандарди</vt:lpstr>
      <vt:lpstr>Web стандарди</vt:lpstr>
      <vt:lpstr>Web стандарди</vt:lpstr>
      <vt:lpstr>HTML</vt:lpstr>
      <vt:lpstr>HTML</vt:lpstr>
      <vt:lpstr>HTML</vt:lpstr>
      <vt:lpstr>HTML</vt:lpstr>
      <vt:lpstr>HTML</vt:lpstr>
      <vt:lpstr>&lt;!DOCTYPE&gt;   ДЕКЛАРАЦИИ</vt:lpstr>
      <vt:lpstr>&lt;!DOCTYPE&gt;   ДЕКЛАРАЦИИ</vt:lpstr>
      <vt:lpstr>CSS – Cascading Style Sheets</vt:lpstr>
      <vt:lpstr>HTML и CSS</vt:lpstr>
      <vt:lpstr>CSS – Cascading Style Sheets</vt:lpstr>
      <vt:lpstr>CSS – Cascading Style Sheets</vt:lpstr>
      <vt:lpstr>CSS – Cascading Style Sheets</vt:lpstr>
      <vt:lpstr>CSS – Cascading Style Sheets</vt:lpstr>
      <vt:lpstr>Процес на креирање на Веб сајт </vt:lpstr>
      <vt:lpstr>Планирање на Веб сајтот </vt:lpstr>
      <vt:lpstr>Планирање на Веб сајтот </vt:lpstr>
      <vt:lpstr>Планирање на Веб сајтот </vt:lpstr>
    </vt:vector>
  </TitlesOfParts>
  <Company>Doma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дизајн</dc:title>
  <dc:creator>Zoran Kotevski</dc:creator>
  <cp:lastModifiedBy>IvanovskiA</cp:lastModifiedBy>
  <cp:revision>132</cp:revision>
  <dcterms:created xsi:type="dcterms:W3CDTF">2013-01-24T14:46:00Z</dcterms:created>
  <dcterms:modified xsi:type="dcterms:W3CDTF">2024-03-23T16:03:03Z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0ABC340AC39747D594B46168C3C44650_12</vt:lpwstr>
  </property>
  <property fmtid="{D5CDD505-2E9C-101B-9397-08002B2CF9AE}" pid="3" name="KSOProductBuildVer">
    <vt:lpwstr>1033-12.2.0.13489</vt:lpwstr>
  </property>
</Properties>
</file>