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345" r:id="rId4"/>
    <p:sldId id="361" r:id="rId5"/>
    <p:sldId id="387" r:id="rId6"/>
    <p:sldId id="362" r:id="rId7"/>
    <p:sldId id="346" r:id="rId8"/>
    <p:sldId id="319" r:id="rId9"/>
    <p:sldId id="348" r:id="rId10"/>
    <p:sldId id="364" r:id="rId11"/>
    <p:sldId id="305" r:id="rId12"/>
    <p:sldId id="395" r:id="rId13"/>
    <p:sldId id="396" r:id="rId14"/>
    <p:sldId id="397" r:id="rId15"/>
    <p:sldId id="398" r:id="rId16"/>
    <p:sldId id="399" r:id="rId17"/>
    <p:sldId id="400" r:id="rId18"/>
    <p:sldId id="388" r:id="rId19"/>
    <p:sldId id="389" r:id="rId20"/>
    <p:sldId id="401" r:id="rId21"/>
    <p:sldId id="402" r:id="rId22"/>
    <p:sldId id="403" r:id="rId23"/>
    <p:sldId id="404" r:id="rId24"/>
    <p:sldId id="405" r:id="rId25"/>
    <p:sldId id="406" r:id="rId26"/>
    <p:sldId id="390" r:id="rId27"/>
    <p:sldId id="391" r:id="rId28"/>
    <p:sldId id="392" r:id="rId29"/>
    <p:sldId id="407" r:id="rId30"/>
    <p:sldId id="408" r:id="rId31"/>
    <p:sldId id="409" r:id="rId32"/>
    <p:sldId id="410" r:id="rId33"/>
    <p:sldId id="411" r:id="rId34"/>
    <p:sldId id="412" r:id="rId35"/>
    <p:sldId id="370" r:id="rId36"/>
    <p:sldId id="371" r:id="rId37"/>
    <p:sldId id="393" r:id="rId38"/>
    <p:sldId id="37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eta Trajkovska" initials="AT" lastIdx="1" clrIdx="0">
    <p:extLst>
      <p:ext uri="{19B8F6BF-5375-455C-9EA6-DF929625EA0E}">
        <p15:presenceInfo xmlns:p15="http://schemas.microsoft.com/office/powerpoint/2012/main" userId="S-1-5-21-371398417-4291564321-1904282450-57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566" y="72"/>
      </p:cViewPr>
      <p:guideLst/>
    </p:cSldViewPr>
  </p:slideViewPr>
  <p:notesTextViewPr>
    <p:cViewPr>
      <p:scale>
        <a:sx n="1" d="1"/>
        <a:sy n="1" d="1"/>
      </p:scale>
      <p:origin x="0" y="0"/>
    </p:cViewPr>
  </p:notesTextViewPr>
  <p:sorterViewPr>
    <p:cViewPr>
      <p:scale>
        <a:sx n="100" d="100"/>
        <a:sy n="100" d="100"/>
      </p:scale>
      <p:origin x="0" y="-115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3968540-1912-4C7A-AAB7-78C035954837}" type="datetimeFigureOut">
              <a:rPr lang="en-US" smtClean="0"/>
              <a:t>4/16/2022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650D1F2-A40E-4DFD-91F8-EEC10EAA9BEF}" type="slidenum">
              <a:rPr lang="en-US" smtClean="0"/>
              <a:t>‹#›</a:t>
            </a:fld>
            <a:endParaRPr lang="en-US"/>
          </a:p>
        </p:txBody>
      </p:sp>
    </p:spTree>
    <p:extLst>
      <p:ext uri="{BB962C8B-B14F-4D97-AF65-F5344CB8AC3E}">
        <p14:creationId xmlns:p14="http://schemas.microsoft.com/office/powerpoint/2010/main" val="1284571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68540-1912-4C7A-AAB7-78C035954837}"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50D1F2-A40E-4DFD-91F8-EEC10EAA9BEF}" type="slidenum">
              <a:rPr lang="en-US" smtClean="0"/>
              <a:t>‹#›</a:t>
            </a:fld>
            <a:endParaRPr lang="en-US"/>
          </a:p>
        </p:txBody>
      </p:sp>
    </p:spTree>
    <p:extLst>
      <p:ext uri="{BB962C8B-B14F-4D97-AF65-F5344CB8AC3E}">
        <p14:creationId xmlns:p14="http://schemas.microsoft.com/office/powerpoint/2010/main" val="373272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3968540-1912-4C7A-AAB7-78C035954837}" type="datetimeFigureOut">
              <a:rPr lang="en-US" smtClean="0"/>
              <a:t>4/16/2022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650D1F2-A40E-4DFD-91F8-EEC10EAA9BEF}" type="slidenum">
              <a:rPr lang="en-US" smtClean="0"/>
              <a:t>‹#›</a:t>
            </a:fld>
            <a:endParaRPr lang="en-US"/>
          </a:p>
        </p:txBody>
      </p:sp>
    </p:spTree>
    <p:extLst>
      <p:ext uri="{BB962C8B-B14F-4D97-AF65-F5344CB8AC3E}">
        <p14:creationId xmlns:p14="http://schemas.microsoft.com/office/powerpoint/2010/main" val="73473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68540-1912-4C7A-AAB7-78C035954837}"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650D1F2-A40E-4DFD-91F8-EEC10EAA9BEF}" type="slidenum">
              <a:rPr lang="en-US" smtClean="0"/>
              <a:t>‹#›</a:t>
            </a:fld>
            <a:endParaRPr lang="en-US"/>
          </a:p>
        </p:txBody>
      </p:sp>
    </p:spTree>
    <p:extLst>
      <p:ext uri="{BB962C8B-B14F-4D97-AF65-F5344CB8AC3E}">
        <p14:creationId xmlns:p14="http://schemas.microsoft.com/office/powerpoint/2010/main" val="207704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3968540-1912-4C7A-AAB7-78C035954837}" type="datetimeFigureOut">
              <a:rPr lang="en-US" smtClean="0"/>
              <a:t>4/16/2022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650D1F2-A40E-4DFD-91F8-EEC10EAA9BEF}" type="slidenum">
              <a:rPr lang="en-US" smtClean="0"/>
              <a:t>‹#›</a:t>
            </a:fld>
            <a:endParaRPr lang="en-US"/>
          </a:p>
        </p:txBody>
      </p:sp>
    </p:spTree>
    <p:extLst>
      <p:ext uri="{BB962C8B-B14F-4D97-AF65-F5344CB8AC3E}">
        <p14:creationId xmlns:p14="http://schemas.microsoft.com/office/powerpoint/2010/main" val="229980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968540-1912-4C7A-AAB7-78C035954837}"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50D1F2-A40E-4DFD-91F8-EEC10EAA9BEF}" type="slidenum">
              <a:rPr lang="en-US" smtClean="0"/>
              <a:t>‹#›</a:t>
            </a:fld>
            <a:endParaRPr lang="en-US"/>
          </a:p>
        </p:txBody>
      </p:sp>
    </p:spTree>
    <p:extLst>
      <p:ext uri="{BB962C8B-B14F-4D97-AF65-F5344CB8AC3E}">
        <p14:creationId xmlns:p14="http://schemas.microsoft.com/office/powerpoint/2010/main" val="385960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968540-1912-4C7A-AAB7-78C035954837}" type="datetimeFigureOut">
              <a:rPr lang="en-US" smtClean="0"/>
              <a:t>4/16/2022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50D1F2-A40E-4DFD-91F8-EEC10EAA9BEF}" type="slidenum">
              <a:rPr lang="en-US" smtClean="0"/>
              <a:t>‹#›</a:t>
            </a:fld>
            <a:endParaRPr lang="en-US"/>
          </a:p>
        </p:txBody>
      </p:sp>
    </p:spTree>
    <p:extLst>
      <p:ext uri="{BB962C8B-B14F-4D97-AF65-F5344CB8AC3E}">
        <p14:creationId xmlns:p14="http://schemas.microsoft.com/office/powerpoint/2010/main" val="3030710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3968540-1912-4C7A-AAB7-78C035954837}" type="datetimeFigureOut">
              <a:rPr lang="en-US" smtClean="0"/>
              <a:t>4/16/2022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50D1F2-A40E-4DFD-91F8-EEC10EAA9BEF}"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60739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68540-1912-4C7A-AAB7-78C035954837}" type="datetimeFigureOut">
              <a:rPr lang="en-US" smtClean="0"/>
              <a:t>4/16/2022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50D1F2-A40E-4DFD-91F8-EEC10EAA9BEF}" type="slidenum">
              <a:rPr lang="en-US" smtClean="0"/>
              <a:t>‹#›</a:t>
            </a:fld>
            <a:endParaRPr lang="en-US"/>
          </a:p>
        </p:txBody>
      </p:sp>
    </p:spTree>
    <p:extLst>
      <p:ext uri="{BB962C8B-B14F-4D97-AF65-F5344CB8AC3E}">
        <p14:creationId xmlns:p14="http://schemas.microsoft.com/office/powerpoint/2010/main" val="105063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3968540-1912-4C7A-AAB7-78C035954837}" type="datetimeFigureOut">
              <a:rPr lang="en-US" smtClean="0"/>
              <a:t>4/16/2022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650D1F2-A40E-4DFD-91F8-EEC10EAA9BEF}" type="slidenum">
              <a:rPr lang="en-US" smtClean="0"/>
              <a:t>‹#›</a:t>
            </a:fld>
            <a:endParaRPr lang="en-US"/>
          </a:p>
        </p:txBody>
      </p:sp>
    </p:spTree>
    <p:extLst>
      <p:ext uri="{BB962C8B-B14F-4D97-AF65-F5344CB8AC3E}">
        <p14:creationId xmlns:p14="http://schemas.microsoft.com/office/powerpoint/2010/main" val="388976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3968540-1912-4C7A-AAB7-78C035954837}"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50D1F2-A40E-4DFD-91F8-EEC10EAA9BEF}" type="slidenum">
              <a:rPr lang="en-US" smtClean="0"/>
              <a:t>‹#›</a:t>
            </a:fld>
            <a:endParaRPr lang="en-US"/>
          </a:p>
        </p:txBody>
      </p:sp>
    </p:spTree>
    <p:extLst>
      <p:ext uri="{BB962C8B-B14F-4D97-AF65-F5344CB8AC3E}">
        <p14:creationId xmlns:p14="http://schemas.microsoft.com/office/powerpoint/2010/main" val="2338665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3968540-1912-4C7A-AAB7-78C035954837}" type="datetimeFigureOut">
              <a:rPr lang="en-US" smtClean="0"/>
              <a:t>4/16/2022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650D1F2-A40E-4DFD-91F8-EEC10EAA9BE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8070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mediafire.com/file/hjfxkz2r365ybmt/RIPv2+PT.pka"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s://www.sysnettechsolutions.com/en/configure-eigrp-in-cisco-packet-tracer/" TargetMode="External"/><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4A29-7184-4F61-9633-06CD3C8AEF9E}"/>
              </a:ext>
            </a:extLst>
          </p:cNvPr>
          <p:cNvSpPr>
            <a:spLocks noGrp="1"/>
          </p:cNvSpPr>
          <p:nvPr>
            <p:ph type="ctrTitle"/>
          </p:nvPr>
        </p:nvSpPr>
        <p:spPr>
          <a:xfrm>
            <a:off x="1606858" y="1196839"/>
            <a:ext cx="8704128" cy="1475013"/>
          </a:xfrm>
        </p:spPr>
        <p:txBody>
          <a:bodyPr>
            <a:normAutofit/>
          </a:bodyPr>
          <a:lstStyle/>
          <a:p>
            <a:pPr algn="ctr"/>
            <a:r>
              <a:rPr lang="ru-RU" sz="2400" b="1" i="1" dirty="0">
                <a:solidFill>
                  <a:schemeClr val="tx1"/>
                </a:solidFill>
                <a:latin typeface="Calibri" panose="020F0502020204030204" pitchFamily="34" charset="0"/>
                <a:cs typeface="Calibri" panose="020F0502020204030204" pitchFamily="34" charset="0"/>
              </a:rPr>
              <a:t>Проектирање и менаџмент на компјутерски мрежи</a:t>
            </a:r>
            <a:br>
              <a:rPr lang="ru-RU" sz="2400" b="1" i="1" dirty="0">
                <a:solidFill>
                  <a:schemeClr val="tx1"/>
                </a:solidFill>
                <a:latin typeface="Calibri" panose="020F0502020204030204" pitchFamily="34" charset="0"/>
                <a:cs typeface="Calibri" panose="020F0502020204030204" pitchFamily="34" charset="0"/>
              </a:rPr>
            </a:br>
            <a:r>
              <a:rPr lang="ru-RU" sz="2400" b="1" i="1" dirty="0">
                <a:solidFill>
                  <a:schemeClr val="tx1"/>
                </a:solidFill>
                <a:latin typeface="Calibri" panose="020F0502020204030204" pitchFamily="34" charset="0"/>
                <a:cs typeface="Calibri" panose="020F0502020204030204" pitchFamily="34" charset="0"/>
              </a:rPr>
              <a:t>- ВежбИ </a:t>
            </a:r>
            <a:r>
              <a:rPr lang="en-US" sz="2400" b="1" i="1" dirty="0">
                <a:solidFill>
                  <a:schemeClr val="tx1"/>
                </a:solidFill>
                <a:latin typeface="Calibri" panose="020F0502020204030204" pitchFamily="34" charset="0"/>
                <a:cs typeface="Calibri" panose="020F0502020204030204" pitchFamily="34" charset="0"/>
              </a:rPr>
              <a:t>7</a:t>
            </a:r>
            <a:r>
              <a:rPr lang="ru-RU" sz="2400" b="1" i="1" dirty="0">
                <a:solidFill>
                  <a:schemeClr val="tx1"/>
                </a:solidFill>
                <a:latin typeface="Calibri" panose="020F0502020204030204" pitchFamily="34" charset="0"/>
                <a:cs typeface="Calibri" panose="020F0502020204030204" pitchFamily="34" charset="0"/>
              </a:rPr>
              <a:t>  -</a:t>
            </a:r>
            <a:endParaRPr lang="en-US" sz="2400" b="1" i="1"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5039319-2C4D-4E98-8313-DADA5B93A8D0}"/>
              </a:ext>
            </a:extLst>
          </p:cNvPr>
          <p:cNvPicPr>
            <a:picLocks noChangeAspect="1"/>
          </p:cNvPicPr>
          <p:nvPr/>
        </p:nvPicPr>
        <p:blipFill>
          <a:blip r:embed="rId2"/>
          <a:stretch>
            <a:fillRect/>
          </a:stretch>
        </p:blipFill>
        <p:spPr>
          <a:xfrm>
            <a:off x="698475" y="793174"/>
            <a:ext cx="908383" cy="908383"/>
          </a:xfrm>
          <a:prstGeom prst="rect">
            <a:avLst/>
          </a:prstGeom>
        </p:spPr>
      </p:pic>
      <p:sp>
        <p:nvSpPr>
          <p:cNvPr id="11" name="Rectangle 10">
            <a:extLst>
              <a:ext uri="{FF2B5EF4-FFF2-40B4-BE49-F238E27FC236}">
                <a16:creationId xmlns:a16="http://schemas.microsoft.com/office/drawing/2014/main" id="{2856FB27-7754-44C3-8251-6CB551E14F03}"/>
              </a:ext>
            </a:extLst>
          </p:cNvPr>
          <p:cNvSpPr/>
          <p:nvPr/>
        </p:nvSpPr>
        <p:spPr>
          <a:xfrm>
            <a:off x="3112008" y="5290936"/>
            <a:ext cx="6096000" cy="923330"/>
          </a:xfrm>
          <a:prstGeom prst="rect">
            <a:avLst/>
          </a:prstGeom>
        </p:spPr>
        <p:txBody>
          <a:bodyP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Проф. д-р </a:t>
            </a:r>
            <a:r>
              <a:rPr kumimoji="0" lang="mk-MK"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Томе Димовски</a:t>
            </a:r>
            <a:endParaRPr kumimoji="0" lang="ru-RU"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демонстратор АнетаТрајковска</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aneta.trajkovska@uklo.edu.mk         </a:t>
            </a:r>
          </a:p>
        </p:txBody>
      </p:sp>
      <p:pic>
        <p:nvPicPr>
          <p:cNvPr id="14" name="Picture 13">
            <a:extLst>
              <a:ext uri="{FF2B5EF4-FFF2-40B4-BE49-F238E27FC236}">
                <a16:creationId xmlns:a16="http://schemas.microsoft.com/office/drawing/2014/main" id="{8D7033F4-35F1-4F2B-AB3D-E221315AB84F}"/>
              </a:ext>
            </a:extLst>
          </p:cNvPr>
          <p:cNvPicPr>
            <a:picLocks noChangeAspect="1"/>
          </p:cNvPicPr>
          <p:nvPr/>
        </p:nvPicPr>
        <p:blipFill>
          <a:blip r:embed="rId3"/>
          <a:stretch>
            <a:fillRect/>
          </a:stretch>
        </p:blipFill>
        <p:spPr>
          <a:xfrm>
            <a:off x="452762" y="3075517"/>
            <a:ext cx="5573134" cy="2123979"/>
          </a:xfrm>
          <a:prstGeom prst="rect">
            <a:avLst/>
          </a:prstGeom>
        </p:spPr>
      </p:pic>
      <p:pic>
        <p:nvPicPr>
          <p:cNvPr id="16" name="Picture 15">
            <a:extLst>
              <a:ext uri="{FF2B5EF4-FFF2-40B4-BE49-F238E27FC236}">
                <a16:creationId xmlns:a16="http://schemas.microsoft.com/office/drawing/2014/main" id="{16ED9716-496F-4543-BDB4-3AC96BAED64E}"/>
              </a:ext>
            </a:extLst>
          </p:cNvPr>
          <p:cNvPicPr>
            <a:picLocks noChangeAspect="1"/>
          </p:cNvPicPr>
          <p:nvPr/>
        </p:nvPicPr>
        <p:blipFill>
          <a:blip r:embed="rId4"/>
          <a:stretch>
            <a:fillRect/>
          </a:stretch>
        </p:blipFill>
        <p:spPr>
          <a:xfrm>
            <a:off x="6025896" y="3075517"/>
            <a:ext cx="5700972" cy="2123979"/>
          </a:xfrm>
          <a:prstGeom prst="rect">
            <a:avLst/>
          </a:prstGeom>
        </p:spPr>
      </p:pic>
    </p:spTree>
    <p:extLst>
      <p:ext uri="{BB962C8B-B14F-4D97-AF65-F5344CB8AC3E}">
        <p14:creationId xmlns:p14="http://schemas.microsoft.com/office/powerpoint/2010/main" val="3038849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D48E-1EA1-4449-8A54-1F158FD00A6C}"/>
              </a:ext>
            </a:extLst>
          </p:cNvPr>
          <p:cNvSpPr>
            <a:spLocks noGrp="1"/>
          </p:cNvSpPr>
          <p:nvPr>
            <p:ph type="title"/>
          </p:nvPr>
        </p:nvSpPr>
        <p:spPr>
          <a:xfrm>
            <a:off x="483531" y="600349"/>
            <a:ext cx="11029616" cy="988332"/>
          </a:xfrm>
        </p:spPr>
        <p:txBody>
          <a:bodyPr>
            <a:normAutofit/>
          </a:bodyPr>
          <a:lstStyle/>
          <a:p>
            <a:pPr algn="ctr"/>
            <a:r>
              <a:rPr lang="mk-MK" b="1" dirty="0">
                <a:latin typeface="Calibri" panose="020F0502020204030204" pitchFamily="34" charset="0"/>
                <a:cs typeface="Calibri" panose="020F0502020204030204" pitchFamily="34" charset="0"/>
              </a:rPr>
              <a:t>Задача 1</a:t>
            </a:r>
            <a:r>
              <a:rPr lang="en-US" b="1"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DCE43E2C-63F4-409D-89F3-3FFC61547FE6}"/>
              </a:ext>
            </a:extLst>
          </p:cNvPr>
          <p:cNvSpPr/>
          <p:nvPr/>
        </p:nvSpPr>
        <p:spPr>
          <a:xfrm>
            <a:off x="641909" y="2333984"/>
            <a:ext cx="11189874" cy="923330"/>
          </a:xfrm>
          <a:prstGeom prst="rect">
            <a:avLst/>
          </a:prstGeom>
        </p:spPr>
        <p:txBody>
          <a:bodyPr wrap="square">
            <a:spAutoFit/>
          </a:bodyPr>
          <a:lstStyle/>
          <a:p>
            <a:pPr marL="285750" indent="-285750" algn="just" fontAlgn="base">
              <a:buFont typeface="Wingdings" panose="05000000000000000000" pitchFamily="2" charset="2"/>
              <a:buChar char="§"/>
            </a:pPr>
            <a:r>
              <a:rPr lang="ru-RU" dirty="0">
                <a:solidFill>
                  <a:srgbClr val="000000"/>
                </a:solidFill>
                <a:latin typeface="Lucida Sans" panose="020B0602030504020204" pitchFamily="34" charset="0"/>
              </a:rPr>
              <a:t>Со помош на Packet Tracer симулаторот да се конфигурира статичко рутирање помеѓу три рутери</a:t>
            </a:r>
          </a:p>
          <a:p>
            <a:br>
              <a:rPr lang="ru-RU" dirty="0"/>
            </a:br>
            <a:endParaRPr lang="en-US" dirty="0"/>
          </a:p>
        </p:txBody>
      </p:sp>
      <p:pic>
        <p:nvPicPr>
          <p:cNvPr id="2050" name="Picture 2" descr="https://lh4.googleusercontent.com/JXK-y7qy7_cGq9-Q8US0APA82-1wePIvzeW_WsE3MJyHViFXjTXCFw8Qp0tfw2dKlDFKfnN6HDnqbRRaPIWr2VhckE-rVi8j73ninJii17yF90MEe8IZ40TVLXk0JO9a9umqu5P5">
            <a:extLst>
              <a:ext uri="{FF2B5EF4-FFF2-40B4-BE49-F238E27FC236}">
                <a16:creationId xmlns:a16="http://schemas.microsoft.com/office/drawing/2014/main" id="{A06E663A-FB7D-45B1-B3FF-3F31674FA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654" y="2707841"/>
            <a:ext cx="8469212" cy="3871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29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4054385" y="581945"/>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1</a:t>
            </a:r>
            <a:r>
              <a:rPr lang="en-US" sz="3200" b="1" dirty="0">
                <a:latin typeface="Calibri" panose="020F0502020204030204" pitchFamily="34" charset="0"/>
                <a:cs typeface="Calibri" panose="020F0502020204030204" pitchFamily="34" charset="0"/>
              </a:rPr>
              <a:t>:</a:t>
            </a:r>
          </a:p>
        </p:txBody>
      </p:sp>
      <p:sp>
        <p:nvSpPr>
          <p:cNvPr id="4" name="Rectangle 3">
            <a:extLst>
              <a:ext uri="{FF2B5EF4-FFF2-40B4-BE49-F238E27FC236}">
                <a16:creationId xmlns:a16="http://schemas.microsoft.com/office/drawing/2014/main" id="{10CDF002-5FB6-41B2-B4F9-532005F106BB}"/>
              </a:ext>
            </a:extLst>
          </p:cNvPr>
          <p:cNvSpPr/>
          <p:nvPr/>
        </p:nvSpPr>
        <p:spPr>
          <a:xfrm>
            <a:off x="634737" y="2116021"/>
            <a:ext cx="10630293" cy="646331"/>
          </a:xfrm>
          <a:prstGeom prst="rect">
            <a:avLst/>
          </a:prstGeom>
        </p:spPr>
        <p:txBody>
          <a:bodyPr wrap="square">
            <a:spAutoFit/>
          </a:bodyPr>
          <a:lstStyle/>
          <a:p>
            <a:r>
              <a:rPr lang="ru-RU" b="1" dirty="0">
                <a:solidFill>
                  <a:srgbClr val="000000"/>
                </a:solidFill>
                <a:latin typeface="Times New Roman" panose="02020603050405020304" pitchFamily="18" charset="0"/>
              </a:rPr>
              <a:t>Чекор 1.</a:t>
            </a:r>
            <a:r>
              <a:rPr lang="ru-RU" dirty="0">
                <a:solidFill>
                  <a:srgbClr val="000000"/>
                </a:solidFill>
                <a:latin typeface="Times New Roman" panose="02020603050405020304" pitchFamily="18" charset="0"/>
              </a:rPr>
              <a:t> Да се креира следната топологија, да се поврзат уредите помеѓу себе на соодветни порти како на сликата.</a:t>
            </a:r>
            <a:endParaRPr lang="en-US" dirty="0"/>
          </a:p>
        </p:txBody>
      </p:sp>
      <p:pic>
        <p:nvPicPr>
          <p:cNvPr id="8194" name="Picture 2" descr="https://lh5.googleusercontent.com/0UzywGVh9xQj2v2O1Yenwl8ZyM2joyZ_A7fgS2dDNEZoHSgqIh2dDrFmn5SGxArDfc7x-7Jd8eLTd7EkZYpVb1q2e5Vpu7kEziUrEx0bFmCcH70Z4Elyw5-tj-6ccq1SKTzd8Qdx">
            <a:extLst>
              <a:ext uri="{FF2B5EF4-FFF2-40B4-BE49-F238E27FC236}">
                <a16:creationId xmlns:a16="http://schemas.microsoft.com/office/drawing/2014/main" id="{CE318AC5-398F-4A77-814B-EEFB19319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2024" y="2775897"/>
            <a:ext cx="7945602" cy="3631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209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4054385" y="581945"/>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1</a:t>
            </a:r>
            <a:r>
              <a:rPr lang="en-US" sz="3200" b="1" dirty="0">
                <a:latin typeface="Calibri" panose="020F0502020204030204" pitchFamily="34" charset="0"/>
                <a:cs typeface="Calibri" panose="020F0502020204030204" pitchFamily="34" charset="0"/>
              </a:rPr>
              <a:t>:</a:t>
            </a:r>
          </a:p>
        </p:txBody>
      </p:sp>
      <p:sp>
        <p:nvSpPr>
          <p:cNvPr id="4" name="Rectangle 3">
            <a:extLst>
              <a:ext uri="{FF2B5EF4-FFF2-40B4-BE49-F238E27FC236}">
                <a16:creationId xmlns:a16="http://schemas.microsoft.com/office/drawing/2014/main" id="{10CDF002-5FB6-41B2-B4F9-532005F106BB}"/>
              </a:ext>
            </a:extLst>
          </p:cNvPr>
          <p:cNvSpPr/>
          <p:nvPr/>
        </p:nvSpPr>
        <p:spPr>
          <a:xfrm>
            <a:off x="634737" y="2116021"/>
            <a:ext cx="10630293" cy="369332"/>
          </a:xfrm>
          <a:prstGeom prst="rect">
            <a:avLst/>
          </a:prstGeom>
        </p:spPr>
        <p:txBody>
          <a:bodyPr wrap="square">
            <a:spAutoFit/>
          </a:bodyPr>
          <a:lstStyle/>
          <a:p>
            <a:r>
              <a:rPr lang="ru-RU" dirty="0">
                <a:latin typeface="Calibri" panose="020F0502020204030204" pitchFamily="34" charset="0"/>
                <a:cs typeface="Calibri" panose="020F0502020204030204" pitchFamily="34" charset="0"/>
              </a:rPr>
              <a:t>Чекор 2. Конфигурирање на IP адреси во:</a:t>
            </a:r>
            <a:endParaRPr lang="en-US"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4FC076EB-204B-44E0-A332-3DADD720DD2A}"/>
              </a:ext>
            </a:extLst>
          </p:cNvPr>
          <p:cNvSpPr/>
          <p:nvPr/>
        </p:nvSpPr>
        <p:spPr>
          <a:xfrm>
            <a:off x="634737" y="3610466"/>
            <a:ext cx="5162746" cy="2585323"/>
          </a:xfrm>
          <a:prstGeom prst="rect">
            <a:avLst/>
          </a:prstGeom>
        </p:spPr>
        <p:txBody>
          <a:bodyPr wrap="square">
            <a:spAutoFit/>
          </a:bodyPr>
          <a:lstStyle/>
          <a:p>
            <a:r>
              <a:rPr lang="mk-MK" dirty="0">
                <a:latin typeface="Calibri" panose="020F0502020204030204" pitchFamily="34" charset="0"/>
                <a:cs typeface="Calibri" panose="020F0502020204030204" pitchFamily="34" charset="0"/>
              </a:rPr>
              <a:t>За </a:t>
            </a:r>
            <a:r>
              <a:rPr lang="en-US" dirty="0">
                <a:latin typeface="Calibri" panose="020F0502020204030204" pitchFamily="34" charset="0"/>
                <a:cs typeface="Calibri" panose="020F0502020204030204" pitchFamily="34" charset="0"/>
              </a:rPr>
              <a:t>Interface Fastethernet0/0</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R0&gt;</a:t>
            </a:r>
            <a:r>
              <a:rPr lang="en-US" dirty="0" err="1">
                <a:latin typeface="Calibri" panose="020F0502020204030204" pitchFamily="34" charset="0"/>
                <a:cs typeface="Calibri" panose="020F0502020204030204" pitchFamily="34" charset="0"/>
              </a:rPr>
              <a:t>en</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R0#conf t</a:t>
            </a:r>
          </a:p>
          <a:p>
            <a:r>
              <a:rPr lang="en-US" dirty="0">
                <a:latin typeface="Calibri" panose="020F0502020204030204" pitchFamily="34" charset="0"/>
                <a:cs typeface="Calibri" panose="020F0502020204030204" pitchFamily="34" charset="0"/>
              </a:rPr>
              <a:t>R0(config)# interface </a:t>
            </a:r>
            <a:r>
              <a:rPr lang="en-US" dirty="0" err="1">
                <a:latin typeface="Calibri" panose="020F0502020204030204" pitchFamily="34" charset="0"/>
                <a:cs typeface="Calibri" panose="020F0502020204030204" pitchFamily="34" charset="0"/>
              </a:rPr>
              <a:t>fastethernet</a:t>
            </a:r>
            <a:r>
              <a:rPr lang="en-US" dirty="0">
                <a:latin typeface="Calibri" panose="020F0502020204030204" pitchFamily="34" charset="0"/>
                <a:cs typeface="Calibri" panose="020F0502020204030204" pitchFamily="34" charset="0"/>
              </a:rPr>
              <a:t> 0/0</a:t>
            </a:r>
          </a:p>
          <a:p>
            <a:r>
              <a:rPr lang="en-US" dirty="0">
                <a:latin typeface="Calibri" panose="020F0502020204030204" pitchFamily="34" charset="0"/>
                <a:cs typeface="Calibri" panose="020F0502020204030204" pitchFamily="34" charset="0"/>
              </a:rPr>
              <a:t>R0(config-if)# </a:t>
            </a:r>
            <a:r>
              <a:rPr lang="en-US" dirty="0" err="1">
                <a:latin typeface="Calibri" panose="020F0502020204030204" pitchFamily="34" charset="0"/>
                <a:cs typeface="Calibri" panose="020F0502020204030204" pitchFamily="34" charset="0"/>
              </a:rPr>
              <a:t>ip</a:t>
            </a:r>
            <a:r>
              <a:rPr lang="en-US" dirty="0">
                <a:latin typeface="Calibri" panose="020F0502020204030204" pitchFamily="34" charset="0"/>
                <a:cs typeface="Calibri" panose="020F0502020204030204" pitchFamily="34" charset="0"/>
              </a:rPr>
              <a:t> address 10.0.0.1 255.0.0.0</a:t>
            </a:r>
          </a:p>
          <a:p>
            <a:r>
              <a:rPr lang="en-US" dirty="0">
                <a:latin typeface="Calibri" panose="020F0502020204030204" pitchFamily="34" charset="0"/>
                <a:cs typeface="Calibri" panose="020F0502020204030204" pitchFamily="34" charset="0"/>
              </a:rPr>
              <a:t>R0(config-if)# no shutdown</a:t>
            </a:r>
          </a:p>
          <a:p>
            <a:r>
              <a:rPr lang="en-US" dirty="0">
                <a:latin typeface="Calibri" panose="020F0502020204030204" pitchFamily="34" charset="0"/>
                <a:cs typeface="Calibri" panose="020F0502020204030204" pitchFamily="34" charset="0"/>
              </a:rPr>
              <a:t>R0(config-if)# exit</a:t>
            </a:r>
          </a:p>
        </p:txBody>
      </p:sp>
      <p:sp>
        <p:nvSpPr>
          <p:cNvPr id="5" name="Rectangle 4">
            <a:extLst>
              <a:ext uri="{FF2B5EF4-FFF2-40B4-BE49-F238E27FC236}">
                <a16:creationId xmlns:a16="http://schemas.microsoft.com/office/drawing/2014/main" id="{7D5D2EBD-EA48-4CA4-8D56-39B777B59CB0}"/>
              </a:ext>
            </a:extLst>
          </p:cNvPr>
          <p:cNvSpPr/>
          <p:nvPr/>
        </p:nvSpPr>
        <p:spPr>
          <a:xfrm>
            <a:off x="771346" y="3031097"/>
            <a:ext cx="1689049" cy="369332"/>
          </a:xfrm>
          <a:prstGeom prst="rect">
            <a:avLst/>
          </a:prstGeom>
        </p:spPr>
        <p:txBody>
          <a:bodyPr wrap="square">
            <a:spAutoFit/>
          </a:bodyPr>
          <a:lstStyle/>
          <a:p>
            <a:pPr fontAlgn="base">
              <a:spcAft>
                <a:spcPts val="800"/>
              </a:spcAft>
              <a:buFont typeface="Arial" panose="020B0604020202020204" pitchFamily="34" charset="0"/>
              <a:buChar char="•"/>
            </a:pPr>
            <a:r>
              <a:rPr lang="mk-MK" dirty="0">
                <a:solidFill>
                  <a:srgbClr val="000000"/>
                </a:solidFill>
                <a:latin typeface="Times" panose="02020603050405020304" pitchFamily="18" charset="0"/>
              </a:rPr>
              <a:t>Во </a:t>
            </a:r>
            <a:r>
              <a:rPr lang="en-US" dirty="0">
                <a:solidFill>
                  <a:srgbClr val="000000"/>
                </a:solidFill>
                <a:latin typeface="Times" panose="02020603050405020304" pitchFamily="18" charset="0"/>
              </a:rPr>
              <a:t>Router0</a:t>
            </a:r>
            <a:endParaRPr lang="en-US" dirty="0">
              <a:solidFill>
                <a:srgbClr val="000000"/>
              </a:solidFill>
              <a:latin typeface="Noto Sans Symbols"/>
            </a:endParaRPr>
          </a:p>
        </p:txBody>
      </p:sp>
      <p:pic>
        <p:nvPicPr>
          <p:cNvPr id="9218" name="Picture 2" descr="https://lh5.googleusercontent.com/w0c_nqec2rdyiPRGoYLTvDpCkpKqnCGeJlh6OPcrA-3-IV5akAOaqZEttFEu5cdtoxJQRzQZL5doprArE4fvTS3dJcGgbOGLgwgkkyogCoBk04i4lp46WPpNS8ZVvY9zNeLoHQJh">
            <a:extLst>
              <a:ext uri="{FF2B5EF4-FFF2-40B4-BE49-F238E27FC236}">
                <a16:creationId xmlns:a16="http://schemas.microsoft.com/office/drawing/2014/main" id="{A1AF3F90-9783-417A-88BB-950359883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8657" y="3362021"/>
            <a:ext cx="6891410" cy="291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093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4054385" y="581945"/>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1</a:t>
            </a:r>
            <a:r>
              <a:rPr lang="en-US" sz="3200" b="1" dirty="0">
                <a:latin typeface="Calibri" panose="020F0502020204030204" pitchFamily="34" charset="0"/>
                <a:cs typeface="Calibri" panose="020F0502020204030204" pitchFamily="34" charset="0"/>
              </a:rPr>
              <a:t>:</a:t>
            </a:r>
          </a:p>
        </p:txBody>
      </p:sp>
      <p:sp>
        <p:nvSpPr>
          <p:cNvPr id="4" name="Rectangle 3">
            <a:extLst>
              <a:ext uri="{FF2B5EF4-FFF2-40B4-BE49-F238E27FC236}">
                <a16:creationId xmlns:a16="http://schemas.microsoft.com/office/drawing/2014/main" id="{10CDF002-5FB6-41B2-B4F9-532005F106BB}"/>
              </a:ext>
            </a:extLst>
          </p:cNvPr>
          <p:cNvSpPr/>
          <p:nvPr/>
        </p:nvSpPr>
        <p:spPr>
          <a:xfrm>
            <a:off x="634737" y="2116021"/>
            <a:ext cx="10630293" cy="369332"/>
          </a:xfrm>
          <a:prstGeom prst="rect">
            <a:avLst/>
          </a:prstGeom>
        </p:spPr>
        <p:txBody>
          <a:bodyPr wrap="square">
            <a:spAutoFit/>
          </a:bodyPr>
          <a:lstStyle/>
          <a:p>
            <a:r>
              <a:rPr lang="ru-RU" dirty="0">
                <a:latin typeface="Calibri" panose="020F0502020204030204" pitchFamily="34" charset="0"/>
                <a:cs typeface="Calibri" panose="020F0502020204030204" pitchFamily="34" charset="0"/>
              </a:rPr>
              <a:t>Чекор 2. Конфигурирање на IP адреси во:</a:t>
            </a:r>
            <a:endParaRPr lang="en-US"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4FC076EB-204B-44E0-A332-3DADD720DD2A}"/>
              </a:ext>
            </a:extLst>
          </p:cNvPr>
          <p:cNvSpPr/>
          <p:nvPr/>
        </p:nvSpPr>
        <p:spPr>
          <a:xfrm>
            <a:off x="634737" y="3690732"/>
            <a:ext cx="5162746" cy="2862322"/>
          </a:xfrm>
          <a:prstGeom prst="rect">
            <a:avLst/>
          </a:prstGeom>
        </p:spPr>
        <p:txBody>
          <a:bodyPr wrap="square">
            <a:spAutoFit/>
          </a:bodyPr>
          <a:lstStyle/>
          <a:p>
            <a:r>
              <a:rPr lang="mk-MK" b="1" dirty="0">
                <a:latin typeface="Calibri" panose="020F0502020204030204" pitchFamily="34" charset="0"/>
                <a:cs typeface="Calibri" panose="020F0502020204030204" pitchFamily="34" charset="0"/>
              </a:rPr>
              <a:t>За </a:t>
            </a:r>
            <a:r>
              <a:rPr lang="en-US" b="1" dirty="0">
                <a:latin typeface="Calibri" panose="020F0502020204030204" pitchFamily="34" charset="0"/>
                <a:cs typeface="Calibri" panose="020F0502020204030204" pitchFamily="34" charset="0"/>
              </a:rPr>
              <a:t>Interface Serial 3/0</a:t>
            </a:r>
            <a:endParaRPr lang="en-US" dirty="0">
              <a:latin typeface="Calibri" panose="020F0502020204030204" pitchFamily="34" charset="0"/>
              <a:cs typeface="Calibri" panose="020F0502020204030204" pitchFamily="34" charset="0"/>
            </a:endParaRPr>
          </a:p>
          <a:p>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R0(config)#interface serial 3/0                       </a:t>
            </a:r>
          </a:p>
          <a:p>
            <a:r>
              <a:rPr lang="en-US" dirty="0">
                <a:latin typeface="Calibri" panose="020F0502020204030204" pitchFamily="34" charset="0"/>
                <a:cs typeface="Calibri" panose="020F0502020204030204" pitchFamily="34" charset="0"/>
              </a:rPr>
              <a:t>R0(config-if)#</a:t>
            </a:r>
            <a:r>
              <a:rPr lang="en-US" dirty="0" err="1">
                <a:latin typeface="Calibri" panose="020F0502020204030204" pitchFamily="34" charset="0"/>
                <a:cs typeface="Calibri" panose="020F0502020204030204" pitchFamily="34" charset="0"/>
              </a:rPr>
              <a:t>ip</a:t>
            </a:r>
            <a:r>
              <a:rPr lang="en-US" dirty="0">
                <a:latin typeface="Calibri" panose="020F0502020204030204" pitchFamily="34" charset="0"/>
                <a:cs typeface="Calibri" panose="020F0502020204030204" pitchFamily="34" charset="0"/>
              </a:rPr>
              <a:t> address 20.0.0.1 255.0.0.0</a:t>
            </a:r>
          </a:p>
          <a:p>
            <a:r>
              <a:rPr lang="en-US" dirty="0">
                <a:latin typeface="Calibri" panose="020F0502020204030204" pitchFamily="34" charset="0"/>
                <a:cs typeface="Calibri" panose="020F0502020204030204" pitchFamily="34" charset="0"/>
              </a:rPr>
              <a:t>R0(config-if)#clock rate 64000</a:t>
            </a:r>
          </a:p>
          <a:p>
            <a:r>
              <a:rPr lang="en-US" dirty="0">
                <a:latin typeface="Calibri" panose="020F0502020204030204" pitchFamily="34" charset="0"/>
                <a:cs typeface="Calibri" panose="020F0502020204030204" pitchFamily="34" charset="0"/>
              </a:rPr>
              <a:t>R0(config-if)#encapsulation </a:t>
            </a:r>
            <a:r>
              <a:rPr lang="en-US" dirty="0" err="1">
                <a:latin typeface="Calibri" panose="020F0502020204030204" pitchFamily="34" charset="0"/>
                <a:cs typeface="Calibri" panose="020F0502020204030204" pitchFamily="34" charset="0"/>
              </a:rPr>
              <a:t>ppp</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R0(config-if)#no shutdown</a:t>
            </a:r>
          </a:p>
          <a:p>
            <a:r>
              <a:rPr lang="en-US" dirty="0">
                <a:latin typeface="Calibri" panose="020F0502020204030204" pitchFamily="34" charset="0"/>
                <a:cs typeface="Calibri" panose="020F0502020204030204" pitchFamily="34" charset="0"/>
              </a:rPr>
              <a:t>R0(config-if)#exit</a:t>
            </a:r>
          </a:p>
          <a:p>
            <a:br>
              <a:rPr lang="en-US" dirty="0"/>
            </a:br>
            <a:endParaRPr lang="en-US"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7D5D2EBD-EA48-4CA4-8D56-39B777B59CB0}"/>
              </a:ext>
            </a:extLst>
          </p:cNvPr>
          <p:cNvSpPr/>
          <p:nvPr/>
        </p:nvSpPr>
        <p:spPr>
          <a:xfrm>
            <a:off x="634737" y="2678126"/>
            <a:ext cx="1689049" cy="369332"/>
          </a:xfrm>
          <a:prstGeom prst="rect">
            <a:avLst/>
          </a:prstGeom>
        </p:spPr>
        <p:txBody>
          <a:bodyPr wrap="square">
            <a:spAutoFit/>
          </a:bodyPr>
          <a:lstStyle/>
          <a:p>
            <a:pPr fontAlgn="base">
              <a:spcAft>
                <a:spcPts val="800"/>
              </a:spcAft>
              <a:buFont typeface="Arial" panose="020B0604020202020204" pitchFamily="34" charset="0"/>
              <a:buChar char="•"/>
            </a:pPr>
            <a:r>
              <a:rPr lang="mk-MK" dirty="0">
                <a:solidFill>
                  <a:srgbClr val="000000"/>
                </a:solidFill>
                <a:latin typeface="Times" panose="02020603050405020304" pitchFamily="18" charset="0"/>
              </a:rPr>
              <a:t>Во </a:t>
            </a:r>
            <a:r>
              <a:rPr lang="en-US" dirty="0">
                <a:solidFill>
                  <a:srgbClr val="000000"/>
                </a:solidFill>
                <a:latin typeface="Times" panose="02020603050405020304" pitchFamily="18" charset="0"/>
              </a:rPr>
              <a:t>Router0</a:t>
            </a:r>
            <a:endParaRPr lang="en-US" dirty="0">
              <a:solidFill>
                <a:srgbClr val="000000"/>
              </a:solidFill>
              <a:latin typeface="Noto Sans Symbols"/>
            </a:endParaRPr>
          </a:p>
        </p:txBody>
      </p:sp>
      <p:pic>
        <p:nvPicPr>
          <p:cNvPr id="10242" name="Picture 2" descr="https://lh5.googleusercontent.com/QtatzhNvh1VZYCO446GsrG8sShgygbpcNpttDcgnaBi4sm9www72DAZWDoRpB2Iau_FVhy_CeGsAPKkZZZ8pmktH7Q2MnO98KuFZIyv8bol6YRnt2hi65oakDx6gMNAC5a9gNBB5">
            <a:extLst>
              <a:ext uri="{FF2B5EF4-FFF2-40B4-BE49-F238E27FC236}">
                <a16:creationId xmlns:a16="http://schemas.microsoft.com/office/drawing/2014/main" id="{77F469D4-D474-42B4-8D48-92206226E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1205" y="3966667"/>
            <a:ext cx="6512301" cy="231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784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4054385" y="581945"/>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1</a:t>
            </a:r>
            <a:r>
              <a:rPr lang="en-US" sz="3200" b="1" dirty="0">
                <a:latin typeface="Calibri" panose="020F0502020204030204" pitchFamily="34" charset="0"/>
                <a:cs typeface="Calibri" panose="020F0502020204030204" pitchFamily="34" charset="0"/>
              </a:rPr>
              <a:t>:</a:t>
            </a:r>
          </a:p>
        </p:txBody>
      </p:sp>
      <p:sp>
        <p:nvSpPr>
          <p:cNvPr id="4" name="Rectangle 3">
            <a:extLst>
              <a:ext uri="{FF2B5EF4-FFF2-40B4-BE49-F238E27FC236}">
                <a16:creationId xmlns:a16="http://schemas.microsoft.com/office/drawing/2014/main" id="{10CDF002-5FB6-41B2-B4F9-532005F106BB}"/>
              </a:ext>
            </a:extLst>
          </p:cNvPr>
          <p:cNvSpPr/>
          <p:nvPr/>
        </p:nvSpPr>
        <p:spPr>
          <a:xfrm>
            <a:off x="634737" y="2116021"/>
            <a:ext cx="10630293" cy="369332"/>
          </a:xfrm>
          <a:prstGeom prst="rect">
            <a:avLst/>
          </a:prstGeom>
        </p:spPr>
        <p:txBody>
          <a:bodyPr wrap="square">
            <a:spAutoFit/>
          </a:bodyPr>
          <a:lstStyle/>
          <a:p>
            <a:r>
              <a:rPr lang="ru-RU" dirty="0">
                <a:latin typeface="Calibri" panose="020F0502020204030204" pitchFamily="34" charset="0"/>
                <a:cs typeface="Calibri" panose="020F0502020204030204" pitchFamily="34" charset="0"/>
              </a:rPr>
              <a:t>Чекор 2. Конфигурирање на IP адреси во:</a:t>
            </a:r>
            <a:endParaRPr lang="en-US"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4FC076EB-204B-44E0-A332-3DADD720DD2A}"/>
              </a:ext>
            </a:extLst>
          </p:cNvPr>
          <p:cNvSpPr/>
          <p:nvPr/>
        </p:nvSpPr>
        <p:spPr>
          <a:xfrm>
            <a:off x="1549137" y="3139001"/>
            <a:ext cx="5162746" cy="3693319"/>
          </a:xfrm>
          <a:prstGeom prst="rect">
            <a:avLst/>
          </a:prstGeom>
        </p:spPr>
        <p:txBody>
          <a:bodyPr wrap="square">
            <a:spAutoFit/>
          </a:bodyPr>
          <a:lstStyle/>
          <a:p>
            <a:pPr marL="285750" indent="-285750">
              <a:buFont typeface="Arial" panose="020B0604020202020204" pitchFamily="34" charset="0"/>
              <a:buChar char="•"/>
            </a:pPr>
            <a:r>
              <a:rPr lang="mk-MK" b="1" dirty="0">
                <a:latin typeface="Calibri" panose="020F0502020204030204" pitchFamily="34" charset="0"/>
                <a:cs typeface="Calibri" panose="020F0502020204030204" pitchFamily="34" charset="0"/>
              </a:rPr>
              <a:t>За </a:t>
            </a:r>
            <a:r>
              <a:rPr lang="en-US" b="1" dirty="0">
                <a:latin typeface="Calibri" panose="020F0502020204030204" pitchFamily="34" charset="0"/>
                <a:cs typeface="Calibri" panose="020F0502020204030204" pitchFamily="34" charset="0"/>
              </a:rPr>
              <a:t>Interface </a:t>
            </a:r>
            <a:r>
              <a:rPr lang="en-US" b="1" dirty="0" err="1">
                <a:latin typeface="Calibri" panose="020F0502020204030204" pitchFamily="34" charset="0"/>
                <a:cs typeface="Calibri" panose="020F0502020204030204" pitchFamily="34" charset="0"/>
              </a:rPr>
              <a:t>Fastethernet</a:t>
            </a:r>
            <a:r>
              <a:rPr lang="en-US" b="1" dirty="0">
                <a:latin typeface="Calibri" panose="020F0502020204030204" pitchFamily="34" charset="0"/>
                <a:cs typeface="Calibri" panose="020F0502020204030204" pitchFamily="34" charset="0"/>
              </a:rPr>
              <a:t> 0/0</a:t>
            </a:r>
          </a:p>
          <a:p>
            <a:r>
              <a:rPr lang="en-US" dirty="0">
                <a:latin typeface="Calibri" panose="020F0502020204030204" pitchFamily="34" charset="0"/>
                <a:cs typeface="Calibri" panose="020F0502020204030204" pitchFamily="34" charset="0"/>
              </a:rPr>
              <a:t>R1(config)#interface </a:t>
            </a:r>
            <a:r>
              <a:rPr lang="en-US" dirty="0" err="1">
                <a:latin typeface="Calibri" panose="020F0502020204030204" pitchFamily="34" charset="0"/>
                <a:cs typeface="Calibri" panose="020F0502020204030204" pitchFamily="34" charset="0"/>
              </a:rPr>
              <a:t>fastethernet</a:t>
            </a:r>
            <a:r>
              <a:rPr lang="en-US" dirty="0">
                <a:latin typeface="Calibri" panose="020F0502020204030204" pitchFamily="34" charset="0"/>
                <a:cs typeface="Calibri" panose="020F0502020204030204" pitchFamily="34" charset="0"/>
              </a:rPr>
              <a:t> 0/0</a:t>
            </a:r>
          </a:p>
          <a:p>
            <a:r>
              <a:rPr lang="en-US" dirty="0">
                <a:latin typeface="Calibri" panose="020F0502020204030204" pitchFamily="34" charset="0"/>
                <a:cs typeface="Calibri" panose="020F0502020204030204" pitchFamily="34" charset="0"/>
              </a:rPr>
              <a:t>R1(config-if)#</a:t>
            </a:r>
            <a:r>
              <a:rPr lang="en-US" dirty="0" err="1">
                <a:latin typeface="Calibri" panose="020F0502020204030204" pitchFamily="34" charset="0"/>
                <a:cs typeface="Calibri" panose="020F0502020204030204" pitchFamily="34" charset="0"/>
              </a:rPr>
              <a:t>ip</a:t>
            </a:r>
            <a:r>
              <a:rPr lang="en-US" dirty="0">
                <a:latin typeface="Calibri" panose="020F0502020204030204" pitchFamily="34" charset="0"/>
                <a:cs typeface="Calibri" panose="020F0502020204030204" pitchFamily="34" charset="0"/>
              </a:rPr>
              <a:t> address 30.0.0.1 255.0.0.0</a:t>
            </a:r>
          </a:p>
          <a:p>
            <a:r>
              <a:rPr lang="en-US" dirty="0">
                <a:latin typeface="Calibri" panose="020F0502020204030204" pitchFamily="34" charset="0"/>
                <a:cs typeface="Calibri" panose="020F0502020204030204" pitchFamily="34" charset="0"/>
              </a:rPr>
              <a:t>R1(config-if)#no shutdown</a:t>
            </a:r>
          </a:p>
          <a:p>
            <a:r>
              <a:rPr lang="en-US" dirty="0">
                <a:latin typeface="Calibri" panose="020F0502020204030204" pitchFamily="34" charset="0"/>
                <a:cs typeface="Calibri" panose="020F0502020204030204" pitchFamily="34" charset="0"/>
              </a:rPr>
              <a:t>R1(config-if)#exit</a:t>
            </a:r>
          </a:p>
          <a:p>
            <a:r>
              <a:rPr lang="en-US" b="1" dirty="0">
                <a:latin typeface="Calibri" panose="020F0502020204030204" pitchFamily="34" charset="0"/>
                <a:cs typeface="Calibri" panose="020F0502020204030204" pitchFamily="34" charset="0"/>
              </a:rPr>
              <a:t> </a:t>
            </a:r>
          </a:p>
          <a:p>
            <a:endParaRPr lang="en-US"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mk-MK" b="1" dirty="0">
                <a:latin typeface="Calibri" panose="020F0502020204030204" pitchFamily="34" charset="0"/>
                <a:cs typeface="Calibri" panose="020F0502020204030204" pitchFamily="34" charset="0"/>
              </a:rPr>
              <a:t>За </a:t>
            </a:r>
            <a:r>
              <a:rPr lang="en-US" b="1" dirty="0">
                <a:latin typeface="Calibri" panose="020F0502020204030204" pitchFamily="34" charset="0"/>
                <a:cs typeface="Calibri" panose="020F0502020204030204" pitchFamily="34" charset="0"/>
              </a:rPr>
              <a:t>Interface Serial 2/0</a:t>
            </a:r>
          </a:p>
          <a:p>
            <a:r>
              <a:rPr lang="en-US" dirty="0">
                <a:latin typeface="Calibri" panose="020F0502020204030204" pitchFamily="34" charset="0"/>
                <a:cs typeface="Calibri" panose="020F0502020204030204" pitchFamily="34" charset="0"/>
              </a:rPr>
              <a:t>R1(config)#interface serial 2/0</a:t>
            </a:r>
          </a:p>
          <a:p>
            <a:r>
              <a:rPr lang="en-US" dirty="0">
                <a:latin typeface="Calibri" panose="020F0502020204030204" pitchFamily="34" charset="0"/>
                <a:cs typeface="Calibri" panose="020F0502020204030204" pitchFamily="34" charset="0"/>
              </a:rPr>
              <a:t>R1(config-if)#</a:t>
            </a:r>
            <a:r>
              <a:rPr lang="en-US" dirty="0" err="1">
                <a:latin typeface="Calibri" panose="020F0502020204030204" pitchFamily="34" charset="0"/>
                <a:cs typeface="Calibri" panose="020F0502020204030204" pitchFamily="34" charset="0"/>
              </a:rPr>
              <a:t>ip</a:t>
            </a:r>
            <a:r>
              <a:rPr lang="en-US" dirty="0">
                <a:latin typeface="Calibri" panose="020F0502020204030204" pitchFamily="34" charset="0"/>
                <a:cs typeface="Calibri" panose="020F0502020204030204" pitchFamily="34" charset="0"/>
              </a:rPr>
              <a:t> address 20.0.0.2 255.0.0.0</a:t>
            </a:r>
          </a:p>
          <a:p>
            <a:r>
              <a:rPr lang="en-US" dirty="0">
                <a:latin typeface="Calibri" panose="020F0502020204030204" pitchFamily="34" charset="0"/>
                <a:cs typeface="Calibri" panose="020F0502020204030204" pitchFamily="34" charset="0"/>
              </a:rPr>
              <a:t>R1(config-if)#encapsulation </a:t>
            </a:r>
            <a:r>
              <a:rPr lang="en-US" dirty="0" err="1">
                <a:latin typeface="Calibri" panose="020F0502020204030204" pitchFamily="34" charset="0"/>
                <a:cs typeface="Calibri" panose="020F0502020204030204" pitchFamily="34" charset="0"/>
              </a:rPr>
              <a:t>ppp</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R1(config-if)#no shutdown</a:t>
            </a:r>
          </a:p>
          <a:p>
            <a:r>
              <a:rPr lang="en-US" dirty="0">
                <a:latin typeface="Calibri" panose="020F0502020204030204" pitchFamily="34" charset="0"/>
                <a:cs typeface="Calibri" panose="020F0502020204030204" pitchFamily="34" charset="0"/>
              </a:rPr>
              <a:t>R1(config-if)#exit</a:t>
            </a:r>
          </a:p>
        </p:txBody>
      </p:sp>
      <p:sp>
        <p:nvSpPr>
          <p:cNvPr id="5" name="Rectangle 4">
            <a:extLst>
              <a:ext uri="{FF2B5EF4-FFF2-40B4-BE49-F238E27FC236}">
                <a16:creationId xmlns:a16="http://schemas.microsoft.com/office/drawing/2014/main" id="{7D5D2EBD-EA48-4CA4-8D56-39B777B59CB0}"/>
              </a:ext>
            </a:extLst>
          </p:cNvPr>
          <p:cNvSpPr/>
          <p:nvPr/>
        </p:nvSpPr>
        <p:spPr>
          <a:xfrm>
            <a:off x="634737" y="2678126"/>
            <a:ext cx="1689049" cy="369332"/>
          </a:xfrm>
          <a:prstGeom prst="rect">
            <a:avLst/>
          </a:prstGeom>
        </p:spPr>
        <p:txBody>
          <a:bodyPr wrap="square">
            <a:spAutoFit/>
          </a:bodyPr>
          <a:lstStyle/>
          <a:p>
            <a:pPr fontAlgn="base">
              <a:spcAft>
                <a:spcPts val="800"/>
              </a:spcAft>
              <a:buFont typeface="Arial" panose="020B0604020202020204" pitchFamily="34" charset="0"/>
              <a:buChar char="•"/>
            </a:pPr>
            <a:r>
              <a:rPr lang="mk-MK" dirty="0">
                <a:solidFill>
                  <a:srgbClr val="000000"/>
                </a:solidFill>
                <a:latin typeface="Times" panose="02020603050405020304" pitchFamily="18" charset="0"/>
              </a:rPr>
              <a:t>Во </a:t>
            </a:r>
            <a:r>
              <a:rPr lang="en-US" dirty="0">
                <a:solidFill>
                  <a:srgbClr val="000000"/>
                </a:solidFill>
                <a:latin typeface="Times" panose="02020603050405020304" pitchFamily="18" charset="0"/>
              </a:rPr>
              <a:t>Router1</a:t>
            </a:r>
            <a:endParaRPr lang="en-US" dirty="0">
              <a:solidFill>
                <a:srgbClr val="000000"/>
              </a:solidFill>
              <a:latin typeface="Noto Sans Symbols"/>
            </a:endParaRPr>
          </a:p>
        </p:txBody>
      </p:sp>
      <p:sp>
        <p:nvSpPr>
          <p:cNvPr id="6" name="Rectangle 5">
            <a:extLst>
              <a:ext uri="{FF2B5EF4-FFF2-40B4-BE49-F238E27FC236}">
                <a16:creationId xmlns:a16="http://schemas.microsoft.com/office/drawing/2014/main" id="{A17458EE-CC80-461B-8A1D-30D57CF334A3}"/>
              </a:ext>
            </a:extLst>
          </p:cNvPr>
          <p:cNvSpPr/>
          <p:nvPr/>
        </p:nvSpPr>
        <p:spPr>
          <a:xfrm>
            <a:off x="7129807" y="2300687"/>
            <a:ext cx="6096000" cy="2862322"/>
          </a:xfrm>
          <a:prstGeom prst="rect">
            <a:avLst/>
          </a:prstGeom>
        </p:spPr>
        <p:txBody>
          <a:bodyPr>
            <a:spAutoFit/>
          </a:bodyPr>
          <a:lstStyle/>
          <a:p>
            <a:pPr marL="285750" indent="-285750">
              <a:buFont typeface="Arial" panose="020B0604020202020204" pitchFamily="34" charset="0"/>
              <a:buChar char="•"/>
            </a:pPr>
            <a:r>
              <a:rPr lang="mk-MK" dirty="0">
                <a:latin typeface="Calibri" panose="020F0502020204030204" pitchFamily="34" charset="0"/>
                <a:cs typeface="Calibri" panose="020F0502020204030204" pitchFamily="34" charset="0"/>
              </a:rPr>
              <a:t>За </a:t>
            </a:r>
            <a:r>
              <a:rPr lang="en-US" dirty="0">
                <a:latin typeface="Calibri" panose="020F0502020204030204" pitchFamily="34" charset="0"/>
                <a:cs typeface="Calibri" panose="020F0502020204030204" pitchFamily="34" charset="0"/>
              </a:rPr>
              <a:t>Interface Serial 3/0</a:t>
            </a:r>
          </a:p>
          <a:p>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R1(config)#interface serial 3/0</a:t>
            </a:r>
          </a:p>
          <a:p>
            <a:r>
              <a:rPr lang="en-US" dirty="0">
                <a:latin typeface="Calibri" panose="020F0502020204030204" pitchFamily="34" charset="0"/>
                <a:cs typeface="Calibri" panose="020F0502020204030204" pitchFamily="34" charset="0"/>
              </a:rPr>
              <a:t>R1(config-if)#</a:t>
            </a:r>
            <a:r>
              <a:rPr lang="en-US" dirty="0" err="1">
                <a:latin typeface="Calibri" panose="020F0502020204030204" pitchFamily="34" charset="0"/>
                <a:cs typeface="Calibri" panose="020F0502020204030204" pitchFamily="34" charset="0"/>
              </a:rPr>
              <a:t>ip</a:t>
            </a:r>
            <a:r>
              <a:rPr lang="en-US" dirty="0">
                <a:latin typeface="Calibri" panose="020F0502020204030204" pitchFamily="34" charset="0"/>
                <a:cs typeface="Calibri" panose="020F0502020204030204" pitchFamily="34" charset="0"/>
              </a:rPr>
              <a:t> address 40.0.0.1 255.0.0.0</a:t>
            </a:r>
          </a:p>
          <a:p>
            <a:r>
              <a:rPr lang="en-US" dirty="0">
                <a:latin typeface="Calibri" panose="020F0502020204030204" pitchFamily="34" charset="0"/>
                <a:cs typeface="Calibri" panose="020F0502020204030204" pitchFamily="34" charset="0"/>
              </a:rPr>
              <a:t>R1(config-if)#clock rate 64000</a:t>
            </a:r>
          </a:p>
          <a:p>
            <a:r>
              <a:rPr lang="en-US" dirty="0">
                <a:latin typeface="Calibri" panose="020F0502020204030204" pitchFamily="34" charset="0"/>
                <a:cs typeface="Calibri" panose="020F0502020204030204" pitchFamily="34" charset="0"/>
              </a:rPr>
              <a:t>R1(config-if)#encapsulation </a:t>
            </a:r>
            <a:r>
              <a:rPr lang="en-US" dirty="0" err="1">
                <a:latin typeface="Calibri" panose="020F0502020204030204" pitchFamily="34" charset="0"/>
                <a:cs typeface="Calibri" panose="020F0502020204030204" pitchFamily="34" charset="0"/>
              </a:rPr>
              <a:t>ppp</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R1(config-if)#no shutdown</a:t>
            </a:r>
          </a:p>
          <a:p>
            <a:r>
              <a:rPr lang="en-US" dirty="0">
                <a:latin typeface="Calibri" panose="020F0502020204030204" pitchFamily="34" charset="0"/>
                <a:cs typeface="Calibri" panose="020F0502020204030204" pitchFamily="34" charset="0"/>
              </a:rPr>
              <a:t>R1(config-if)#exit</a:t>
            </a:r>
          </a:p>
          <a:p>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69636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4054385" y="581945"/>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1</a:t>
            </a:r>
            <a:r>
              <a:rPr lang="en-US" sz="3200" b="1" dirty="0">
                <a:latin typeface="Calibri" panose="020F0502020204030204" pitchFamily="34" charset="0"/>
                <a:cs typeface="Calibri" panose="020F0502020204030204" pitchFamily="34" charset="0"/>
              </a:rPr>
              <a:t>:</a:t>
            </a:r>
          </a:p>
        </p:txBody>
      </p:sp>
      <p:sp>
        <p:nvSpPr>
          <p:cNvPr id="4" name="Rectangle 3">
            <a:extLst>
              <a:ext uri="{FF2B5EF4-FFF2-40B4-BE49-F238E27FC236}">
                <a16:creationId xmlns:a16="http://schemas.microsoft.com/office/drawing/2014/main" id="{10CDF002-5FB6-41B2-B4F9-532005F106BB}"/>
              </a:ext>
            </a:extLst>
          </p:cNvPr>
          <p:cNvSpPr/>
          <p:nvPr/>
        </p:nvSpPr>
        <p:spPr>
          <a:xfrm>
            <a:off x="634737" y="2116021"/>
            <a:ext cx="10630293" cy="369332"/>
          </a:xfrm>
          <a:prstGeom prst="rect">
            <a:avLst/>
          </a:prstGeom>
        </p:spPr>
        <p:txBody>
          <a:bodyPr wrap="square">
            <a:spAutoFit/>
          </a:bodyPr>
          <a:lstStyle/>
          <a:p>
            <a:r>
              <a:rPr lang="ru-RU" dirty="0">
                <a:latin typeface="Calibri" panose="020F0502020204030204" pitchFamily="34" charset="0"/>
                <a:cs typeface="Calibri" panose="020F0502020204030204" pitchFamily="34" charset="0"/>
              </a:rPr>
              <a:t>Чекор 2. Конфигурирање на IP адреси во:</a:t>
            </a:r>
            <a:endParaRPr lang="en-US"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4FC076EB-204B-44E0-A332-3DADD720DD2A}"/>
              </a:ext>
            </a:extLst>
          </p:cNvPr>
          <p:cNvSpPr/>
          <p:nvPr/>
        </p:nvSpPr>
        <p:spPr>
          <a:xfrm>
            <a:off x="933254" y="3164681"/>
            <a:ext cx="5162746" cy="3693319"/>
          </a:xfrm>
          <a:prstGeom prst="rect">
            <a:avLst/>
          </a:prstGeom>
        </p:spPr>
        <p:txBody>
          <a:bodyPr wrap="square">
            <a:spAutoFit/>
          </a:bodyPr>
          <a:lstStyle/>
          <a:p>
            <a:pPr marL="285750" indent="-285750">
              <a:buFont typeface="Arial" panose="020B0604020202020204" pitchFamily="34" charset="0"/>
              <a:buChar char="•"/>
            </a:pPr>
            <a:r>
              <a:rPr lang="mk-MK" b="1" dirty="0">
                <a:latin typeface="Calibri" panose="020F0502020204030204" pitchFamily="34" charset="0"/>
                <a:cs typeface="Calibri" panose="020F0502020204030204" pitchFamily="34" charset="0"/>
              </a:rPr>
              <a:t>За </a:t>
            </a:r>
            <a:r>
              <a:rPr lang="en-US" b="1" dirty="0">
                <a:latin typeface="Calibri" panose="020F0502020204030204" pitchFamily="34" charset="0"/>
                <a:cs typeface="Calibri" panose="020F0502020204030204" pitchFamily="34" charset="0"/>
              </a:rPr>
              <a:t>Interface </a:t>
            </a:r>
            <a:r>
              <a:rPr lang="en-US" b="1" dirty="0" err="1">
                <a:latin typeface="Calibri" panose="020F0502020204030204" pitchFamily="34" charset="0"/>
                <a:cs typeface="Calibri" panose="020F0502020204030204" pitchFamily="34" charset="0"/>
              </a:rPr>
              <a:t>Fastethernet</a:t>
            </a:r>
            <a:r>
              <a:rPr lang="en-US" b="1" dirty="0">
                <a:latin typeface="Calibri" panose="020F0502020204030204" pitchFamily="34" charset="0"/>
                <a:cs typeface="Calibri" panose="020F0502020204030204" pitchFamily="34" charset="0"/>
              </a:rPr>
              <a:t> 0/0</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R1(config)#interface </a:t>
            </a:r>
            <a:r>
              <a:rPr lang="en-US" dirty="0" err="1">
                <a:latin typeface="Calibri" panose="020F0502020204030204" pitchFamily="34" charset="0"/>
                <a:cs typeface="Calibri" panose="020F0502020204030204" pitchFamily="34" charset="0"/>
              </a:rPr>
              <a:t>fastethernet</a:t>
            </a:r>
            <a:r>
              <a:rPr lang="en-US" dirty="0">
                <a:latin typeface="Calibri" panose="020F0502020204030204" pitchFamily="34" charset="0"/>
                <a:cs typeface="Calibri" panose="020F0502020204030204" pitchFamily="34" charset="0"/>
              </a:rPr>
              <a:t> 0/0</a:t>
            </a:r>
          </a:p>
          <a:p>
            <a:r>
              <a:rPr lang="en-US" dirty="0">
                <a:latin typeface="Calibri" panose="020F0502020204030204" pitchFamily="34" charset="0"/>
                <a:cs typeface="Calibri" panose="020F0502020204030204" pitchFamily="34" charset="0"/>
              </a:rPr>
              <a:t>R1(config-if)#</a:t>
            </a:r>
            <a:r>
              <a:rPr lang="en-US" dirty="0" err="1">
                <a:latin typeface="Calibri" panose="020F0502020204030204" pitchFamily="34" charset="0"/>
                <a:cs typeface="Calibri" panose="020F0502020204030204" pitchFamily="34" charset="0"/>
              </a:rPr>
              <a:t>ip</a:t>
            </a:r>
            <a:r>
              <a:rPr lang="en-US" dirty="0">
                <a:latin typeface="Calibri" panose="020F0502020204030204" pitchFamily="34" charset="0"/>
                <a:cs typeface="Calibri" panose="020F0502020204030204" pitchFamily="34" charset="0"/>
              </a:rPr>
              <a:t> address 50.0.0.1 255.0.0.0</a:t>
            </a:r>
          </a:p>
          <a:p>
            <a:r>
              <a:rPr lang="en-US" dirty="0">
                <a:latin typeface="Calibri" panose="020F0502020204030204" pitchFamily="34" charset="0"/>
                <a:cs typeface="Calibri" panose="020F0502020204030204" pitchFamily="34" charset="0"/>
              </a:rPr>
              <a:t>R1(config-if)#no shutdown</a:t>
            </a:r>
          </a:p>
          <a:p>
            <a:r>
              <a:rPr lang="en-US" dirty="0">
                <a:latin typeface="Calibri" panose="020F0502020204030204" pitchFamily="34" charset="0"/>
                <a:cs typeface="Calibri" panose="020F0502020204030204" pitchFamily="34" charset="0"/>
              </a:rPr>
              <a:t>R1(config-if)#exit</a:t>
            </a:r>
          </a:p>
          <a:p>
            <a:r>
              <a:rPr lang="en-US"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mk-MK" b="1" dirty="0">
                <a:latin typeface="Calibri" panose="020F0502020204030204" pitchFamily="34" charset="0"/>
                <a:cs typeface="Calibri" panose="020F0502020204030204" pitchFamily="34" charset="0"/>
              </a:rPr>
              <a:t>За </a:t>
            </a:r>
            <a:r>
              <a:rPr lang="en-US" b="1" dirty="0">
                <a:latin typeface="Calibri" panose="020F0502020204030204" pitchFamily="34" charset="0"/>
                <a:cs typeface="Calibri" panose="020F0502020204030204" pitchFamily="34" charset="0"/>
              </a:rPr>
              <a:t>Interface Serial 2/0</a:t>
            </a:r>
          </a:p>
          <a:p>
            <a:r>
              <a:rPr lang="en-US" dirty="0">
                <a:latin typeface="Calibri" panose="020F0502020204030204" pitchFamily="34" charset="0"/>
                <a:cs typeface="Calibri" panose="020F0502020204030204" pitchFamily="34" charset="0"/>
              </a:rPr>
              <a:t>R1(config)#interface serial 2/0</a:t>
            </a:r>
          </a:p>
          <a:p>
            <a:r>
              <a:rPr lang="en-US" dirty="0">
                <a:latin typeface="Calibri" panose="020F0502020204030204" pitchFamily="34" charset="0"/>
                <a:cs typeface="Calibri" panose="020F0502020204030204" pitchFamily="34" charset="0"/>
              </a:rPr>
              <a:t>R1(config-if)#</a:t>
            </a:r>
            <a:r>
              <a:rPr lang="en-US" dirty="0" err="1">
                <a:latin typeface="Calibri" panose="020F0502020204030204" pitchFamily="34" charset="0"/>
                <a:cs typeface="Calibri" panose="020F0502020204030204" pitchFamily="34" charset="0"/>
              </a:rPr>
              <a:t>ip</a:t>
            </a:r>
            <a:r>
              <a:rPr lang="en-US" dirty="0">
                <a:latin typeface="Calibri" panose="020F0502020204030204" pitchFamily="34" charset="0"/>
                <a:cs typeface="Calibri" panose="020F0502020204030204" pitchFamily="34" charset="0"/>
              </a:rPr>
              <a:t> address 40.0.0.2 255.0.0.0</a:t>
            </a:r>
          </a:p>
          <a:p>
            <a:r>
              <a:rPr lang="en-US" dirty="0">
                <a:latin typeface="Calibri" panose="020F0502020204030204" pitchFamily="34" charset="0"/>
                <a:cs typeface="Calibri" panose="020F0502020204030204" pitchFamily="34" charset="0"/>
              </a:rPr>
              <a:t>R1(config-if)#encapsulation </a:t>
            </a:r>
            <a:r>
              <a:rPr lang="en-US" dirty="0" err="1">
                <a:latin typeface="Calibri" panose="020F0502020204030204" pitchFamily="34" charset="0"/>
                <a:cs typeface="Calibri" panose="020F0502020204030204" pitchFamily="34" charset="0"/>
              </a:rPr>
              <a:t>ppp</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R1(config-if)#no shutdown</a:t>
            </a:r>
          </a:p>
          <a:p>
            <a:r>
              <a:rPr lang="en-US" dirty="0">
                <a:latin typeface="Calibri" panose="020F0502020204030204" pitchFamily="34" charset="0"/>
                <a:cs typeface="Calibri" panose="020F0502020204030204" pitchFamily="34" charset="0"/>
              </a:rPr>
              <a:t>R1(config-if)#exit</a:t>
            </a:r>
          </a:p>
          <a:p>
            <a:endParaRPr lang="en-US"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7D5D2EBD-EA48-4CA4-8D56-39B777B59CB0}"/>
              </a:ext>
            </a:extLst>
          </p:cNvPr>
          <p:cNvSpPr/>
          <p:nvPr/>
        </p:nvSpPr>
        <p:spPr>
          <a:xfrm>
            <a:off x="634737" y="2678126"/>
            <a:ext cx="1689049" cy="369332"/>
          </a:xfrm>
          <a:prstGeom prst="rect">
            <a:avLst/>
          </a:prstGeom>
        </p:spPr>
        <p:txBody>
          <a:bodyPr wrap="square">
            <a:spAutoFit/>
          </a:bodyPr>
          <a:lstStyle/>
          <a:p>
            <a:pPr fontAlgn="base">
              <a:spcAft>
                <a:spcPts val="800"/>
              </a:spcAft>
              <a:buFont typeface="Arial" panose="020B0604020202020204" pitchFamily="34" charset="0"/>
              <a:buChar char="•"/>
            </a:pPr>
            <a:r>
              <a:rPr lang="mk-MK" dirty="0">
                <a:solidFill>
                  <a:srgbClr val="000000"/>
                </a:solidFill>
                <a:latin typeface="Times" panose="02020603050405020304" pitchFamily="18" charset="0"/>
              </a:rPr>
              <a:t>Во </a:t>
            </a:r>
            <a:r>
              <a:rPr lang="en-US" dirty="0">
                <a:solidFill>
                  <a:srgbClr val="000000"/>
                </a:solidFill>
                <a:latin typeface="Times" panose="02020603050405020304" pitchFamily="18" charset="0"/>
              </a:rPr>
              <a:t>Router2</a:t>
            </a:r>
            <a:endParaRPr lang="en-US" dirty="0">
              <a:solidFill>
                <a:srgbClr val="000000"/>
              </a:solidFill>
              <a:latin typeface="Noto Sans Symbols"/>
            </a:endParaRPr>
          </a:p>
        </p:txBody>
      </p:sp>
      <p:sp>
        <p:nvSpPr>
          <p:cNvPr id="7" name="Rectangle 6">
            <a:extLst>
              <a:ext uri="{FF2B5EF4-FFF2-40B4-BE49-F238E27FC236}">
                <a16:creationId xmlns:a16="http://schemas.microsoft.com/office/drawing/2014/main" id="{57BB6FC1-BFD8-457F-8312-564B8D8D3F16}"/>
              </a:ext>
            </a:extLst>
          </p:cNvPr>
          <p:cNvSpPr/>
          <p:nvPr/>
        </p:nvSpPr>
        <p:spPr>
          <a:xfrm>
            <a:off x="6405448" y="2116021"/>
            <a:ext cx="5000984" cy="369332"/>
          </a:xfrm>
          <a:prstGeom prst="rect">
            <a:avLst/>
          </a:prstGeom>
        </p:spPr>
        <p:txBody>
          <a:bodyPr wrap="none">
            <a:spAutoFit/>
          </a:bodyPr>
          <a:lstStyle/>
          <a:p>
            <a:r>
              <a:rPr lang="ru-RU" dirty="0">
                <a:latin typeface="Calibri" panose="020F0502020204030204" pitchFamily="34" charset="0"/>
                <a:cs typeface="Calibri" panose="020F0502020204030204" pitchFamily="34" charset="0"/>
              </a:rPr>
              <a:t>Чекор 3. Задавање на IP aдреси на компјутерите</a:t>
            </a:r>
          </a:p>
        </p:txBody>
      </p:sp>
      <p:graphicFrame>
        <p:nvGraphicFramePr>
          <p:cNvPr id="8" name="Table 7">
            <a:extLst>
              <a:ext uri="{FF2B5EF4-FFF2-40B4-BE49-F238E27FC236}">
                <a16:creationId xmlns:a16="http://schemas.microsoft.com/office/drawing/2014/main" id="{31619642-F216-4514-B5F1-141E872A8241}"/>
              </a:ext>
            </a:extLst>
          </p:cNvPr>
          <p:cNvGraphicFramePr>
            <a:graphicFrameLocks noGrp="1"/>
          </p:cNvGraphicFramePr>
          <p:nvPr>
            <p:extLst>
              <p:ext uri="{D42A27DB-BD31-4B8C-83A1-F6EECF244321}">
                <p14:modId xmlns:p14="http://schemas.microsoft.com/office/powerpoint/2010/main" val="629944266"/>
              </p:ext>
            </p:extLst>
          </p:nvPr>
        </p:nvGraphicFramePr>
        <p:xfrm>
          <a:off x="6249971" y="3047458"/>
          <a:ext cx="5679454" cy="1424416"/>
        </p:xfrm>
        <a:graphic>
          <a:graphicData uri="http://schemas.openxmlformats.org/drawingml/2006/table">
            <a:tbl>
              <a:tblPr/>
              <a:tblGrid>
                <a:gridCol w="1421967">
                  <a:extLst>
                    <a:ext uri="{9D8B030D-6E8A-4147-A177-3AD203B41FA5}">
                      <a16:colId xmlns:a16="http://schemas.microsoft.com/office/drawing/2014/main" val="85041044"/>
                    </a:ext>
                  </a:extLst>
                </a:gridCol>
                <a:gridCol w="1396647">
                  <a:extLst>
                    <a:ext uri="{9D8B030D-6E8A-4147-A177-3AD203B41FA5}">
                      <a16:colId xmlns:a16="http://schemas.microsoft.com/office/drawing/2014/main" val="2151974539"/>
                    </a:ext>
                  </a:extLst>
                </a:gridCol>
                <a:gridCol w="1447287">
                  <a:extLst>
                    <a:ext uri="{9D8B030D-6E8A-4147-A177-3AD203B41FA5}">
                      <a16:colId xmlns:a16="http://schemas.microsoft.com/office/drawing/2014/main" val="812961634"/>
                    </a:ext>
                  </a:extLst>
                </a:gridCol>
                <a:gridCol w="1413553">
                  <a:extLst>
                    <a:ext uri="{9D8B030D-6E8A-4147-A177-3AD203B41FA5}">
                      <a16:colId xmlns:a16="http://schemas.microsoft.com/office/drawing/2014/main" val="2050460841"/>
                    </a:ext>
                  </a:extLst>
                </a:gridCol>
              </a:tblGrid>
              <a:tr h="356104">
                <a:tc>
                  <a:txBody>
                    <a:bodyPr/>
                    <a:lstStyle/>
                    <a:p>
                      <a:pPr algn="ctr" rtl="0" fontAlgn="t">
                        <a:spcBef>
                          <a:spcPts val="0"/>
                        </a:spcBef>
                        <a:spcAft>
                          <a:spcPts val="800"/>
                        </a:spcAft>
                      </a:pPr>
                      <a:r>
                        <a:rPr lang="en-US" sz="1400" b="0" i="0" u="none" strike="noStrike">
                          <a:solidFill>
                            <a:srgbClr val="FFFFFF"/>
                          </a:solidFill>
                          <a:effectLst/>
                          <a:latin typeface="Tahoma" panose="020B0604030504040204" pitchFamily="34" charset="0"/>
                        </a:rPr>
                        <a:t>P0</a:t>
                      </a:r>
                      <a:endParaRPr lang="en-US">
                        <a:effectLst/>
                      </a:endParaRPr>
                    </a:p>
                  </a:txBody>
                  <a:tcPr marL="68580" marR="6858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BB59"/>
                    </a:solidFill>
                  </a:tcPr>
                </a:tc>
                <a:tc>
                  <a:txBody>
                    <a:bodyPr/>
                    <a:lstStyle/>
                    <a:p>
                      <a:pPr algn="ctr" rtl="0" fontAlgn="t">
                        <a:spcBef>
                          <a:spcPts val="0"/>
                        </a:spcBef>
                        <a:spcAft>
                          <a:spcPts val="800"/>
                        </a:spcAft>
                      </a:pPr>
                      <a:r>
                        <a:rPr lang="en-US" sz="1400" b="0" i="0" u="none" strike="noStrike">
                          <a:solidFill>
                            <a:srgbClr val="333333"/>
                          </a:solidFill>
                          <a:effectLst/>
                          <a:latin typeface="Tahoma" panose="020B0604030504040204" pitchFamily="34" charset="0"/>
                        </a:rPr>
                        <a:t>P1</a:t>
                      </a:r>
                      <a:endParaRPr lang="en-US">
                        <a:effectLst/>
                      </a:endParaRPr>
                    </a:p>
                  </a:txBody>
                  <a:tcPr marL="68580" marR="6858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BB59"/>
                    </a:solidFill>
                  </a:tcPr>
                </a:tc>
                <a:tc>
                  <a:txBody>
                    <a:bodyPr/>
                    <a:lstStyle/>
                    <a:p>
                      <a:pPr algn="ctr" rtl="0" fontAlgn="t">
                        <a:spcBef>
                          <a:spcPts val="0"/>
                        </a:spcBef>
                        <a:spcAft>
                          <a:spcPts val="800"/>
                        </a:spcAft>
                      </a:pPr>
                      <a:r>
                        <a:rPr lang="en-US" sz="1400" b="0" i="0" u="none" strike="noStrike">
                          <a:solidFill>
                            <a:srgbClr val="333333"/>
                          </a:solidFill>
                          <a:effectLst/>
                          <a:latin typeface="Tahoma" panose="020B0604030504040204" pitchFamily="34" charset="0"/>
                        </a:rPr>
                        <a:t>P2</a:t>
                      </a:r>
                      <a:endParaRPr lang="en-US">
                        <a:effectLst/>
                      </a:endParaRPr>
                    </a:p>
                  </a:txBody>
                  <a:tcPr marL="68580" marR="6858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BB59"/>
                    </a:solidFill>
                  </a:tcPr>
                </a:tc>
                <a:tc>
                  <a:txBody>
                    <a:bodyPr/>
                    <a:lstStyle/>
                    <a:p>
                      <a:pPr algn="ctr" rtl="0" fontAlgn="t">
                        <a:spcBef>
                          <a:spcPts val="0"/>
                        </a:spcBef>
                        <a:spcAft>
                          <a:spcPts val="800"/>
                        </a:spcAft>
                      </a:pPr>
                      <a:r>
                        <a:rPr lang="en-US" sz="1400" b="0" i="0" u="none" strike="noStrike">
                          <a:solidFill>
                            <a:srgbClr val="333333"/>
                          </a:solidFill>
                          <a:effectLst/>
                          <a:latin typeface="Tahoma" panose="020B0604030504040204" pitchFamily="34" charset="0"/>
                        </a:rPr>
                        <a:t>PC</a:t>
                      </a:r>
                      <a:endParaRPr lang="en-US">
                        <a:effectLst/>
                      </a:endParaRPr>
                    </a:p>
                  </a:txBody>
                  <a:tcPr marL="68580" marR="6858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BB59"/>
                    </a:solidFill>
                  </a:tcPr>
                </a:tc>
                <a:extLst>
                  <a:ext uri="{0D108BD9-81ED-4DB2-BD59-A6C34878D82A}">
                    <a16:rowId xmlns:a16="http://schemas.microsoft.com/office/drawing/2014/main" val="4064418719"/>
                  </a:ext>
                </a:extLst>
              </a:tr>
              <a:tr h="356104">
                <a:tc>
                  <a:txBody>
                    <a:bodyPr/>
                    <a:lstStyle/>
                    <a:p>
                      <a:pPr algn="ctr" rtl="0" fontAlgn="t">
                        <a:spcBef>
                          <a:spcPts val="0"/>
                        </a:spcBef>
                        <a:spcAft>
                          <a:spcPts val="800"/>
                        </a:spcAft>
                      </a:pPr>
                      <a:r>
                        <a:rPr lang="en-US" sz="1400" b="0" i="0" u="none" strike="noStrike">
                          <a:solidFill>
                            <a:srgbClr val="333333"/>
                          </a:solidFill>
                          <a:effectLst/>
                          <a:latin typeface="Tahoma" panose="020B0604030504040204" pitchFamily="34" charset="0"/>
                        </a:rPr>
                        <a:t>10.0.0.10</a:t>
                      </a:r>
                      <a:endParaRPr lang="en-US">
                        <a:effectLst/>
                      </a:endParaRPr>
                    </a:p>
                  </a:txBody>
                  <a:tcPr marL="68580" marR="6858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FFFFFF"/>
                    </a:solidFill>
                  </a:tcPr>
                </a:tc>
                <a:tc>
                  <a:txBody>
                    <a:bodyPr/>
                    <a:lstStyle/>
                    <a:p>
                      <a:pPr algn="ctr" rtl="0" fontAlgn="t">
                        <a:spcBef>
                          <a:spcPts val="0"/>
                        </a:spcBef>
                        <a:spcAft>
                          <a:spcPts val="800"/>
                        </a:spcAft>
                      </a:pPr>
                      <a:r>
                        <a:rPr lang="en-US" sz="1400" b="0" i="0" u="none" strike="noStrike">
                          <a:solidFill>
                            <a:srgbClr val="333333"/>
                          </a:solidFill>
                          <a:effectLst/>
                          <a:latin typeface="Tahoma" panose="020B0604030504040204" pitchFamily="34" charset="0"/>
                        </a:rPr>
                        <a:t>30.0.0.10</a:t>
                      </a:r>
                      <a:endParaRPr lang="en-US">
                        <a:effectLst/>
                      </a:endParaRPr>
                    </a:p>
                  </a:txBody>
                  <a:tcPr marL="68580" marR="6858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FFFFFF"/>
                    </a:solidFill>
                  </a:tcPr>
                </a:tc>
                <a:tc>
                  <a:txBody>
                    <a:bodyPr/>
                    <a:lstStyle/>
                    <a:p>
                      <a:pPr algn="ctr" rtl="0" fontAlgn="t">
                        <a:spcBef>
                          <a:spcPts val="0"/>
                        </a:spcBef>
                        <a:spcAft>
                          <a:spcPts val="800"/>
                        </a:spcAft>
                      </a:pPr>
                      <a:r>
                        <a:rPr lang="en-US" sz="1400" b="0" i="0" u="none" strike="noStrike">
                          <a:solidFill>
                            <a:srgbClr val="333333"/>
                          </a:solidFill>
                          <a:effectLst/>
                          <a:latin typeface="Tahoma" panose="020B0604030504040204" pitchFamily="34" charset="0"/>
                        </a:rPr>
                        <a:t>50.0.0.10</a:t>
                      </a:r>
                      <a:endParaRPr lang="en-US">
                        <a:effectLst/>
                      </a:endParaRPr>
                    </a:p>
                  </a:txBody>
                  <a:tcPr marL="68580" marR="6858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FFFFFF"/>
                    </a:solidFill>
                  </a:tcPr>
                </a:tc>
                <a:tc>
                  <a:txBody>
                    <a:bodyPr/>
                    <a:lstStyle/>
                    <a:p>
                      <a:pPr algn="ctr" rtl="0" fontAlgn="t">
                        <a:spcBef>
                          <a:spcPts val="0"/>
                        </a:spcBef>
                        <a:spcAft>
                          <a:spcPts val="800"/>
                        </a:spcAft>
                      </a:pPr>
                      <a:r>
                        <a:rPr lang="en-US" sz="1400" b="0" i="0" u="none" strike="noStrike">
                          <a:solidFill>
                            <a:srgbClr val="333333"/>
                          </a:solidFill>
                          <a:effectLst/>
                          <a:latin typeface="Tahoma" panose="020B0604030504040204" pitchFamily="34" charset="0"/>
                        </a:rPr>
                        <a:t>IP</a:t>
                      </a:r>
                      <a:endParaRPr lang="en-US">
                        <a:effectLst/>
                      </a:endParaRPr>
                    </a:p>
                  </a:txBody>
                  <a:tcPr marL="68580" marR="6858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FFFFFF"/>
                    </a:solidFill>
                  </a:tcPr>
                </a:tc>
                <a:extLst>
                  <a:ext uri="{0D108BD9-81ED-4DB2-BD59-A6C34878D82A}">
                    <a16:rowId xmlns:a16="http://schemas.microsoft.com/office/drawing/2014/main" val="695935629"/>
                  </a:ext>
                </a:extLst>
              </a:tr>
              <a:tr h="356104">
                <a:tc>
                  <a:txBody>
                    <a:bodyPr/>
                    <a:lstStyle/>
                    <a:p>
                      <a:pPr algn="ctr" rtl="0" fontAlgn="t">
                        <a:spcBef>
                          <a:spcPts val="0"/>
                        </a:spcBef>
                        <a:spcAft>
                          <a:spcPts val="800"/>
                        </a:spcAft>
                      </a:pPr>
                      <a:r>
                        <a:rPr lang="en-US" sz="1400" b="0" i="0" u="none" strike="noStrike">
                          <a:solidFill>
                            <a:srgbClr val="000000"/>
                          </a:solidFill>
                          <a:effectLst/>
                          <a:latin typeface="Tahoma" panose="020B0604030504040204" pitchFamily="34" charset="0"/>
                        </a:rPr>
                        <a:t>255.0.0.0</a:t>
                      </a:r>
                      <a:endParaRPr lang="en-US">
                        <a:effectLst/>
                      </a:endParaRPr>
                    </a:p>
                  </a:txBody>
                  <a:tcPr marL="68580" marR="6858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FFFFFF"/>
                    </a:solidFill>
                  </a:tcPr>
                </a:tc>
                <a:tc>
                  <a:txBody>
                    <a:bodyPr/>
                    <a:lstStyle/>
                    <a:p>
                      <a:pPr algn="ctr" rtl="0" fontAlgn="t">
                        <a:spcBef>
                          <a:spcPts val="0"/>
                        </a:spcBef>
                        <a:spcAft>
                          <a:spcPts val="800"/>
                        </a:spcAft>
                      </a:pPr>
                      <a:r>
                        <a:rPr lang="en-US" sz="1400" b="0" i="0" u="none" strike="noStrike">
                          <a:solidFill>
                            <a:srgbClr val="333333"/>
                          </a:solidFill>
                          <a:effectLst/>
                          <a:latin typeface="Tahoma" panose="020B0604030504040204" pitchFamily="34" charset="0"/>
                        </a:rPr>
                        <a:t>255.0.0.0</a:t>
                      </a:r>
                      <a:endParaRPr lang="en-US">
                        <a:effectLst/>
                      </a:endParaRPr>
                    </a:p>
                  </a:txBody>
                  <a:tcPr marL="68580" marR="6858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FFFFFF"/>
                    </a:solidFill>
                  </a:tcPr>
                </a:tc>
                <a:tc>
                  <a:txBody>
                    <a:bodyPr/>
                    <a:lstStyle/>
                    <a:p>
                      <a:pPr algn="ctr" rtl="0" fontAlgn="t">
                        <a:spcBef>
                          <a:spcPts val="0"/>
                        </a:spcBef>
                        <a:spcAft>
                          <a:spcPts val="800"/>
                        </a:spcAft>
                      </a:pPr>
                      <a:r>
                        <a:rPr lang="en-US" sz="1400" b="0" i="0" u="none" strike="noStrike">
                          <a:solidFill>
                            <a:srgbClr val="333333"/>
                          </a:solidFill>
                          <a:effectLst/>
                          <a:latin typeface="Tahoma" panose="020B0604030504040204" pitchFamily="34" charset="0"/>
                        </a:rPr>
                        <a:t>255.0.0.0</a:t>
                      </a:r>
                      <a:endParaRPr lang="en-US">
                        <a:effectLst/>
                      </a:endParaRPr>
                    </a:p>
                  </a:txBody>
                  <a:tcPr marL="68580" marR="6858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FFFFFF"/>
                    </a:solidFill>
                  </a:tcPr>
                </a:tc>
                <a:tc>
                  <a:txBody>
                    <a:bodyPr/>
                    <a:lstStyle/>
                    <a:p>
                      <a:pPr algn="ctr" rtl="0" fontAlgn="t">
                        <a:spcBef>
                          <a:spcPts val="0"/>
                        </a:spcBef>
                        <a:spcAft>
                          <a:spcPts val="800"/>
                        </a:spcAft>
                      </a:pPr>
                      <a:r>
                        <a:rPr lang="en-US" sz="1400" b="0" i="0" u="none" strike="noStrike">
                          <a:solidFill>
                            <a:srgbClr val="333333"/>
                          </a:solidFill>
                          <a:effectLst/>
                          <a:latin typeface="Tahoma" panose="020B0604030504040204" pitchFamily="34" charset="0"/>
                        </a:rPr>
                        <a:t>MASK</a:t>
                      </a:r>
                      <a:endParaRPr lang="en-US">
                        <a:effectLst/>
                      </a:endParaRPr>
                    </a:p>
                  </a:txBody>
                  <a:tcPr marL="68580" marR="6858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FFFFFF"/>
                    </a:solidFill>
                  </a:tcPr>
                </a:tc>
                <a:extLst>
                  <a:ext uri="{0D108BD9-81ED-4DB2-BD59-A6C34878D82A}">
                    <a16:rowId xmlns:a16="http://schemas.microsoft.com/office/drawing/2014/main" val="553545289"/>
                  </a:ext>
                </a:extLst>
              </a:tr>
              <a:tr h="356104">
                <a:tc>
                  <a:txBody>
                    <a:bodyPr/>
                    <a:lstStyle/>
                    <a:p>
                      <a:pPr algn="ctr" rtl="0" fontAlgn="t">
                        <a:spcBef>
                          <a:spcPts val="0"/>
                        </a:spcBef>
                        <a:spcAft>
                          <a:spcPts val="800"/>
                        </a:spcAft>
                      </a:pPr>
                      <a:r>
                        <a:rPr lang="en-US" sz="1400" b="0" i="0" u="none" strike="noStrike">
                          <a:solidFill>
                            <a:srgbClr val="333333"/>
                          </a:solidFill>
                          <a:effectLst/>
                          <a:latin typeface="Tahoma" panose="020B0604030504040204" pitchFamily="34" charset="0"/>
                        </a:rPr>
                        <a:t>10.0.0.1</a:t>
                      </a:r>
                      <a:endParaRPr lang="en-US">
                        <a:effectLst/>
                      </a:endParaRPr>
                    </a:p>
                  </a:txBody>
                  <a:tcPr marL="68580" marR="6858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FFFFFF"/>
                    </a:solidFill>
                  </a:tcPr>
                </a:tc>
                <a:tc>
                  <a:txBody>
                    <a:bodyPr/>
                    <a:lstStyle/>
                    <a:p>
                      <a:pPr algn="ctr" rtl="0" fontAlgn="t">
                        <a:spcBef>
                          <a:spcPts val="0"/>
                        </a:spcBef>
                        <a:spcAft>
                          <a:spcPts val="800"/>
                        </a:spcAft>
                      </a:pPr>
                      <a:r>
                        <a:rPr lang="en-US" sz="1400" b="0" i="0" u="none" strike="noStrike">
                          <a:solidFill>
                            <a:srgbClr val="333333"/>
                          </a:solidFill>
                          <a:effectLst/>
                          <a:latin typeface="Tahoma" panose="020B0604030504040204" pitchFamily="34" charset="0"/>
                        </a:rPr>
                        <a:t>30.0.0.1</a:t>
                      </a:r>
                      <a:endParaRPr lang="en-US">
                        <a:effectLst/>
                      </a:endParaRPr>
                    </a:p>
                  </a:txBody>
                  <a:tcPr marL="68580" marR="6858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FFFFFF"/>
                    </a:solidFill>
                  </a:tcPr>
                </a:tc>
                <a:tc>
                  <a:txBody>
                    <a:bodyPr/>
                    <a:lstStyle/>
                    <a:p>
                      <a:pPr algn="ctr" rtl="0" fontAlgn="t">
                        <a:spcBef>
                          <a:spcPts val="0"/>
                        </a:spcBef>
                        <a:spcAft>
                          <a:spcPts val="800"/>
                        </a:spcAft>
                      </a:pPr>
                      <a:r>
                        <a:rPr lang="en-US" sz="1400" b="0" i="0" u="none" strike="noStrike">
                          <a:solidFill>
                            <a:srgbClr val="333333"/>
                          </a:solidFill>
                          <a:effectLst/>
                          <a:latin typeface="Tahoma" panose="020B0604030504040204" pitchFamily="34" charset="0"/>
                        </a:rPr>
                        <a:t>50.0.0.1</a:t>
                      </a:r>
                      <a:endParaRPr lang="en-US">
                        <a:effectLst/>
                      </a:endParaRPr>
                    </a:p>
                  </a:txBody>
                  <a:tcPr marL="68580" marR="6858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FFFFFF"/>
                    </a:solidFill>
                  </a:tcPr>
                </a:tc>
                <a:tc>
                  <a:txBody>
                    <a:bodyPr/>
                    <a:lstStyle/>
                    <a:p>
                      <a:pPr algn="ctr" rtl="0" fontAlgn="t">
                        <a:spcBef>
                          <a:spcPts val="0"/>
                        </a:spcBef>
                        <a:spcAft>
                          <a:spcPts val="800"/>
                        </a:spcAft>
                      </a:pPr>
                      <a:r>
                        <a:rPr lang="en-US" sz="1400" b="0" i="0" u="none" strike="noStrike" dirty="0">
                          <a:solidFill>
                            <a:srgbClr val="333333"/>
                          </a:solidFill>
                          <a:effectLst/>
                          <a:latin typeface="Tahoma" panose="020B0604030504040204" pitchFamily="34" charset="0"/>
                        </a:rPr>
                        <a:t>Gateway</a:t>
                      </a:r>
                      <a:endParaRPr lang="en-US" dirty="0">
                        <a:effectLst/>
                      </a:endParaRPr>
                    </a:p>
                  </a:txBody>
                  <a:tcPr marL="68580" marR="6858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FFFFFF"/>
                    </a:solidFill>
                  </a:tcPr>
                </a:tc>
                <a:extLst>
                  <a:ext uri="{0D108BD9-81ED-4DB2-BD59-A6C34878D82A}">
                    <a16:rowId xmlns:a16="http://schemas.microsoft.com/office/drawing/2014/main" val="1711571591"/>
                  </a:ext>
                </a:extLst>
              </a:tr>
            </a:tbl>
          </a:graphicData>
        </a:graphic>
      </p:graphicFrame>
      <p:sp>
        <p:nvSpPr>
          <p:cNvPr id="9" name="Rectangle 1">
            <a:extLst>
              <a:ext uri="{FF2B5EF4-FFF2-40B4-BE49-F238E27FC236}">
                <a16:creationId xmlns:a16="http://schemas.microsoft.com/office/drawing/2014/main" id="{ED93C463-09EA-440E-8820-11BFBE8E94D9}"/>
              </a:ext>
            </a:extLst>
          </p:cNvPr>
          <p:cNvSpPr>
            <a:spLocks noChangeArrowheads="1"/>
          </p:cNvSpPr>
          <p:nvPr/>
        </p:nvSpPr>
        <p:spPr bwMode="auto">
          <a:xfrm>
            <a:off x="6521974" y="29482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06711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4054385" y="581945"/>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1</a:t>
            </a:r>
            <a:r>
              <a:rPr lang="en-US" sz="3200" b="1" dirty="0">
                <a:latin typeface="Calibri" panose="020F0502020204030204" pitchFamily="34" charset="0"/>
                <a:cs typeface="Calibri" panose="020F0502020204030204" pitchFamily="34" charset="0"/>
              </a:rPr>
              <a:t>:</a:t>
            </a:r>
          </a:p>
        </p:txBody>
      </p:sp>
      <p:sp>
        <p:nvSpPr>
          <p:cNvPr id="4" name="Rectangle 3">
            <a:extLst>
              <a:ext uri="{FF2B5EF4-FFF2-40B4-BE49-F238E27FC236}">
                <a16:creationId xmlns:a16="http://schemas.microsoft.com/office/drawing/2014/main" id="{10CDF002-5FB6-41B2-B4F9-532005F106BB}"/>
              </a:ext>
            </a:extLst>
          </p:cNvPr>
          <p:cNvSpPr/>
          <p:nvPr/>
        </p:nvSpPr>
        <p:spPr>
          <a:xfrm>
            <a:off x="505709" y="1947628"/>
            <a:ext cx="10630293" cy="5078313"/>
          </a:xfrm>
          <a:prstGeom prst="rect">
            <a:avLst/>
          </a:prstGeom>
        </p:spPr>
        <p:txBody>
          <a:bodyPr wrap="square">
            <a:spAutoFit/>
          </a:bodyPr>
          <a:lstStyle/>
          <a:p>
            <a:pPr algn="just"/>
            <a:r>
              <a:rPr lang="ru-RU" dirty="0">
                <a:latin typeface="Calibri" panose="020F0502020204030204" pitchFamily="34" charset="0"/>
                <a:cs typeface="Calibri" panose="020F0502020204030204" pitchFamily="34" charset="0"/>
              </a:rPr>
              <a:t>Чекор 4. Конфирурирање на компјутерите со статички рути</a:t>
            </a:r>
          </a:p>
          <a:p>
            <a:pPr algn="just"/>
            <a:endParaRPr lang="ru-RU" dirty="0">
              <a:latin typeface="Calibri" panose="020F0502020204030204" pitchFamily="34" charset="0"/>
              <a:cs typeface="Calibri" panose="020F0502020204030204" pitchFamily="34" charset="0"/>
            </a:endParaRPr>
          </a:p>
          <a:p>
            <a:pPr algn="just"/>
            <a:r>
              <a:rPr lang="ru-RU" dirty="0">
                <a:latin typeface="Calibri" panose="020F0502020204030204" pitchFamily="34" charset="0"/>
                <a:cs typeface="Calibri" panose="020F0502020204030204" pitchFamily="34" charset="0"/>
              </a:rPr>
              <a:t>Под </a:t>
            </a:r>
            <a:r>
              <a:rPr lang="en-US" dirty="0">
                <a:latin typeface="Calibri" panose="020F0502020204030204" pitchFamily="34" charset="0"/>
                <a:cs typeface="Calibri" panose="020F0502020204030204" pitchFamily="34" charset="0"/>
              </a:rPr>
              <a:t>default </a:t>
            </a:r>
            <a:r>
              <a:rPr lang="ru-RU" dirty="0">
                <a:latin typeface="Calibri" panose="020F0502020204030204" pitchFamily="34" charset="0"/>
                <a:cs typeface="Calibri" panose="020F0502020204030204" pitchFamily="34" charset="0"/>
              </a:rPr>
              <a:t>рутерите ги знаат само мрежите на кои се директно поврзани, така Рутерот 0 ги знаае само мрежите 10.0.0.0 и 20.0.0.0,а мрежата 30.0.0.0 не ја знае.</a:t>
            </a:r>
          </a:p>
          <a:p>
            <a:pPr algn="just"/>
            <a:endParaRPr lang="ru-RU" dirty="0">
              <a:latin typeface="Calibri" panose="020F0502020204030204" pitchFamily="34" charset="0"/>
              <a:cs typeface="Calibri" panose="020F0502020204030204" pitchFamily="34" charset="0"/>
            </a:endParaRPr>
          </a:p>
          <a:p>
            <a:pPr algn="just"/>
            <a:r>
              <a:rPr lang="ru-RU" dirty="0">
                <a:latin typeface="Calibri" panose="020F0502020204030204" pitchFamily="34" charset="0"/>
                <a:cs typeface="Calibri" panose="020F0502020204030204" pitchFamily="34" charset="0"/>
              </a:rPr>
              <a:t>За додавање на статичка рута се користи следната команда:</a:t>
            </a:r>
          </a:p>
          <a:p>
            <a:pPr algn="just"/>
            <a:endParaRPr lang="ru-RU"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err="1">
                <a:latin typeface="Calibri" panose="020F0502020204030204" pitchFamily="34" charset="0"/>
                <a:cs typeface="Calibri" panose="020F0502020204030204" pitchFamily="34" charset="0"/>
              </a:rPr>
              <a:t>ip</a:t>
            </a:r>
            <a:r>
              <a:rPr lang="en-US" dirty="0">
                <a:latin typeface="Calibri" panose="020F0502020204030204" pitchFamily="34" charset="0"/>
                <a:cs typeface="Calibri" panose="020F0502020204030204" pitchFamily="34" charset="0"/>
              </a:rPr>
              <a:t> route Destination Network| Destination N/W </a:t>
            </a:r>
            <a:r>
              <a:rPr lang="en-US" dirty="0" err="1">
                <a:latin typeface="Calibri" panose="020F0502020204030204" pitchFamily="34" charset="0"/>
                <a:cs typeface="Calibri" panose="020F0502020204030204" pitchFamily="34" charset="0"/>
              </a:rPr>
              <a:t>SubnetMask</a:t>
            </a:r>
            <a:r>
              <a:rPr lang="en-US" dirty="0">
                <a:latin typeface="Calibri" panose="020F0502020204030204" pitchFamily="34" charset="0"/>
                <a:cs typeface="Calibri" panose="020F0502020204030204" pitchFamily="34" charset="0"/>
              </a:rPr>
              <a:t> |Next Hop Address</a:t>
            </a:r>
          </a:p>
          <a:p>
            <a:pPr algn="just"/>
            <a:endParaRPr lang="en-US" dirty="0">
              <a:latin typeface="Calibri" panose="020F0502020204030204" pitchFamily="34" charset="0"/>
              <a:cs typeface="Calibri" panose="020F0502020204030204" pitchFamily="34" charset="0"/>
            </a:endParaRPr>
          </a:p>
          <a:p>
            <a:pPr algn="just"/>
            <a:r>
              <a:rPr lang="ru-RU" dirty="0">
                <a:latin typeface="Calibri" panose="020F0502020204030204" pitchFamily="34" charset="0"/>
                <a:cs typeface="Calibri" panose="020F0502020204030204" pitchFamily="34" charset="0"/>
              </a:rPr>
              <a:t>Во нашиот случај за </a:t>
            </a:r>
            <a:r>
              <a:rPr lang="en-US" dirty="0">
                <a:latin typeface="Calibri" panose="020F0502020204030204" pitchFamily="34" charset="0"/>
                <a:cs typeface="Calibri" panose="020F0502020204030204" pitchFamily="34" charset="0"/>
              </a:rPr>
              <a:t>Router0, </a:t>
            </a:r>
            <a:r>
              <a:rPr lang="ru-RU" dirty="0">
                <a:latin typeface="Calibri" panose="020F0502020204030204" pitchFamily="34" charset="0"/>
                <a:cs typeface="Calibri" panose="020F0502020204030204" pitchFamily="34" charset="0"/>
              </a:rPr>
              <a:t>потребно е да се додадат</a:t>
            </a:r>
            <a:endParaRPr lang="en-US"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r>
              <a:rPr lang="ru-RU" dirty="0">
                <a:latin typeface="Calibri" panose="020F0502020204030204" pitchFamily="34" charset="0"/>
                <a:cs typeface="Calibri" panose="020F0502020204030204" pitchFamily="34" charset="0"/>
              </a:rPr>
              <a:t>за Router1, потребно е да се додадат</a:t>
            </a:r>
            <a:endParaRPr lang="en-US" dirty="0">
              <a:latin typeface="Calibri" panose="020F0502020204030204" pitchFamily="34" charset="0"/>
              <a:cs typeface="Calibri" panose="020F0502020204030204" pitchFamily="34" charset="0"/>
            </a:endParaRPr>
          </a:p>
          <a:p>
            <a:pPr algn="just"/>
            <a:endParaRPr lang="ru-RU" dirty="0">
              <a:latin typeface="Calibri" panose="020F0502020204030204" pitchFamily="34" charset="0"/>
              <a:cs typeface="Calibri" panose="020F0502020204030204" pitchFamily="34" charset="0"/>
            </a:endParaRPr>
          </a:p>
          <a:p>
            <a:pPr algn="just"/>
            <a:endParaRPr lang="ru-RU" dirty="0">
              <a:latin typeface="Calibri" panose="020F0502020204030204" pitchFamily="34" charset="0"/>
              <a:cs typeface="Calibri" panose="020F0502020204030204" pitchFamily="34" charset="0"/>
            </a:endParaRPr>
          </a:p>
          <a:p>
            <a:pPr algn="just"/>
            <a:r>
              <a:rPr lang="ru-RU" dirty="0">
                <a:latin typeface="Calibri" panose="020F0502020204030204" pitchFamily="34" charset="0"/>
                <a:cs typeface="Calibri" panose="020F0502020204030204" pitchFamily="34" charset="0"/>
              </a:rPr>
              <a:t>за Router2, потребно е да се додадат</a:t>
            </a:r>
          </a:p>
          <a:p>
            <a:pPr algn="just"/>
            <a:endParaRPr lang="en-US" dirty="0">
              <a:latin typeface="Calibri" panose="020F0502020204030204" pitchFamily="34" charset="0"/>
              <a:cs typeface="Calibri" panose="020F0502020204030204" pitchFamily="34" charset="0"/>
            </a:endParaRPr>
          </a:p>
          <a:p>
            <a:pPr algn="just"/>
            <a:endParaRPr lang="ru-RU" dirty="0">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ED93C463-09EA-440E-8820-11BFBE8E94D9}"/>
              </a:ext>
            </a:extLst>
          </p:cNvPr>
          <p:cNvSpPr>
            <a:spLocks noChangeArrowheads="1"/>
          </p:cNvSpPr>
          <p:nvPr/>
        </p:nvSpPr>
        <p:spPr bwMode="auto">
          <a:xfrm>
            <a:off x="6521974" y="29482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314" name="Picture 2" descr="https://lh4.googleusercontent.com/d5ereUdxvUsBDF9xCV5oCjMTwdFPjHOBDND5mGovwZ4X1G58q1__q8CZC5c74CoNh2pbV-iIHl6FIwdCYmRfOlhk4p748F19MdCMPvHZTcpoU7FCFUvg7MChqcYsfgmOU8qSSd14">
            <a:extLst>
              <a:ext uri="{FF2B5EF4-FFF2-40B4-BE49-F238E27FC236}">
                <a16:creationId xmlns:a16="http://schemas.microsoft.com/office/drawing/2014/main" id="{E63D6BA4-C9DB-4A18-BCB4-2AF81458FE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357662"/>
            <a:ext cx="59912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s://lh6.googleusercontent.com/lRHCkZYOA2TrwQeehhE8LubDeL5lQWq3_wDXvTR3y-pbt_aLs5wC6mLf-5bns79n3Vvn4e9rKOqQ2OB-tHpDC3ci9JDMb1YT_hMNuy1uWApyZLEJ1yewLngPFrUBgfA9KN1t41cY">
            <a:extLst>
              <a:ext uri="{FF2B5EF4-FFF2-40B4-BE49-F238E27FC236}">
                <a16:creationId xmlns:a16="http://schemas.microsoft.com/office/drawing/2014/main" id="{738854FC-6D57-425D-B6AE-10E5A2EDC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9725" y="5011238"/>
            <a:ext cx="6772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https://lh6.googleusercontent.com/tyIgMcFxSLGuOsgZ0JAmQzMt71OC5SKMKIFre0_tujALMqvSMn4YN0djlqEbriCNNlEdn5qbbSYFf86CO3uRhIzV0veVAsdZlDz5ffWos7v2Mbxe5YRYdIQe3Y_iKIE5etD6LTwz">
            <a:extLst>
              <a:ext uri="{FF2B5EF4-FFF2-40B4-BE49-F238E27FC236}">
                <a16:creationId xmlns:a16="http://schemas.microsoft.com/office/drawing/2014/main" id="{EEFA6337-4C0B-40E6-9354-36BA386171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9725" y="6039667"/>
            <a:ext cx="6553200" cy="50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612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4054385" y="581945"/>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1</a:t>
            </a:r>
            <a:r>
              <a:rPr lang="en-US" sz="3200" b="1" dirty="0">
                <a:latin typeface="Calibri" panose="020F0502020204030204" pitchFamily="34" charset="0"/>
                <a:cs typeface="Calibri" panose="020F0502020204030204" pitchFamily="34" charset="0"/>
              </a:rPr>
              <a:t>:</a:t>
            </a:r>
          </a:p>
        </p:txBody>
      </p:sp>
      <p:sp>
        <p:nvSpPr>
          <p:cNvPr id="4" name="Rectangle 3">
            <a:extLst>
              <a:ext uri="{FF2B5EF4-FFF2-40B4-BE49-F238E27FC236}">
                <a16:creationId xmlns:a16="http://schemas.microsoft.com/office/drawing/2014/main" id="{10CDF002-5FB6-41B2-B4F9-532005F106BB}"/>
              </a:ext>
            </a:extLst>
          </p:cNvPr>
          <p:cNvSpPr/>
          <p:nvPr/>
        </p:nvSpPr>
        <p:spPr>
          <a:xfrm>
            <a:off x="634737" y="2116021"/>
            <a:ext cx="10630293" cy="923330"/>
          </a:xfrm>
          <a:prstGeom prst="rect">
            <a:avLst/>
          </a:prstGeom>
        </p:spPr>
        <p:txBody>
          <a:bodyPr wrap="square">
            <a:spAutoFit/>
          </a:bodyPr>
          <a:lstStyle/>
          <a:p>
            <a:r>
              <a:rPr lang="ru-RU" dirty="0">
                <a:latin typeface="Calibri" panose="020F0502020204030204" pitchFamily="34" charset="0"/>
                <a:cs typeface="Calibri" panose="020F0502020204030204" pitchFamily="34" charset="0"/>
              </a:rPr>
              <a:t>Чекор 5. Да се проба PING командата помеѓу компјутерите</a:t>
            </a:r>
          </a:p>
          <a:p>
            <a:endParaRPr lang="ru-RU" dirty="0">
              <a:latin typeface="Calibri" panose="020F0502020204030204" pitchFamily="34" charset="0"/>
              <a:cs typeface="Calibri" panose="020F0502020204030204" pitchFamily="34" charset="0"/>
            </a:endParaRPr>
          </a:p>
          <a:p>
            <a:r>
              <a:rPr lang="ru-RU" dirty="0">
                <a:latin typeface="Calibri" panose="020F0502020204030204" pitchFamily="34" charset="0"/>
                <a:cs typeface="Calibri" panose="020F0502020204030204" pitchFamily="34" charset="0"/>
              </a:rPr>
              <a:t>Од P0 (10.0.0.10) до P2 (50.0.0.10)</a:t>
            </a:r>
          </a:p>
        </p:txBody>
      </p:sp>
      <p:sp>
        <p:nvSpPr>
          <p:cNvPr id="9" name="Rectangle 1">
            <a:extLst>
              <a:ext uri="{FF2B5EF4-FFF2-40B4-BE49-F238E27FC236}">
                <a16:creationId xmlns:a16="http://schemas.microsoft.com/office/drawing/2014/main" id="{ED93C463-09EA-440E-8820-11BFBE8E94D9}"/>
              </a:ext>
            </a:extLst>
          </p:cNvPr>
          <p:cNvSpPr>
            <a:spLocks noChangeArrowheads="1"/>
          </p:cNvSpPr>
          <p:nvPr/>
        </p:nvSpPr>
        <p:spPr bwMode="auto">
          <a:xfrm>
            <a:off x="6521974" y="29482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338" name="Picture 2" descr="https://lh3.googleusercontent.com/gsH7OEPOh4Rp92YL_goRFu2PdTSaFh6anDwWxXGUAbrw3uGbQjVXq8tuQ7rgCm0Bv6GwSGxvccVaQRz6FrjwDqkFqj2sM-1RXmzixi_6gN4dlVMqsydPXfO03zUvHTI_UpDQqPCe">
            <a:extLst>
              <a:ext uri="{FF2B5EF4-FFF2-40B4-BE49-F238E27FC236}">
                <a16:creationId xmlns:a16="http://schemas.microsoft.com/office/drawing/2014/main" id="{49DF8C5E-8565-41DE-AFCD-56AC290B4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6394" y="2498103"/>
            <a:ext cx="7385606" cy="4359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425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D48E-1EA1-4449-8A54-1F158FD00A6C}"/>
              </a:ext>
            </a:extLst>
          </p:cNvPr>
          <p:cNvSpPr>
            <a:spLocks noGrp="1"/>
          </p:cNvSpPr>
          <p:nvPr>
            <p:ph type="title"/>
          </p:nvPr>
        </p:nvSpPr>
        <p:spPr>
          <a:xfrm>
            <a:off x="483531" y="600349"/>
            <a:ext cx="11029616" cy="988332"/>
          </a:xfrm>
        </p:spPr>
        <p:txBody>
          <a:bodyPr>
            <a:normAutofit/>
          </a:bodyPr>
          <a:lstStyle/>
          <a:p>
            <a:pPr algn="ctr"/>
            <a:r>
              <a:rPr lang="mk-MK" b="1" dirty="0">
                <a:latin typeface="Calibri" panose="020F0502020204030204" pitchFamily="34" charset="0"/>
                <a:cs typeface="Calibri" panose="020F0502020204030204" pitchFamily="34" charset="0"/>
              </a:rPr>
              <a:t>Задача 2</a:t>
            </a:r>
            <a:r>
              <a:rPr lang="en-US" b="1"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DCE43E2C-63F4-409D-89F3-3FFC61547FE6}"/>
              </a:ext>
            </a:extLst>
          </p:cNvPr>
          <p:cNvSpPr/>
          <p:nvPr/>
        </p:nvSpPr>
        <p:spPr>
          <a:xfrm>
            <a:off x="625456" y="2308584"/>
            <a:ext cx="11189874" cy="369332"/>
          </a:xfrm>
          <a:prstGeom prst="rect">
            <a:avLst/>
          </a:prstGeom>
        </p:spPr>
        <p:txBody>
          <a:bodyPr wrap="square">
            <a:spAutoFit/>
          </a:bodyPr>
          <a:lstStyle/>
          <a:p>
            <a:pPr marL="285750" indent="-285750" algn="just" fontAlgn="base">
              <a:buFont typeface="Wingdings" panose="05000000000000000000" pitchFamily="2" charset="2"/>
              <a:buChar char="§"/>
            </a:pPr>
            <a:r>
              <a:rPr lang="ru-RU" dirty="0">
                <a:solidFill>
                  <a:srgbClr val="000000"/>
                </a:solidFill>
                <a:latin typeface="Lucida Sans" panose="020B0602030504020204" pitchFamily="34" charset="0"/>
              </a:rPr>
              <a:t>Конфигурирање на </a:t>
            </a:r>
            <a:r>
              <a:rPr lang="en-US" dirty="0">
                <a:solidFill>
                  <a:srgbClr val="000000"/>
                </a:solidFill>
                <a:latin typeface="Lucida Sans" panose="020B0602030504020204" pitchFamily="34" charset="0"/>
              </a:rPr>
              <a:t>RIPv2</a:t>
            </a:r>
          </a:p>
        </p:txBody>
      </p:sp>
      <p:sp>
        <p:nvSpPr>
          <p:cNvPr id="4" name="Rectangle 3">
            <a:extLst>
              <a:ext uri="{FF2B5EF4-FFF2-40B4-BE49-F238E27FC236}">
                <a16:creationId xmlns:a16="http://schemas.microsoft.com/office/drawing/2014/main" id="{77594EFE-F0A5-4257-96F9-1FB5B27B7624}"/>
              </a:ext>
            </a:extLst>
          </p:cNvPr>
          <p:cNvSpPr/>
          <p:nvPr/>
        </p:nvSpPr>
        <p:spPr>
          <a:xfrm>
            <a:off x="5971607" y="3244334"/>
            <a:ext cx="248786" cy="369332"/>
          </a:xfrm>
          <a:prstGeom prst="rect">
            <a:avLst/>
          </a:prstGeom>
        </p:spPr>
        <p:txBody>
          <a:bodyPr wrap="none">
            <a:spAutoFit/>
          </a:bodyPr>
          <a:lstStyle/>
          <a:p>
            <a:r>
              <a:rPr lang="en-US" dirty="0"/>
              <a:t> </a:t>
            </a:r>
          </a:p>
        </p:txBody>
      </p:sp>
      <p:sp>
        <p:nvSpPr>
          <p:cNvPr id="5" name="Rectangle 4">
            <a:extLst>
              <a:ext uri="{FF2B5EF4-FFF2-40B4-BE49-F238E27FC236}">
                <a16:creationId xmlns:a16="http://schemas.microsoft.com/office/drawing/2014/main" id="{13CC138C-BDEB-4160-A67F-BD2CF8C7387E}"/>
              </a:ext>
            </a:extLst>
          </p:cNvPr>
          <p:cNvSpPr/>
          <p:nvPr/>
        </p:nvSpPr>
        <p:spPr>
          <a:xfrm>
            <a:off x="563418" y="3244334"/>
            <a:ext cx="5656975" cy="369332"/>
          </a:xfrm>
          <a:prstGeom prst="rect">
            <a:avLst/>
          </a:prstGeom>
        </p:spPr>
        <p:txBody>
          <a:bodyPr wrap="square">
            <a:spAutoFit/>
          </a:bodyPr>
          <a:lstStyle/>
          <a:p>
            <a:r>
              <a:rPr lang="en-US" dirty="0"/>
              <a:t> </a:t>
            </a:r>
          </a:p>
        </p:txBody>
      </p:sp>
      <p:pic>
        <p:nvPicPr>
          <p:cNvPr id="6" name="Picture 5">
            <a:extLst>
              <a:ext uri="{FF2B5EF4-FFF2-40B4-BE49-F238E27FC236}">
                <a16:creationId xmlns:a16="http://schemas.microsoft.com/office/drawing/2014/main" id="{8A8757DC-B46F-4CEE-80DD-802FFAC23A4C}"/>
              </a:ext>
            </a:extLst>
          </p:cNvPr>
          <p:cNvPicPr>
            <a:picLocks noChangeAspect="1"/>
          </p:cNvPicPr>
          <p:nvPr/>
        </p:nvPicPr>
        <p:blipFill>
          <a:blip r:embed="rId2"/>
          <a:stretch>
            <a:fillRect/>
          </a:stretch>
        </p:blipFill>
        <p:spPr>
          <a:xfrm>
            <a:off x="4442691" y="2333984"/>
            <a:ext cx="6899564" cy="4050092"/>
          </a:xfrm>
          <a:prstGeom prst="rect">
            <a:avLst/>
          </a:prstGeom>
        </p:spPr>
      </p:pic>
    </p:spTree>
    <p:extLst>
      <p:ext uri="{BB962C8B-B14F-4D97-AF65-F5344CB8AC3E}">
        <p14:creationId xmlns:p14="http://schemas.microsoft.com/office/powerpoint/2010/main" val="640504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4054385" y="581945"/>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2</a:t>
            </a:r>
            <a:r>
              <a:rPr lang="en-US" sz="3200" b="1" dirty="0">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0181EED3-9DDF-41C4-BA68-9E91D878425C}"/>
              </a:ext>
            </a:extLst>
          </p:cNvPr>
          <p:cNvSpPr/>
          <p:nvPr/>
        </p:nvSpPr>
        <p:spPr>
          <a:xfrm>
            <a:off x="631596" y="2165181"/>
            <a:ext cx="8832915" cy="1785104"/>
          </a:xfrm>
          <a:prstGeom prst="rect">
            <a:avLst/>
          </a:prstGeom>
        </p:spPr>
        <p:txBody>
          <a:bodyPr wrap="square">
            <a:spAutoFit/>
          </a:bodyPr>
          <a:lstStyle/>
          <a:p>
            <a:pPr>
              <a:spcAft>
                <a:spcPts val="800"/>
              </a:spcAft>
            </a:pPr>
            <a:r>
              <a:rPr lang="mk-MK" dirty="0">
                <a:solidFill>
                  <a:srgbClr val="000000"/>
                </a:solidFill>
                <a:latin typeface="Times New Roman" panose="02020603050405020304" pitchFamily="18" charset="0"/>
              </a:rPr>
              <a:t>Чекор 1.Да се </a:t>
            </a:r>
            <a:r>
              <a:rPr lang="en-US" dirty="0">
                <a:solidFill>
                  <a:srgbClr val="000000"/>
                </a:solidFill>
                <a:latin typeface="Times New Roman" panose="02020603050405020304" pitchFamily="18" charset="0"/>
              </a:rPr>
              <a:t>download-</a:t>
            </a:r>
            <a:r>
              <a:rPr lang="mk-MK" dirty="0">
                <a:solidFill>
                  <a:srgbClr val="000000"/>
                </a:solidFill>
                <a:latin typeface="Times New Roman" panose="02020603050405020304" pitchFamily="18" charset="0"/>
              </a:rPr>
              <a:t>ира </a:t>
            </a:r>
            <a:r>
              <a:rPr lang="en-US" dirty="0">
                <a:solidFill>
                  <a:srgbClr val="000000"/>
                </a:solidFill>
                <a:latin typeface="Times New Roman" panose="02020603050405020304" pitchFamily="18" charset="0"/>
              </a:rPr>
              <a:t>Cisco Packet Tracker Activity </a:t>
            </a:r>
            <a:r>
              <a:rPr lang="mk-MK" dirty="0">
                <a:solidFill>
                  <a:srgbClr val="000000"/>
                </a:solidFill>
                <a:latin typeface="Times New Roman" panose="02020603050405020304" pitchFamily="18" charset="0"/>
              </a:rPr>
              <a:t>од линкот:</a:t>
            </a:r>
            <a:endParaRPr lang="mk-MK" dirty="0"/>
          </a:p>
          <a:p>
            <a:pPr>
              <a:spcAft>
                <a:spcPts val="800"/>
              </a:spcAft>
            </a:pPr>
            <a:r>
              <a:rPr lang="en-US" u="sng" dirty="0">
                <a:solidFill>
                  <a:srgbClr val="000080"/>
                </a:solidFill>
                <a:latin typeface="Times New Roman" panose="02020603050405020304" pitchFamily="18" charset="0"/>
                <a:hlinkClick r:id="rId2"/>
              </a:rPr>
              <a:t>http://www.mediafire.com/file/hjfxkz2r365ybmt/RIPv2+PT.pka</a:t>
            </a:r>
            <a:r>
              <a:rPr lang="en-US" dirty="0">
                <a:solidFill>
                  <a:srgbClr val="000000"/>
                </a:solidFill>
                <a:latin typeface="Times New Roman" panose="02020603050405020304" pitchFamily="18" charset="0"/>
              </a:rPr>
              <a:t> </a:t>
            </a:r>
            <a:endParaRPr lang="en-US" dirty="0"/>
          </a:p>
          <a:p>
            <a:pPr>
              <a:spcAft>
                <a:spcPts val="800"/>
              </a:spcAft>
            </a:pPr>
            <a:r>
              <a:rPr lang="mk-MK" dirty="0">
                <a:solidFill>
                  <a:srgbClr val="000000"/>
                </a:solidFill>
                <a:latin typeface="Times New Roman" panose="02020603050405020304" pitchFamily="18" charset="0"/>
              </a:rPr>
              <a:t>И да се отвори во </a:t>
            </a:r>
            <a:r>
              <a:rPr lang="en-US" dirty="0">
                <a:solidFill>
                  <a:srgbClr val="000000"/>
                </a:solidFill>
                <a:latin typeface="Times New Roman" panose="02020603050405020304" pitchFamily="18" charset="0"/>
              </a:rPr>
              <a:t>Cisco Packet Tracer, </a:t>
            </a:r>
            <a:r>
              <a:rPr lang="mk-MK" dirty="0">
                <a:solidFill>
                  <a:srgbClr val="000000"/>
                </a:solidFill>
                <a:latin typeface="Times New Roman" panose="02020603050405020304" pitchFamily="18" charset="0"/>
              </a:rPr>
              <a:t>со што ке се добие следната топологија</a:t>
            </a:r>
            <a:endParaRPr lang="mk-MK" dirty="0"/>
          </a:p>
          <a:p>
            <a:br>
              <a:rPr lang="mk-MK" dirty="0"/>
            </a:br>
            <a:endParaRPr lang="en-US" dirty="0"/>
          </a:p>
        </p:txBody>
      </p:sp>
      <p:pic>
        <p:nvPicPr>
          <p:cNvPr id="15362" name="Picture 2" descr="https://lh5.googleusercontent.com/Uu5gSXHYjgshj1d8gqY-w7VF_VtbyNwtLvK60hmVaPoZjPqS7MHESXcEbbmfzXQxbNwdDChsn5YyIYkr3HXRUqYoRiW9YOofpj_i4NLAGaDvVBii3yiQ665HDFQ0pBUPbDulqCp_">
            <a:extLst>
              <a:ext uri="{FF2B5EF4-FFF2-40B4-BE49-F238E27FC236}">
                <a16:creationId xmlns:a16="http://schemas.microsoft.com/office/drawing/2014/main" id="{8E82EE7E-9AF4-46B0-8D38-EDDA52702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3587" y="3429000"/>
            <a:ext cx="4452250" cy="3363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80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D04C-9C2B-4F6B-8ED6-1D7AA7338D7F}"/>
              </a:ext>
            </a:extLst>
          </p:cNvPr>
          <p:cNvSpPr>
            <a:spLocks noGrp="1"/>
          </p:cNvSpPr>
          <p:nvPr>
            <p:ph type="ctrTitle"/>
          </p:nvPr>
        </p:nvSpPr>
        <p:spPr>
          <a:xfrm>
            <a:off x="819760" y="1857812"/>
            <a:ext cx="10993549" cy="684932"/>
          </a:xfrm>
        </p:spPr>
        <p:txBody>
          <a:bodyPr>
            <a:noAutofit/>
          </a:bodyPr>
          <a:lstStyle/>
          <a:p>
            <a:pPr algn="ctr"/>
            <a:r>
              <a:rPr lang="mk-MK" b="1" u="sng" cap="none" dirty="0">
                <a:solidFill>
                  <a:srgbClr val="FFC000"/>
                </a:solidFill>
                <a:latin typeface="Calibri" panose="020F0502020204030204" pitchFamily="34" charset="0"/>
                <a:cs typeface="Calibri" panose="020F0502020204030204" pitchFamily="34" charset="0"/>
              </a:rPr>
              <a:t>Статичко и Динамичко рутирање</a:t>
            </a:r>
            <a:r>
              <a:rPr lang="en-US" b="1" u="sng" cap="none" dirty="0">
                <a:solidFill>
                  <a:srgbClr val="FFC000"/>
                </a:solidFill>
                <a:latin typeface="Calibri" panose="020F0502020204030204" pitchFamily="34" charset="0"/>
                <a:cs typeface="Calibri" panose="020F0502020204030204" pitchFamily="34" charset="0"/>
              </a:rPr>
              <a:t> </a:t>
            </a:r>
            <a:br>
              <a:rPr lang="en-US" b="1" u="sng" cap="none" dirty="0">
                <a:solidFill>
                  <a:srgbClr val="FFC000"/>
                </a:solidFill>
                <a:latin typeface="Calibri" panose="020F0502020204030204" pitchFamily="34" charset="0"/>
                <a:cs typeface="Calibri" panose="020F0502020204030204" pitchFamily="34" charset="0"/>
              </a:rPr>
            </a:br>
            <a:r>
              <a:rPr lang="en-US" b="1" u="sng" cap="none" dirty="0">
                <a:solidFill>
                  <a:srgbClr val="FFC000"/>
                </a:solidFill>
                <a:latin typeface="Calibri" panose="020F0502020204030204" pitchFamily="34" charset="0"/>
                <a:cs typeface="Calibri" panose="020F0502020204030204" pitchFamily="34" charset="0"/>
              </a:rPr>
              <a:t>RIPv2, OSPF</a:t>
            </a:r>
          </a:p>
        </p:txBody>
      </p:sp>
      <p:sp>
        <p:nvSpPr>
          <p:cNvPr id="5" name="TextBox 4">
            <a:extLst>
              <a:ext uri="{FF2B5EF4-FFF2-40B4-BE49-F238E27FC236}">
                <a16:creationId xmlns:a16="http://schemas.microsoft.com/office/drawing/2014/main" id="{33714DA2-290C-4200-9973-8D612165FAEE}"/>
              </a:ext>
            </a:extLst>
          </p:cNvPr>
          <p:cNvSpPr txBox="1"/>
          <p:nvPr/>
        </p:nvSpPr>
        <p:spPr>
          <a:xfrm>
            <a:off x="533433" y="3429000"/>
            <a:ext cx="4910328" cy="34163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k-MK"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Содржина</a:t>
            </a: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a:t>
            </a:r>
            <a:endParaRPr kumimoji="0" lang="mk-MK"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mk-MK"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mk-MK" dirty="0">
                <a:solidFill>
                  <a:prstClr val="black"/>
                </a:solidFill>
                <a:latin typeface="Calibri" panose="020F0502020204030204" pitchFamily="34" charset="0"/>
                <a:cs typeface="Calibri" panose="020F0502020204030204" pitchFamily="34" charset="0"/>
              </a:rPr>
              <a:t>Теоретски дел за статико и динамично рутирање</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mk-MK" dirty="0">
              <a:solidFill>
                <a:prstClr val="black"/>
              </a:solidFill>
              <a:latin typeface="Calibri" panose="020F0502020204030204" pitchFamily="34" charset="0"/>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mk-MK" dirty="0">
                <a:solidFill>
                  <a:prstClr val="black"/>
                </a:solidFill>
                <a:latin typeface="Calibri" panose="020F0502020204030204" pitchFamily="34" charset="0"/>
                <a:cs typeface="Calibri" panose="020F0502020204030204" pitchFamily="34" charset="0"/>
              </a:rPr>
              <a:t>Вежби  </a:t>
            </a:r>
            <a:r>
              <a:rPr lang="en-US" dirty="0">
                <a:solidFill>
                  <a:prstClr val="black"/>
                </a:solidFill>
                <a:latin typeface="Calibri" panose="020F0502020204030204" pitchFamily="34" charset="0"/>
                <a:cs typeface="Calibri" panose="020F0502020204030204" pitchFamily="34" charset="0"/>
              </a:rPr>
              <a:t>- </a:t>
            </a:r>
            <a:r>
              <a:rPr lang="mk-MK" dirty="0">
                <a:solidFill>
                  <a:prstClr val="black"/>
                </a:solidFill>
                <a:latin typeface="Calibri" panose="020F0502020204030204" pitchFamily="34" charset="0"/>
                <a:cs typeface="Calibri" panose="020F0502020204030204" pitchFamily="34" charset="0"/>
              </a:rPr>
              <a:t>вежби во </a:t>
            </a:r>
            <a:r>
              <a:rPr lang="en-US" dirty="0">
                <a:solidFill>
                  <a:prstClr val="black"/>
                </a:solidFill>
                <a:latin typeface="Calibri" panose="020F0502020204030204" pitchFamily="34" charset="0"/>
                <a:cs typeface="Calibri" panose="020F0502020204030204" pitchFamily="34" charset="0"/>
              </a:rPr>
              <a:t>Cisco Packet tracer: RIPv2,OSPF</a:t>
            </a:r>
            <a:endParaRPr lang="mk-MK" dirty="0">
              <a:solidFill>
                <a:prstClr val="black"/>
              </a:solidFill>
              <a:latin typeface="Calibri" panose="020F0502020204030204" pitchFamily="34" charset="0"/>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mk-MK" dirty="0">
              <a:solidFill>
                <a:prstClr val="black"/>
              </a:solidFill>
              <a:latin typeface="Corbel" panose="020B0503020204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dirty="0">
              <a:solidFill>
                <a:prstClr val="black"/>
              </a:solidFill>
              <a:latin typeface="Corbel" panose="020B0503020204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mk-MK"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k-MK"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pic>
        <p:nvPicPr>
          <p:cNvPr id="3" name="Picture 2">
            <a:extLst>
              <a:ext uri="{FF2B5EF4-FFF2-40B4-BE49-F238E27FC236}">
                <a16:creationId xmlns:a16="http://schemas.microsoft.com/office/drawing/2014/main" id="{821BB48B-B433-4167-A1CF-3DEFBF98FE08}"/>
              </a:ext>
            </a:extLst>
          </p:cNvPr>
          <p:cNvPicPr>
            <a:picLocks noChangeAspect="1"/>
          </p:cNvPicPr>
          <p:nvPr/>
        </p:nvPicPr>
        <p:blipFill>
          <a:blip r:embed="rId2"/>
          <a:stretch>
            <a:fillRect/>
          </a:stretch>
        </p:blipFill>
        <p:spPr>
          <a:xfrm>
            <a:off x="4810231" y="3082348"/>
            <a:ext cx="7003078" cy="3318452"/>
          </a:xfrm>
          <a:prstGeom prst="rect">
            <a:avLst/>
          </a:prstGeom>
        </p:spPr>
      </p:pic>
    </p:spTree>
    <p:extLst>
      <p:ext uri="{BB962C8B-B14F-4D97-AF65-F5344CB8AC3E}">
        <p14:creationId xmlns:p14="http://schemas.microsoft.com/office/powerpoint/2010/main" val="2198236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4054385" y="581945"/>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2</a:t>
            </a:r>
            <a:r>
              <a:rPr lang="en-US" sz="3200" b="1" dirty="0">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0181EED3-9DDF-41C4-BA68-9E91D878425C}"/>
              </a:ext>
            </a:extLst>
          </p:cNvPr>
          <p:cNvSpPr/>
          <p:nvPr/>
        </p:nvSpPr>
        <p:spPr>
          <a:xfrm>
            <a:off x="631596" y="2165181"/>
            <a:ext cx="8832915" cy="5242461"/>
          </a:xfrm>
          <a:prstGeom prst="rect">
            <a:avLst/>
          </a:prstGeom>
        </p:spPr>
        <p:txBody>
          <a:bodyPr wrap="square">
            <a:spAutoFit/>
          </a:bodyPr>
          <a:lstStyle/>
          <a:p>
            <a:pPr>
              <a:spcAft>
                <a:spcPts val="800"/>
              </a:spcAft>
            </a:pPr>
            <a:r>
              <a:rPr lang="mk-MK" dirty="0">
                <a:solidFill>
                  <a:srgbClr val="000000"/>
                </a:solidFill>
                <a:latin typeface="Times New Roman" panose="02020603050405020304" pitchFamily="18" charset="0"/>
              </a:rPr>
              <a:t>Чекор </a:t>
            </a:r>
            <a:r>
              <a:rPr lang="en-US" dirty="0">
                <a:solidFill>
                  <a:srgbClr val="000000"/>
                </a:solidFill>
                <a:latin typeface="Times New Roman" panose="02020603050405020304" pitchFamily="18" charset="0"/>
              </a:rPr>
              <a:t>2</a:t>
            </a:r>
            <a:r>
              <a:rPr lang="mk-MK" dirty="0">
                <a:solidFill>
                  <a:srgbClr val="000000"/>
                </a:solidFill>
                <a:latin typeface="Times New Roman" panose="02020603050405020304" pitchFamily="18" charset="0"/>
              </a:rPr>
              <a:t>. Задавање на </a:t>
            </a:r>
            <a:r>
              <a:rPr lang="en-US" dirty="0">
                <a:solidFill>
                  <a:srgbClr val="000000"/>
                </a:solidFill>
                <a:latin typeface="Times New Roman" panose="02020603050405020304" pitchFamily="18" charset="0"/>
              </a:rPr>
              <a:t>hostname </a:t>
            </a:r>
            <a:r>
              <a:rPr lang="mk-MK" dirty="0">
                <a:solidFill>
                  <a:srgbClr val="000000"/>
                </a:solidFill>
                <a:latin typeface="Times New Roman" panose="02020603050405020304" pitchFamily="18" charset="0"/>
              </a:rPr>
              <a:t>на рутерите</a:t>
            </a:r>
          </a:p>
          <a:p>
            <a:pPr>
              <a:spcAft>
                <a:spcPts val="800"/>
              </a:spcAft>
            </a:pPr>
            <a:r>
              <a:rPr lang="mk-MK" dirty="0">
                <a:solidFill>
                  <a:srgbClr val="000000"/>
                </a:solidFill>
                <a:latin typeface="Times New Roman" panose="02020603050405020304" pitchFamily="18" charset="0"/>
              </a:rPr>
              <a:t>За </a:t>
            </a:r>
            <a:r>
              <a:rPr lang="en-US" dirty="0">
                <a:solidFill>
                  <a:srgbClr val="000000"/>
                </a:solidFill>
                <a:latin typeface="Times New Roman" panose="02020603050405020304" pitchFamily="18" charset="0"/>
              </a:rPr>
              <a:t>R1 </a:t>
            </a:r>
            <a:r>
              <a:rPr lang="mk-MK" dirty="0">
                <a:solidFill>
                  <a:srgbClr val="000000"/>
                </a:solidFill>
                <a:latin typeface="Times New Roman" panose="02020603050405020304" pitchFamily="18" charset="0"/>
              </a:rPr>
              <a:t>ги извршуваме командите</a:t>
            </a:r>
          </a:p>
          <a:p>
            <a:pPr>
              <a:spcAft>
                <a:spcPts val="800"/>
              </a:spcAft>
            </a:pPr>
            <a:endParaRPr lang="mk-MK" dirty="0">
              <a:solidFill>
                <a:srgbClr val="000000"/>
              </a:solidFill>
              <a:latin typeface="Times New Roman" panose="02020603050405020304" pitchFamily="18" charset="0"/>
            </a:endParaRPr>
          </a:p>
          <a:p>
            <a:pPr>
              <a:spcAft>
                <a:spcPts val="800"/>
              </a:spcAft>
            </a:pPr>
            <a:r>
              <a:rPr lang="mk-MK" dirty="0">
                <a:solidFill>
                  <a:srgbClr val="000000"/>
                </a:solidFill>
                <a:latin typeface="Times New Roman" panose="02020603050405020304" pitchFamily="18" charset="0"/>
              </a:rPr>
              <a:t>1</a:t>
            </a:r>
            <a:r>
              <a:rPr lang="en-US" dirty="0">
                <a:solidFill>
                  <a:srgbClr val="000000"/>
                </a:solidFill>
                <a:latin typeface="Times New Roman" panose="02020603050405020304" pitchFamily="18" charset="0"/>
              </a:rPr>
              <a:t> Router&gt;enable</a:t>
            </a:r>
          </a:p>
          <a:p>
            <a:pPr>
              <a:spcAft>
                <a:spcPts val="800"/>
              </a:spcAft>
            </a:pPr>
            <a:r>
              <a:rPr lang="en-US" dirty="0">
                <a:solidFill>
                  <a:srgbClr val="000000"/>
                </a:solidFill>
                <a:latin typeface="Times New Roman" panose="02020603050405020304" pitchFamily="18" charset="0"/>
              </a:rPr>
              <a:t>2 </a:t>
            </a:r>
            <a:r>
              <a:rPr lang="en-US" dirty="0" err="1">
                <a:solidFill>
                  <a:srgbClr val="000000"/>
                </a:solidFill>
                <a:latin typeface="Times New Roman" panose="02020603050405020304" pitchFamily="18" charset="0"/>
              </a:rPr>
              <a:t>Router#configure</a:t>
            </a:r>
            <a:r>
              <a:rPr lang="en-US" dirty="0">
                <a:solidFill>
                  <a:srgbClr val="000000"/>
                </a:solidFill>
                <a:latin typeface="Times New Roman" panose="02020603050405020304" pitchFamily="18" charset="0"/>
              </a:rPr>
              <a:t> terminal</a:t>
            </a:r>
          </a:p>
          <a:p>
            <a:pPr>
              <a:spcAft>
                <a:spcPts val="800"/>
              </a:spcAft>
            </a:pPr>
            <a:r>
              <a:rPr lang="en-US" dirty="0">
                <a:solidFill>
                  <a:srgbClr val="000000"/>
                </a:solidFill>
                <a:latin typeface="Times New Roman" panose="02020603050405020304" pitchFamily="18" charset="0"/>
              </a:rPr>
              <a:t>3 Router(config)#hostname R1</a:t>
            </a:r>
          </a:p>
          <a:p>
            <a:pPr>
              <a:spcAft>
                <a:spcPts val="800"/>
              </a:spcAft>
            </a:pPr>
            <a:endParaRPr lang="en-US" dirty="0">
              <a:solidFill>
                <a:srgbClr val="000000"/>
              </a:solidFill>
              <a:latin typeface="Calibri" panose="020F0502020204030204" pitchFamily="34" charset="0"/>
              <a:cs typeface="Calibri" panose="020F0502020204030204" pitchFamily="34" charset="0"/>
            </a:endParaRPr>
          </a:p>
          <a:p>
            <a:r>
              <a:rPr lang="mk-MK" dirty="0">
                <a:latin typeface="Calibri" panose="020F0502020204030204" pitchFamily="34" charset="0"/>
                <a:cs typeface="Calibri" panose="020F0502020204030204" pitchFamily="34" charset="0"/>
              </a:rPr>
              <a:t>За </a:t>
            </a:r>
            <a:r>
              <a:rPr lang="en-US" dirty="0">
                <a:latin typeface="Calibri" panose="020F0502020204030204" pitchFamily="34" charset="0"/>
                <a:cs typeface="Calibri" panose="020F0502020204030204" pitchFamily="34" charset="0"/>
              </a:rPr>
              <a:t>R2 </a:t>
            </a:r>
            <a:r>
              <a:rPr lang="mk-MK" dirty="0">
                <a:latin typeface="Calibri" panose="020F0502020204030204" pitchFamily="34" charset="0"/>
                <a:cs typeface="Calibri" panose="020F0502020204030204" pitchFamily="34" charset="0"/>
              </a:rPr>
              <a:t>ги извршуваме командите</a:t>
            </a:r>
          </a:p>
          <a:p>
            <a:endParaRPr lang="mk-MK"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Router&gt;enable</a:t>
            </a:r>
          </a:p>
          <a:p>
            <a:r>
              <a:rPr lang="en-US" dirty="0" err="1">
                <a:latin typeface="Calibri" panose="020F0502020204030204" pitchFamily="34" charset="0"/>
                <a:cs typeface="Calibri" panose="020F0502020204030204" pitchFamily="34" charset="0"/>
              </a:rPr>
              <a:t>Router#configure</a:t>
            </a:r>
            <a:r>
              <a:rPr lang="en-US" dirty="0">
                <a:latin typeface="Calibri" panose="020F0502020204030204" pitchFamily="34" charset="0"/>
                <a:cs typeface="Calibri" panose="020F0502020204030204" pitchFamily="34" charset="0"/>
              </a:rPr>
              <a:t> terminal</a:t>
            </a:r>
          </a:p>
          <a:p>
            <a:r>
              <a:rPr lang="en-US" dirty="0">
                <a:latin typeface="Calibri" panose="020F0502020204030204" pitchFamily="34" charset="0"/>
                <a:cs typeface="Calibri" panose="020F0502020204030204" pitchFamily="34" charset="0"/>
              </a:rPr>
              <a:t>Router(config)#hostname R2</a:t>
            </a:r>
          </a:p>
          <a:p>
            <a:endParaRPr lang="en-US" dirty="0"/>
          </a:p>
          <a:p>
            <a:endParaRPr lang="en-US" dirty="0"/>
          </a:p>
          <a:p>
            <a:br>
              <a:rPr lang="mk-MK" dirty="0"/>
            </a:br>
            <a:endParaRPr lang="en-US" dirty="0"/>
          </a:p>
        </p:txBody>
      </p:sp>
      <p:pic>
        <p:nvPicPr>
          <p:cNvPr id="16387" name="Picture 3" descr="https://lh4.googleusercontent.com/jzzhyPqarN3JWOMw_UYw9lfZpYng7MmbOt0dLEcbgHOr423F_MA5vcay5q3HNDzW1U7Fpzp0oOu276hQxQC6vcynTgAeGR9aFFHuCnQEiBw0BLU4TNdmoV3ZBvIuRNPxLhFYPqm3">
            <a:extLst>
              <a:ext uri="{FF2B5EF4-FFF2-40B4-BE49-F238E27FC236}">
                <a16:creationId xmlns:a16="http://schemas.microsoft.com/office/drawing/2014/main" id="{7AE88FD0-9159-40F1-ACDE-2465C08363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859" y="2292039"/>
            <a:ext cx="6115050" cy="20288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9B94C18-9116-4303-AD11-C8275513E519}"/>
              </a:ext>
            </a:extLst>
          </p:cNvPr>
          <p:cNvSpPr/>
          <p:nvPr/>
        </p:nvSpPr>
        <p:spPr>
          <a:xfrm>
            <a:off x="5464404" y="4915768"/>
            <a:ext cx="6096000" cy="1754326"/>
          </a:xfrm>
          <a:prstGeom prst="rect">
            <a:avLst/>
          </a:prstGeom>
        </p:spPr>
        <p:txBody>
          <a:bodyPr>
            <a:spAutoFit/>
          </a:bodyPr>
          <a:lstStyle/>
          <a:p>
            <a:r>
              <a:rPr lang="mk-MK" dirty="0">
                <a:latin typeface="Calibri" panose="020F0502020204030204" pitchFamily="34" charset="0"/>
                <a:cs typeface="Calibri" panose="020F0502020204030204" pitchFamily="34" charset="0"/>
              </a:rPr>
              <a:t>За </a:t>
            </a:r>
            <a:r>
              <a:rPr lang="en-US" dirty="0">
                <a:latin typeface="Calibri" panose="020F0502020204030204" pitchFamily="34" charset="0"/>
                <a:cs typeface="Calibri" panose="020F0502020204030204" pitchFamily="34" charset="0"/>
              </a:rPr>
              <a:t>R3 </a:t>
            </a:r>
            <a:r>
              <a:rPr lang="mk-MK" dirty="0">
                <a:latin typeface="Calibri" panose="020F0502020204030204" pitchFamily="34" charset="0"/>
                <a:cs typeface="Calibri" panose="020F0502020204030204" pitchFamily="34" charset="0"/>
              </a:rPr>
              <a:t>ги извршуваме командите</a:t>
            </a:r>
            <a:endParaRPr lang="en-US" dirty="0">
              <a:latin typeface="Calibri" panose="020F0502020204030204" pitchFamily="34" charset="0"/>
              <a:cs typeface="Calibri" panose="020F0502020204030204" pitchFamily="34" charset="0"/>
            </a:endParaRPr>
          </a:p>
          <a:p>
            <a:endParaRPr lang="mk-MK"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Router&gt;enable</a:t>
            </a:r>
          </a:p>
          <a:p>
            <a:r>
              <a:rPr lang="en-US" dirty="0" err="1">
                <a:latin typeface="Calibri" panose="020F0502020204030204" pitchFamily="34" charset="0"/>
                <a:cs typeface="Calibri" panose="020F0502020204030204" pitchFamily="34" charset="0"/>
              </a:rPr>
              <a:t>Router#configure</a:t>
            </a:r>
            <a:r>
              <a:rPr lang="en-US" dirty="0">
                <a:latin typeface="Calibri" panose="020F0502020204030204" pitchFamily="34" charset="0"/>
                <a:cs typeface="Calibri" panose="020F0502020204030204" pitchFamily="34" charset="0"/>
              </a:rPr>
              <a:t> terminal</a:t>
            </a:r>
          </a:p>
          <a:p>
            <a:r>
              <a:rPr lang="en-US" dirty="0">
                <a:latin typeface="Calibri" panose="020F0502020204030204" pitchFamily="34" charset="0"/>
                <a:cs typeface="Calibri" panose="020F0502020204030204" pitchFamily="34" charset="0"/>
              </a:rPr>
              <a:t>Router(config)#hostname R3</a:t>
            </a:r>
          </a:p>
          <a:p>
            <a:endParaRPr lang="en-US" dirty="0"/>
          </a:p>
        </p:txBody>
      </p:sp>
    </p:spTree>
    <p:extLst>
      <p:ext uri="{BB962C8B-B14F-4D97-AF65-F5344CB8AC3E}">
        <p14:creationId xmlns:p14="http://schemas.microsoft.com/office/powerpoint/2010/main" val="1841230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4054385" y="581945"/>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2</a:t>
            </a:r>
            <a:r>
              <a:rPr lang="en-US" sz="3200" b="1" dirty="0">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0181EED3-9DDF-41C4-BA68-9E91D878425C}"/>
              </a:ext>
            </a:extLst>
          </p:cNvPr>
          <p:cNvSpPr/>
          <p:nvPr/>
        </p:nvSpPr>
        <p:spPr>
          <a:xfrm>
            <a:off x="631597" y="2165181"/>
            <a:ext cx="4760536" cy="2236510"/>
          </a:xfrm>
          <a:prstGeom prst="rect">
            <a:avLst/>
          </a:prstGeom>
        </p:spPr>
        <p:txBody>
          <a:bodyPr wrap="square">
            <a:spAutoFit/>
          </a:bodyPr>
          <a:lstStyle/>
          <a:p>
            <a:pPr>
              <a:spcAft>
                <a:spcPts val="800"/>
              </a:spcAft>
            </a:pPr>
            <a:r>
              <a:rPr lang="mk-MK" dirty="0">
                <a:solidFill>
                  <a:srgbClr val="000000"/>
                </a:solidFill>
                <a:latin typeface="Times New Roman" panose="02020603050405020304" pitchFamily="18" charset="0"/>
              </a:rPr>
              <a:t>Чекор </a:t>
            </a:r>
            <a:r>
              <a:rPr lang="en-US" dirty="0">
                <a:solidFill>
                  <a:srgbClr val="000000"/>
                </a:solidFill>
                <a:latin typeface="Times New Roman" panose="02020603050405020304" pitchFamily="18" charset="0"/>
              </a:rPr>
              <a:t>3</a:t>
            </a:r>
            <a:r>
              <a:rPr lang="mk-MK" dirty="0">
                <a:solidFill>
                  <a:srgbClr val="000000"/>
                </a:solidFill>
                <a:latin typeface="Times New Roman" panose="02020603050405020304" pitchFamily="18" charset="0"/>
              </a:rPr>
              <a:t>. </a:t>
            </a:r>
            <a:r>
              <a:rPr lang="ru-RU" dirty="0">
                <a:solidFill>
                  <a:srgbClr val="000000"/>
                </a:solidFill>
                <a:latin typeface="Times New Roman" panose="02020603050405020304" pitchFamily="18" charset="0"/>
              </a:rPr>
              <a:t>Следно потребно е да се конфигурираат интерфејсите на R1, R2 и R3.</a:t>
            </a:r>
          </a:p>
          <a:p>
            <a:pPr>
              <a:spcAft>
                <a:spcPts val="800"/>
              </a:spcAft>
            </a:pPr>
            <a:endParaRPr lang="mk-MK" dirty="0">
              <a:solidFill>
                <a:srgbClr val="000000"/>
              </a:solidFill>
              <a:latin typeface="Times New Roman" panose="02020603050405020304" pitchFamily="18" charset="0"/>
            </a:endParaRPr>
          </a:p>
          <a:p>
            <a:endParaRPr lang="en-US" dirty="0"/>
          </a:p>
          <a:p>
            <a:endParaRPr lang="en-US" dirty="0"/>
          </a:p>
          <a:p>
            <a:br>
              <a:rPr lang="mk-MK" dirty="0"/>
            </a:br>
            <a:endParaRPr lang="en-US" dirty="0"/>
          </a:p>
        </p:txBody>
      </p:sp>
      <p:pic>
        <p:nvPicPr>
          <p:cNvPr id="17410" name="Picture 2" descr="https://lh3.googleusercontent.com/qZ3W5Oja_s79jc_vAGulC_YLTD9d2kCdUcKKCZ1PFwXF6EvUsLlSDGb6mYSvJbz2T2tUnQN_p2aqRkApPP-N-HsmwtY943NDBHRObz4CmDP-oL1Fh3Ez0Tpcoy3No_nARg5jwi45">
            <a:extLst>
              <a:ext uri="{FF2B5EF4-FFF2-40B4-BE49-F238E27FC236}">
                <a16:creationId xmlns:a16="http://schemas.microsoft.com/office/drawing/2014/main" id="{555C98F1-FCDF-435B-A28A-1FFE4D9FD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2133" y="1996628"/>
            <a:ext cx="6496050" cy="4810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5BD56D5-603C-452B-8208-6C2E57D3404C}"/>
              </a:ext>
            </a:extLst>
          </p:cNvPr>
          <p:cNvSpPr/>
          <p:nvPr/>
        </p:nvSpPr>
        <p:spPr>
          <a:xfrm>
            <a:off x="631597" y="2990324"/>
            <a:ext cx="6096000" cy="4031873"/>
          </a:xfrm>
          <a:prstGeom prst="rect">
            <a:avLst/>
          </a:prstGeom>
        </p:spPr>
        <p:txBody>
          <a:bodyPr>
            <a:spAutoFit/>
          </a:bodyPr>
          <a:lstStyle/>
          <a:p>
            <a:r>
              <a:rPr lang="en-US" sz="1400" dirty="0" err="1">
                <a:latin typeface="Calibri" panose="020F0502020204030204" pitchFamily="34" charset="0"/>
                <a:cs typeface="Calibri" panose="020F0502020204030204" pitchFamily="34" charset="0"/>
              </a:rPr>
              <a:t>За</a:t>
            </a:r>
            <a:r>
              <a:rPr lang="en-US" sz="1400" dirty="0">
                <a:latin typeface="Calibri" panose="020F0502020204030204" pitchFamily="34" charset="0"/>
                <a:cs typeface="Calibri" panose="020F0502020204030204" pitchFamily="34" charset="0"/>
              </a:rPr>
              <a:t> R1, </a:t>
            </a:r>
            <a:r>
              <a:rPr lang="en-US" sz="1400" dirty="0" err="1">
                <a:latin typeface="Calibri" panose="020F0502020204030204" pitchFamily="34" charset="0"/>
                <a:cs typeface="Calibri" panose="020F0502020204030204" pitchFamily="34" charset="0"/>
              </a:rPr>
              <a:t>подесување</a:t>
            </a:r>
            <a:r>
              <a:rPr lang="en-US" sz="1400" dirty="0">
                <a:latin typeface="Calibri" panose="020F0502020204030204" pitchFamily="34" charset="0"/>
                <a:cs typeface="Calibri" panose="020F0502020204030204" pitchFamily="34" charset="0"/>
              </a:rPr>
              <a:t> на </a:t>
            </a:r>
            <a:r>
              <a:rPr lang="en-US" sz="1400" dirty="0" err="1">
                <a:latin typeface="Calibri" panose="020F0502020204030204" pitchFamily="34" charset="0"/>
                <a:cs typeface="Calibri" panose="020F0502020204030204" pitchFamily="34" charset="0"/>
              </a:rPr>
              <a:t>интерфејсите</a:t>
            </a:r>
            <a:r>
              <a:rPr lang="en-US" sz="1400" dirty="0">
                <a:latin typeface="Calibri" panose="020F0502020204030204" pitchFamily="34" charset="0"/>
                <a:cs typeface="Calibri" panose="020F0502020204030204" pitchFamily="34" charset="0"/>
              </a:rPr>
              <a:t>:</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R1(config)#interface fa0/0</a:t>
            </a:r>
          </a:p>
          <a:p>
            <a:r>
              <a:rPr lang="en-US" sz="1400" dirty="0">
                <a:latin typeface="Calibri" panose="020F0502020204030204" pitchFamily="34" charset="0"/>
                <a:cs typeface="Calibri" panose="020F0502020204030204" pitchFamily="34" charset="0"/>
              </a:rPr>
              <a:t>R1(config-if)#</a:t>
            </a:r>
            <a:r>
              <a:rPr lang="en-US" sz="1400" dirty="0" err="1">
                <a:latin typeface="Calibri" panose="020F0502020204030204" pitchFamily="34" charset="0"/>
                <a:cs typeface="Calibri" panose="020F0502020204030204" pitchFamily="34" charset="0"/>
              </a:rPr>
              <a:t>ip</a:t>
            </a:r>
            <a:r>
              <a:rPr lang="en-US" sz="1400" dirty="0">
                <a:latin typeface="Calibri" panose="020F0502020204030204" pitchFamily="34" charset="0"/>
                <a:cs typeface="Calibri" panose="020F0502020204030204" pitchFamily="34" charset="0"/>
              </a:rPr>
              <a:t> address 192.168.1.62 255.255.255.192</a:t>
            </a:r>
          </a:p>
          <a:p>
            <a:r>
              <a:rPr lang="en-US" sz="1400" dirty="0">
                <a:latin typeface="Calibri" panose="020F0502020204030204" pitchFamily="34" charset="0"/>
                <a:cs typeface="Calibri" panose="020F0502020204030204" pitchFamily="34" charset="0"/>
              </a:rPr>
              <a:t>R1(config-if)#no shut</a:t>
            </a:r>
          </a:p>
          <a:p>
            <a:r>
              <a:rPr lang="en-US" sz="1400" dirty="0">
                <a:latin typeface="Calibri" panose="020F0502020204030204" pitchFamily="34" charset="0"/>
                <a:cs typeface="Calibri" panose="020F0502020204030204" pitchFamily="34" charset="0"/>
              </a:rPr>
              <a:t>R1(config-if)#exit</a:t>
            </a:r>
          </a:p>
          <a:p>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R1(config)#interface s0/0/0</a:t>
            </a:r>
          </a:p>
          <a:p>
            <a:r>
              <a:rPr lang="en-US" sz="1400" dirty="0">
                <a:latin typeface="Calibri" panose="020F0502020204030204" pitchFamily="34" charset="0"/>
                <a:cs typeface="Calibri" panose="020F0502020204030204" pitchFamily="34" charset="0"/>
              </a:rPr>
              <a:t>R1(config-if)#</a:t>
            </a:r>
            <a:r>
              <a:rPr lang="en-US" sz="1400" dirty="0" err="1">
                <a:latin typeface="Calibri" panose="020F0502020204030204" pitchFamily="34" charset="0"/>
                <a:cs typeface="Calibri" panose="020F0502020204030204" pitchFamily="34" charset="0"/>
              </a:rPr>
              <a:t>ip</a:t>
            </a:r>
            <a:r>
              <a:rPr lang="en-US" sz="1400" dirty="0">
                <a:latin typeface="Calibri" panose="020F0502020204030204" pitchFamily="34" charset="0"/>
                <a:cs typeface="Calibri" panose="020F0502020204030204" pitchFamily="34" charset="0"/>
              </a:rPr>
              <a:t> add 192.168.1.193 255.255.255.252</a:t>
            </a:r>
          </a:p>
          <a:p>
            <a:r>
              <a:rPr lang="en-US" sz="1400" dirty="0">
                <a:latin typeface="Calibri" panose="020F0502020204030204" pitchFamily="34" charset="0"/>
                <a:cs typeface="Calibri" panose="020F0502020204030204" pitchFamily="34" charset="0"/>
              </a:rPr>
              <a:t>R1(config-if)#clock rate 64000</a:t>
            </a:r>
          </a:p>
          <a:p>
            <a:r>
              <a:rPr lang="en-US" sz="1400" dirty="0">
                <a:latin typeface="Calibri" panose="020F0502020204030204" pitchFamily="34" charset="0"/>
                <a:cs typeface="Calibri" panose="020F0502020204030204" pitchFamily="34" charset="0"/>
              </a:rPr>
              <a:t>R1(config-if)#no shut</a:t>
            </a:r>
          </a:p>
          <a:p>
            <a:r>
              <a:rPr lang="en-US" sz="1400" dirty="0">
                <a:latin typeface="Calibri" panose="020F0502020204030204" pitchFamily="34" charset="0"/>
                <a:cs typeface="Calibri" panose="020F0502020204030204" pitchFamily="34" charset="0"/>
              </a:rPr>
              <a:t>R1(config-if)#exit</a:t>
            </a:r>
          </a:p>
          <a:p>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R1(config)#interface s0/0/1</a:t>
            </a:r>
          </a:p>
          <a:p>
            <a:r>
              <a:rPr lang="en-US" sz="1400" dirty="0">
                <a:latin typeface="Calibri" panose="020F0502020204030204" pitchFamily="34" charset="0"/>
                <a:cs typeface="Calibri" panose="020F0502020204030204" pitchFamily="34" charset="0"/>
              </a:rPr>
              <a:t>R1(config-if)#</a:t>
            </a:r>
            <a:r>
              <a:rPr lang="en-US" sz="1400" dirty="0" err="1">
                <a:latin typeface="Calibri" panose="020F0502020204030204" pitchFamily="34" charset="0"/>
                <a:cs typeface="Calibri" panose="020F0502020204030204" pitchFamily="34" charset="0"/>
              </a:rPr>
              <a:t>ip</a:t>
            </a:r>
            <a:r>
              <a:rPr lang="en-US" sz="1400" dirty="0">
                <a:latin typeface="Calibri" panose="020F0502020204030204" pitchFamily="34" charset="0"/>
                <a:cs typeface="Calibri" panose="020F0502020204030204" pitchFamily="34" charset="0"/>
              </a:rPr>
              <a:t> add 192.168.1.197 255.255.255.252</a:t>
            </a:r>
          </a:p>
          <a:p>
            <a:r>
              <a:rPr lang="en-US" sz="1400" dirty="0">
                <a:latin typeface="Calibri" panose="020F0502020204030204" pitchFamily="34" charset="0"/>
                <a:cs typeface="Calibri" panose="020F0502020204030204" pitchFamily="34" charset="0"/>
              </a:rPr>
              <a:t>R1(config-if)#clock rate 64000</a:t>
            </a:r>
          </a:p>
          <a:p>
            <a:r>
              <a:rPr lang="en-US" sz="1400" dirty="0">
                <a:latin typeface="Calibri" panose="020F0502020204030204" pitchFamily="34" charset="0"/>
                <a:cs typeface="Calibri" panose="020F0502020204030204" pitchFamily="34" charset="0"/>
              </a:rPr>
              <a:t>R1(config-if)#no shut</a:t>
            </a:r>
          </a:p>
          <a:p>
            <a:endParaRPr lang="en-US" dirty="0"/>
          </a:p>
        </p:txBody>
      </p:sp>
    </p:spTree>
    <p:extLst>
      <p:ext uri="{BB962C8B-B14F-4D97-AF65-F5344CB8AC3E}">
        <p14:creationId xmlns:p14="http://schemas.microsoft.com/office/powerpoint/2010/main" val="3961854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4054385" y="581945"/>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2</a:t>
            </a:r>
            <a:r>
              <a:rPr lang="en-US" sz="3200" b="1" dirty="0">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0181EED3-9DDF-41C4-BA68-9E91D878425C}"/>
              </a:ext>
            </a:extLst>
          </p:cNvPr>
          <p:cNvSpPr/>
          <p:nvPr/>
        </p:nvSpPr>
        <p:spPr>
          <a:xfrm>
            <a:off x="565609" y="2002290"/>
            <a:ext cx="10152667" cy="1959511"/>
          </a:xfrm>
          <a:prstGeom prst="rect">
            <a:avLst/>
          </a:prstGeom>
        </p:spPr>
        <p:txBody>
          <a:bodyPr wrap="square">
            <a:spAutoFit/>
          </a:bodyPr>
          <a:lstStyle/>
          <a:p>
            <a:pPr>
              <a:spcAft>
                <a:spcPts val="800"/>
              </a:spcAft>
            </a:pPr>
            <a:r>
              <a:rPr lang="mk-MK" dirty="0">
                <a:solidFill>
                  <a:srgbClr val="000000"/>
                </a:solidFill>
                <a:latin typeface="Times New Roman" panose="02020603050405020304" pitchFamily="18" charset="0"/>
              </a:rPr>
              <a:t>Чекор </a:t>
            </a:r>
            <a:r>
              <a:rPr lang="en-US" dirty="0">
                <a:solidFill>
                  <a:srgbClr val="000000"/>
                </a:solidFill>
                <a:latin typeface="Times New Roman" panose="02020603050405020304" pitchFamily="18" charset="0"/>
              </a:rPr>
              <a:t>3</a:t>
            </a:r>
            <a:r>
              <a:rPr lang="mk-MK" dirty="0">
                <a:solidFill>
                  <a:srgbClr val="000000"/>
                </a:solidFill>
                <a:latin typeface="Times New Roman" panose="02020603050405020304" pitchFamily="18" charset="0"/>
              </a:rPr>
              <a:t>. </a:t>
            </a:r>
            <a:r>
              <a:rPr lang="ru-RU" dirty="0">
                <a:solidFill>
                  <a:srgbClr val="000000"/>
                </a:solidFill>
                <a:latin typeface="Times New Roman" panose="02020603050405020304" pitchFamily="18" charset="0"/>
              </a:rPr>
              <a:t>Следно потребно е да се конфигурираат интерфејсите на R1, R2 и R3.</a:t>
            </a:r>
          </a:p>
          <a:p>
            <a:pPr>
              <a:spcAft>
                <a:spcPts val="800"/>
              </a:spcAft>
            </a:pPr>
            <a:endParaRPr lang="mk-MK" dirty="0">
              <a:solidFill>
                <a:srgbClr val="000000"/>
              </a:solidFill>
              <a:latin typeface="Times New Roman" panose="02020603050405020304" pitchFamily="18" charset="0"/>
            </a:endParaRPr>
          </a:p>
          <a:p>
            <a:endParaRPr lang="en-US" dirty="0"/>
          </a:p>
          <a:p>
            <a:endParaRPr lang="en-US" dirty="0"/>
          </a:p>
          <a:p>
            <a:br>
              <a:rPr lang="mk-MK" dirty="0"/>
            </a:br>
            <a:endParaRPr lang="en-US" dirty="0"/>
          </a:p>
        </p:txBody>
      </p:sp>
      <p:sp>
        <p:nvSpPr>
          <p:cNvPr id="5" name="Rectangle 4">
            <a:extLst>
              <a:ext uri="{FF2B5EF4-FFF2-40B4-BE49-F238E27FC236}">
                <a16:creationId xmlns:a16="http://schemas.microsoft.com/office/drawing/2014/main" id="{05BD56D5-603C-452B-8208-6C2E57D3404C}"/>
              </a:ext>
            </a:extLst>
          </p:cNvPr>
          <p:cNvSpPr/>
          <p:nvPr/>
        </p:nvSpPr>
        <p:spPr>
          <a:xfrm>
            <a:off x="565609" y="2605603"/>
            <a:ext cx="6096000" cy="4555093"/>
          </a:xfrm>
          <a:prstGeom prst="rect">
            <a:avLst/>
          </a:prstGeom>
        </p:spPr>
        <p:txBody>
          <a:bodyPr>
            <a:spAutoFit/>
          </a:bodyPr>
          <a:lstStyle/>
          <a:p>
            <a:r>
              <a:rPr lang="en-US" sz="1600" dirty="0" err="1">
                <a:latin typeface="Calibri" panose="020F0502020204030204" pitchFamily="34" charset="0"/>
                <a:cs typeface="Calibri" panose="020F0502020204030204" pitchFamily="34" charset="0"/>
              </a:rPr>
              <a:t>За</a:t>
            </a:r>
            <a:r>
              <a:rPr lang="en-US" sz="1600" dirty="0">
                <a:latin typeface="Calibri" panose="020F0502020204030204" pitchFamily="34" charset="0"/>
                <a:cs typeface="Calibri" panose="020F0502020204030204" pitchFamily="34" charset="0"/>
              </a:rPr>
              <a:t> R2, </a:t>
            </a:r>
            <a:r>
              <a:rPr lang="en-US" sz="1600" dirty="0" err="1">
                <a:latin typeface="Calibri" panose="020F0502020204030204" pitchFamily="34" charset="0"/>
                <a:cs typeface="Calibri" panose="020F0502020204030204" pitchFamily="34" charset="0"/>
              </a:rPr>
              <a:t>подесување</a:t>
            </a:r>
            <a:r>
              <a:rPr lang="en-US" sz="1600" dirty="0">
                <a:latin typeface="Calibri" panose="020F0502020204030204" pitchFamily="34" charset="0"/>
                <a:cs typeface="Calibri" panose="020F0502020204030204" pitchFamily="34" charset="0"/>
              </a:rPr>
              <a:t> на </a:t>
            </a:r>
            <a:r>
              <a:rPr lang="en-US" sz="1600" dirty="0" err="1">
                <a:latin typeface="Calibri" panose="020F0502020204030204" pitchFamily="34" charset="0"/>
                <a:cs typeface="Calibri" panose="020F0502020204030204" pitchFamily="34" charset="0"/>
              </a:rPr>
              <a:t>интерфејсите</a:t>
            </a:r>
            <a:r>
              <a:rPr lang="en-US" sz="1600" dirty="0">
                <a:latin typeface="Calibri" panose="020F0502020204030204" pitchFamily="34" charset="0"/>
                <a:cs typeface="Calibri" panose="020F0502020204030204" pitchFamily="34" charset="0"/>
              </a:rPr>
              <a:t>:</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R2(config)#interface fa0/0</a:t>
            </a:r>
          </a:p>
          <a:p>
            <a:r>
              <a:rPr lang="en-US" sz="1600" dirty="0">
                <a:latin typeface="Calibri" panose="020F0502020204030204" pitchFamily="34" charset="0"/>
                <a:cs typeface="Calibri" panose="020F0502020204030204" pitchFamily="34" charset="0"/>
              </a:rPr>
              <a:t>R2(config-if)#</a:t>
            </a:r>
            <a:r>
              <a:rPr lang="en-US" sz="1600" dirty="0" err="1">
                <a:latin typeface="Calibri" panose="020F0502020204030204" pitchFamily="34" charset="0"/>
                <a:cs typeface="Calibri" panose="020F0502020204030204" pitchFamily="34" charset="0"/>
              </a:rPr>
              <a:t>ip</a:t>
            </a:r>
            <a:r>
              <a:rPr lang="en-US" sz="1600" dirty="0">
                <a:latin typeface="Calibri" panose="020F0502020204030204" pitchFamily="34" charset="0"/>
                <a:cs typeface="Calibri" panose="020F0502020204030204" pitchFamily="34" charset="0"/>
              </a:rPr>
              <a:t> add 192.168.1.126 255.255.255.192</a:t>
            </a:r>
          </a:p>
          <a:p>
            <a:r>
              <a:rPr lang="en-US" sz="1600" dirty="0">
                <a:latin typeface="Calibri" panose="020F0502020204030204" pitchFamily="34" charset="0"/>
                <a:cs typeface="Calibri" panose="020F0502020204030204" pitchFamily="34" charset="0"/>
              </a:rPr>
              <a:t>R2(config-if)#no shut</a:t>
            </a:r>
          </a:p>
          <a:p>
            <a:r>
              <a:rPr lang="en-US" sz="1600" dirty="0">
                <a:latin typeface="Calibri" panose="020F0502020204030204" pitchFamily="34" charset="0"/>
                <a:cs typeface="Calibri" panose="020F0502020204030204" pitchFamily="34" charset="0"/>
              </a:rPr>
              <a:t>R2(config-if)#exit</a:t>
            </a:r>
          </a:p>
          <a:p>
            <a:r>
              <a:rPr lang="en-US" sz="1600" dirty="0">
                <a:latin typeface="Calibri" panose="020F0502020204030204" pitchFamily="34" charset="0"/>
                <a:cs typeface="Calibri" panose="020F0502020204030204" pitchFamily="34" charset="0"/>
              </a:rPr>
              <a:t> </a:t>
            </a:r>
          </a:p>
          <a:p>
            <a:r>
              <a:rPr lang="en-US" sz="1600" dirty="0">
                <a:latin typeface="Calibri" panose="020F0502020204030204" pitchFamily="34" charset="0"/>
                <a:cs typeface="Calibri" panose="020F0502020204030204" pitchFamily="34" charset="0"/>
              </a:rPr>
              <a:t>R2(config)#interface s0/0/0</a:t>
            </a:r>
          </a:p>
          <a:p>
            <a:r>
              <a:rPr lang="en-US" sz="1600" dirty="0">
                <a:latin typeface="Calibri" panose="020F0502020204030204" pitchFamily="34" charset="0"/>
                <a:cs typeface="Calibri" panose="020F0502020204030204" pitchFamily="34" charset="0"/>
              </a:rPr>
              <a:t>R2(config-if)#</a:t>
            </a:r>
            <a:r>
              <a:rPr lang="en-US" sz="1600" dirty="0" err="1">
                <a:latin typeface="Calibri" panose="020F0502020204030204" pitchFamily="34" charset="0"/>
                <a:cs typeface="Calibri" panose="020F0502020204030204" pitchFamily="34" charset="0"/>
              </a:rPr>
              <a:t>ip</a:t>
            </a:r>
            <a:r>
              <a:rPr lang="en-US" sz="1600" dirty="0">
                <a:latin typeface="Calibri" panose="020F0502020204030204" pitchFamily="34" charset="0"/>
                <a:cs typeface="Calibri" panose="020F0502020204030204" pitchFamily="34" charset="0"/>
              </a:rPr>
              <a:t> add 192.168.1.194 255.255.255.252</a:t>
            </a:r>
          </a:p>
          <a:p>
            <a:r>
              <a:rPr lang="en-US" sz="1600" dirty="0">
                <a:latin typeface="Calibri" panose="020F0502020204030204" pitchFamily="34" charset="0"/>
                <a:cs typeface="Calibri" panose="020F0502020204030204" pitchFamily="34" charset="0"/>
              </a:rPr>
              <a:t>R2(config-if)#no shut</a:t>
            </a:r>
          </a:p>
          <a:p>
            <a:r>
              <a:rPr lang="en-US" sz="1600" dirty="0">
                <a:latin typeface="Calibri" panose="020F0502020204030204" pitchFamily="34" charset="0"/>
                <a:cs typeface="Calibri" panose="020F0502020204030204" pitchFamily="34" charset="0"/>
              </a:rPr>
              <a:t>R2(config-if)#exit</a:t>
            </a:r>
          </a:p>
          <a:p>
            <a:r>
              <a:rPr lang="en-US" sz="1600" dirty="0">
                <a:latin typeface="Calibri" panose="020F0502020204030204" pitchFamily="34" charset="0"/>
                <a:cs typeface="Calibri" panose="020F0502020204030204" pitchFamily="34" charset="0"/>
              </a:rPr>
              <a:t> </a:t>
            </a:r>
          </a:p>
          <a:p>
            <a:r>
              <a:rPr lang="en-US" sz="1600" dirty="0">
                <a:latin typeface="Calibri" panose="020F0502020204030204" pitchFamily="34" charset="0"/>
                <a:cs typeface="Calibri" panose="020F0502020204030204" pitchFamily="34" charset="0"/>
              </a:rPr>
              <a:t>R2(config)#interface s0/0/1</a:t>
            </a:r>
          </a:p>
          <a:p>
            <a:r>
              <a:rPr lang="en-US" sz="1600" dirty="0">
                <a:latin typeface="Calibri" panose="020F0502020204030204" pitchFamily="34" charset="0"/>
                <a:cs typeface="Calibri" panose="020F0502020204030204" pitchFamily="34" charset="0"/>
              </a:rPr>
              <a:t>R2(config-if)#</a:t>
            </a:r>
            <a:r>
              <a:rPr lang="en-US" sz="1600" dirty="0" err="1">
                <a:latin typeface="Calibri" panose="020F0502020204030204" pitchFamily="34" charset="0"/>
                <a:cs typeface="Calibri" panose="020F0502020204030204" pitchFamily="34" charset="0"/>
              </a:rPr>
              <a:t>ip</a:t>
            </a:r>
            <a:r>
              <a:rPr lang="en-US" sz="1600" dirty="0">
                <a:latin typeface="Calibri" panose="020F0502020204030204" pitchFamily="34" charset="0"/>
                <a:cs typeface="Calibri" panose="020F0502020204030204" pitchFamily="34" charset="0"/>
              </a:rPr>
              <a:t> add 192.168.1.201 255.255.255.252</a:t>
            </a:r>
          </a:p>
          <a:p>
            <a:r>
              <a:rPr lang="en-US" sz="1600" dirty="0">
                <a:latin typeface="Calibri" panose="020F0502020204030204" pitchFamily="34" charset="0"/>
                <a:cs typeface="Calibri" panose="020F0502020204030204" pitchFamily="34" charset="0"/>
              </a:rPr>
              <a:t>R2(config-if)#clock</a:t>
            </a:r>
          </a:p>
          <a:p>
            <a:r>
              <a:rPr lang="en-US" sz="1600" dirty="0">
                <a:latin typeface="Calibri" panose="020F0502020204030204" pitchFamily="34" charset="0"/>
                <a:cs typeface="Calibri" panose="020F0502020204030204" pitchFamily="34" charset="0"/>
              </a:rPr>
              <a:t>R2(config-if)#clock rate 64000</a:t>
            </a:r>
          </a:p>
          <a:p>
            <a:r>
              <a:rPr lang="en-US" sz="1600" dirty="0">
                <a:latin typeface="Calibri" panose="020F0502020204030204" pitchFamily="34" charset="0"/>
                <a:cs typeface="Calibri" panose="020F0502020204030204" pitchFamily="34" charset="0"/>
              </a:rPr>
              <a:t>R2(config-if)#no shut</a:t>
            </a:r>
          </a:p>
          <a:p>
            <a:endParaRPr lang="en-US" dirty="0"/>
          </a:p>
        </p:txBody>
      </p:sp>
      <p:sp>
        <p:nvSpPr>
          <p:cNvPr id="4" name="Rectangle 3">
            <a:extLst>
              <a:ext uri="{FF2B5EF4-FFF2-40B4-BE49-F238E27FC236}">
                <a16:creationId xmlns:a16="http://schemas.microsoft.com/office/drawing/2014/main" id="{9A835A40-2E41-42B9-A723-4C07FEC8666D}"/>
              </a:ext>
            </a:extLst>
          </p:cNvPr>
          <p:cNvSpPr/>
          <p:nvPr/>
        </p:nvSpPr>
        <p:spPr>
          <a:xfrm>
            <a:off x="6378805" y="2688667"/>
            <a:ext cx="6096000" cy="3785652"/>
          </a:xfrm>
          <a:prstGeom prst="rect">
            <a:avLst/>
          </a:prstGeom>
        </p:spPr>
        <p:txBody>
          <a:bodyPr>
            <a:spAutoFit/>
          </a:bodyPr>
          <a:lstStyle/>
          <a:p>
            <a:r>
              <a:rPr lang="mk-MK" sz="1600" dirty="0">
                <a:latin typeface="Calibri" panose="020F0502020204030204" pitchFamily="34" charset="0"/>
                <a:cs typeface="Calibri" panose="020F0502020204030204" pitchFamily="34" charset="0"/>
              </a:rPr>
              <a:t>За </a:t>
            </a:r>
            <a:r>
              <a:rPr lang="en-US" sz="1600" dirty="0">
                <a:latin typeface="Calibri" panose="020F0502020204030204" pitchFamily="34" charset="0"/>
                <a:cs typeface="Calibri" panose="020F0502020204030204" pitchFamily="34" charset="0"/>
              </a:rPr>
              <a:t>R3, </a:t>
            </a:r>
            <a:r>
              <a:rPr lang="mk-MK" sz="1600" dirty="0">
                <a:latin typeface="Calibri" panose="020F0502020204030204" pitchFamily="34" charset="0"/>
                <a:cs typeface="Calibri" panose="020F0502020204030204" pitchFamily="34" charset="0"/>
              </a:rPr>
              <a:t>подесување на интерфејсите:</a:t>
            </a:r>
            <a:endParaRPr lang="en-US" sz="1600" dirty="0">
              <a:latin typeface="Calibri" panose="020F0502020204030204" pitchFamily="34" charset="0"/>
              <a:cs typeface="Calibri" panose="020F0502020204030204" pitchFamily="34" charset="0"/>
            </a:endParaRPr>
          </a:p>
          <a:p>
            <a:endParaRPr lang="mk-MK"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R3(config)#interface fa0/0</a:t>
            </a:r>
          </a:p>
          <a:p>
            <a:r>
              <a:rPr lang="en-US" sz="1600" dirty="0">
                <a:latin typeface="Calibri" panose="020F0502020204030204" pitchFamily="34" charset="0"/>
                <a:cs typeface="Calibri" panose="020F0502020204030204" pitchFamily="34" charset="0"/>
              </a:rPr>
              <a:t>R3(config-if)#</a:t>
            </a:r>
            <a:r>
              <a:rPr lang="en-US" sz="1600" dirty="0" err="1">
                <a:latin typeface="Calibri" panose="020F0502020204030204" pitchFamily="34" charset="0"/>
                <a:cs typeface="Calibri" panose="020F0502020204030204" pitchFamily="34" charset="0"/>
              </a:rPr>
              <a:t>ip</a:t>
            </a:r>
            <a:r>
              <a:rPr lang="en-US" sz="1600" dirty="0">
                <a:latin typeface="Calibri" panose="020F0502020204030204" pitchFamily="34" charset="0"/>
                <a:cs typeface="Calibri" panose="020F0502020204030204" pitchFamily="34" charset="0"/>
              </a:rPr>
              <a:t> add 192.168.1.190 255.255.255.192</a:t>
            </a:r>
          </a:p>
          <a:p>
            <a:r>
              <a:rPr lang="en-US" sz="1600" dirty="0">
                <a:latin typeface="Calibri" panose="020F0502020204030204" pitchFamily="34" charset="0"/>
                <a:cs typeface="Calibri" panose="020F0502020204030204" pitchFamily="34" charset="0"/>
              </a:rPr>
              <a:t>R3(config-if)#no shut</a:t>
            </a:r>
          </a:p>
          <a:p>
            <a:r>
              <a:rPr lang="en-US" sz="1600" dirty="0">
                <a:latin typeface="Calibri" panose="020F0502020204030204" pitchFamily="34" charset="0"/>
                <a:cs typeface="Calibri" panose="020F0502020204030204" pitchFamily="34" charset="0"/>
              </a:rPr>
              <a:t>R3(config-if)#exit</a:t>
            </a:r>
          </a:p>
          <a:p>
            <a:r>
              <a:rPr lang="en-US" sz="1600" dirty="0">
                <a:latin typeface="Calibri" panose="020F0502020204030204" pitchFamily="34" charset="0"/>
                <a:cs typeface="Calibri" panose="020F0502020204030204" pitchFamily="34" charset="0"/>
              </a:rPr>
              <a:t> </a:t>
            </a:r>
          </a:p>
          <a:p>
            <a:r>
              <a:rPr lang="en-US" sz="1600" dirty="0">
                <a:latin typeface="Calibri" panose="020F0502020204030204" pitchFamily="34" charset="0"/>
                <a:cs typeface="Calibri" panose="020F0502020204030204" pitchFamily="34" charset="0"/>
              </a:rPr>
              <a:t>R3(config)#interface s0/0/0</a:t>
            </a:r>
          </a:p>
          <a:p>
            <a:r>
              <a:rPr lang="en-US" sz="1600" dirty="0">
                <a:latin typeface="Calibri" panose="020F0502020204030204" pitchFamily="34" charset="0"/>
                <a:cs typeface="Calibri" panose="020F0502020204030204" pitchFamily="34" charset="0"/>
              </a:rPr>
              <a:t>R3(config-if)#</a:t>
            </a:r>
            <a:r>
              <a:rPr lang="en-US" sz="1600" dirty="0" err="1">
                <a:latin typeface="Calibri" panose="020F0502020204030204" pitchFamily="34" charset="0"/>
                <a:cs typeface="Calibri" panose="020F0502020204030204" pitchFamily="34" charset="0"/>
              </a:rPr>
              <a:t>ip</a:t>
            </a:r>
            <a:r>
              <a:rPr lang="en-US" sz="1600" dirty="0">
                <a:latin typeface="Calibri" panose="020F0502020204030204" pitchFamily="34" charset="0"/>
                <a:cs typeface="Calibri" panose="020F0502020204030204" pitchFamily="34" charset="0"/>
              </a:rPr>
              <a:t> add 192.168.1.202 255.255.255.252</a:t>
            </a:r>
          </a:p>
          <a:p>
            <a:r>
              <a:rPr lang="en-US" sz="1600" dirty="0">
                <a:latin typeface="Calibri" panose="020F0502020204030204" pitchFamily="34" charset="0"/>
                <a:cs typeface="Calibri" panose="020F0502020204030204" pitchFamily="34" charset="0"/>
              </a:rPr>
              <a:t>R3(config-if)#no shut</a:t>
            </a:r>
          </a:p>
          <a:p>
            <a:r>
              <a:rPr lang="en-US" sz="1600" dirty="0">
                <a:latin typeface="Calibri" panose="020F0502020204030204" pitchFamily="34" charset="0"/>
                <a:cs typeface="Calibri" panose="020F0502020204030204" pitchFamily="34" charset="0"/>
              </a:rPr>
              <a:t>R3(config-if)#exit</a:t>
            </a:r>
          </a:p>
          <a:p>
            <a:r>
              <a:rPr lang="en-US" sz="1600" dirty="0">
                <a:latin typeface="Calibri" panose="020F0502020204030204" pitchFamily="34" charset="0"/>
                <a:cs typeface="Calibri" panose="020F0502020204030204" pitchFamily="34" charset="0"/>
              </a:rPr>
              <a:t> </a:t>
            </a:r>
          </a:p>
          <a:p>
            <a:r>
              <a:rPr lang="en-US" sz="1600" dirty="0">
                <a:latin typeface="Calibri" panose="020F0502020204030204" pitchFamily="34" charset="0"/>
                <a:cs typeface="Calibri" panose="020F0502020204030204" pitchFamily="34" charset="0"/>
              </a:rPr>
              <a:t>R3(config)#interface s0/0/1</a:t>
            </a:r>
          </a:p>
          <a:p>
            <a:r>
              <a:rPr lang="en-US" sz="1600" dirty="0">
                <a:latin typeface="Calibri" panose="020F0502020204030204" pitchFamily="34" charset="0"/>
                <a:cs typeface="Calibri" panose="020F0502020204030204" pitchFamily="34" charset="0"/>
              </a:rPr>
              <a:t>R3(config-if)#</a:t>
            </a:r>
            <a:r>
              <a:rPr lang="en-US" sz="1600" dirty="0" err="1">
                <a:latin typeface="Calibri" panose="020F0502020204030204" pitchFamily="34" charset="0"/>
                <a:cs typeface="Calibri" panose="020F0502020204030204" pitchFamily="34" charset="0"/>
              </a:rPr>
              <a:t>ip</a:t>
            </a:r>
            <a:r>
              <a:rPr lang="en-US" sz="1600" dirty="0">
                <a:latin typeface="Calibri" panose="020F0502020204030204" pitchFamily="34" charset="0"/>
                <a:cs typeface="Calibri" panose="020F0502020204030204" pitchFamily="34" charset="0"/>
              </a:rPr>
              <a:t> add 192.168.1.198 255.255.255.252</a:t>
            </a:r>
          </a:p>
          <a:p>
            <a:r>
              <a:rPr lang="en-US" sz="1600" dirty="0">
                <a:latin typeface="Calibri" panose="020F0502020204030204" pitchFamily="34" charset="0"/>
                <a:cs typeface="Calibri" panose="020F0502020204030204" pitchFamily="34" charset="0"/>
              </a:rPr>
              <a:t>R3(config-if)#no shut</a:t>
            </a:r>
          </a:p>
        </p:txBody>
      </p:sp>
    </p:spTree>
    <p:extLst>
      <p:ext uri="{BB962C8B-B14F-4D97-AF65-F5344CB8AC3E}">
        <p14:creationId xmlns:p14="http://schemas.microsoft.com/office/powerpoint/2010/main" val="3113706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4054385" y="581945"/>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2</a:t>
            </a:r>
            <a:r>
              <a:rPr lang="en-US" sz="3200" b="1" dirty="0">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0181EED3-9DDF-41C4-BA68-9E91D878425C}"/>
              </a:ext>
            </a:extLst>
          </p:cNvPr>
          <p:cNvSpPr/>
          <p:nvPr/>
        </p:nvSpPr>
        <p:spPr>
          <a:xfrm>
            <a:off x="565609" y="2002290"/>
            <a:ext cx="10152667" cy="1959511"/>
          </a:xfrm>
          <a:prstGeom prst="rect">
            <a:avLst/>
          </a:prstGeom>
        </p:spPr>
        <p:txBody>
          <a:bodyPr wrap="square">
            <a:spAutoFit/>
          </a:bodyPr>
          <a:lstStyle/>
          <a:p>
            <a:pPr>
              <a:spcAft>
                <a:spcPts val="800"/>
              </a:spcAft>
            </a:pPr>
            <a:r>
              <a:rPr lang="mk-MK" dirty="0">
                <a:solidFill>
                  <a:srgbClr val="000000"/>
                </a:solidFill>
                <a:latin typeface="Times New Roman" panose="02020603050405020304" pitchFamily="18" charset="0"/>
              </a:rPr>
              <a:t>Чекор </a:t>
            </a:r>
            <a:r>
              <a:rPr lang="en-US" dirty="0">
                <a:solidFill>
                  <a:srgbClr val="000000"/>
                </a:solidFill>
                <a:latin typeface="Times New Roman" panose="02020603050405020304" pitchFamily="18" charset="0"/>
              </a:rPr>
              <a:t>4</a:t>
            </a:r>
            <a:r>
              <a:rPr lang="mk-MK" dirty="0">
                <a:solidFill>
                  <a:srgbClr val="000000"/>
                </a:solidFill>
                <a:latin typeface="Times New Roman" panose="02020603050405020304" pitchFamily="18" charset="0"/>
              </a:rPr>
              <a:t>. </a:t>
            </a:r>
            <a:r>
              <a:rPr lang="ru-RU" dirty="0">
                <a:solidFill>
                  <a:srgbClr val="000000"/>
                </a:solidFill>
                <a:latin typeface="Times New Roman" panose="02020603050405020304" pitchFamily="18" charset="0"/>
              </a:rPr>
              <a:t>Задавање на IP на компјутерите.</a:t>
            </a:r>
          </a:p>
          <a:p>
            <a:pPr>
              <a:spcAft>
                <a:spcPts val="800"/>
              </a:spcAft>
            </a:pPr>
            <a:endParaRPr lang="mk-MK" dirty="0">
              <a:solidFill>
                <a:srgbClr val="000000"/>
              </a:solidFill>
              <a:latin typeface="Times New Roman" panose="02020603050405020304" pitchFamily="18" charset="0"/>
            </a:endParaRPr>
          </a:p>
          <a:p>
            <a:endParaRPr lang="en-US" dirty="0"/>
          </a:p>
          <a:p>
            <a:endParaRPr lang="en-US" dirty="0"/>
          </a:p>
          <a:p>
            <a:br>
              <a:rPr lang="mk-MK" dirty="0"/>
            </a:br>
            <a:endParaRPr lang="en-US" dirty="0"/>
          </a:p>
        </p:txBody>
      </p:sp>
      <p:graphicFrame>
        <p:nvGraphicFramePr>
          <p:cNvPr id="6" name="Table 5">
            <a:extLst>
              <a:ext uri="{FF2B5EF4-FFF2-40B4-BE49-F238E27FC236}">
                <a16:creationId xmlns:a16="http://schemas.microsoft.com/office/drawing/2014/main" id="{D6316D3B-D3F4-4034-A2DC-2F2AD4B6AC7B}"/>
              </a:ext>
            </a:extLst>
          </p:cNvPr>
          <p:cNvGraphicFramePr>
            <a:graphicFrameLocks noGrp="1"/>
          </p:cNvGraphicFramePr>
          <p:nvPr>
            <p:extLst>
              <p:ext uri="{D42A27DB-BD31-4B8C-83A1-F6EECF244321}">
                <p14:modId xmlns:p14="http://schemas.microsoft.com/office/powerpoint/2010/main" val="3410672948"/>
              </p:ext>
            </p:extLst>
          </p:nvPr>
        </p:nvGraphicFramePr>
        <p:xfrm>
          <a:off x="2671714" y="3060699"/>
          <a:ext cx="6848572" cy="2491370"/>
        </p:xfrm>
        <a:graphic>
          <a:graphicData uri="http://schemas.openxmlformats.org/drawingml/2006/table">
            <a:tbl>
              <a:tblPr/>
              <a:tblGrid>
                <a:gridCol w="1712143">
                  <a:extLst>
                    <a:ext uri="{9D8B030D-6E8A-4147-A177-3AD203B41FA5}">
                      <a16:colId xmlns:a16="http://schemas.microsoft.com/office/drawing/2014/main" val="3118739062"/>
                    </a:ext>
                  </a:extLst>
                </a:gridCol>
                <a:gridCol w="1712143">
                  <a:extLst>
                    <a:ext uri="{9D8B030D-6E8A-4147-A177-3AD203B41FA5}">
                      <a16:colId xmlns:a16="http://schemas.microsoft.com/office/drawing/2014/main" val="2327018294"/>
                    </a:ext>
                  </a:extLst>
                </a:gridCol>
                <a:gridCol w="1712143">
                  <a:extLst>
                    <a:ext uri="{9D8B030D-6E8A-4147-A177-3AD203B41FA5}">
                      <a16:colId xmlns:a16="http://schemas.microsoft.com/office/drawing/2014/main" val="473046891"/>
                    </a:ext>
                  </a:extLst>
                </a:gridCol>
                <a:gridCol w="1712143">
                  <a:extLst>
                    <a:ext uri="{9D8B030D-6E8A-4147-A177-3AD203B41FA5}">
                      <a16:colId xmlns:a16="http://schemas.microsoft.com/office/drawing/2014/main" val="2023120983"/>
                    </a:ext>
                  </a:extLst>
                </a:gridCol>
              </a:tblGrid>
              <a:tr h="403016">
                <a:tc>
                  <a:txBody>
                    <a:bodyPr/>
                    <a:lstStyle/>
                    <a:p>
                      <a:pPr algn="just" rtl="0" fontAlgn="t">
                        <a:spcBef>
                          <a:spcPts val="0"/>
                        </a:spcBef>
                        <a:spcAft>
                          <a:spcPts val="800"/>
                        </a:spcAft>
                      </a:pPr>
                      <a:r>
                        <a:rPr lang="en-US" sz="1600" b="0" i="0" u="none" strike="noStrike">
                          <a:solidFill>
                            <a:srgbClr val="000000"/>
                          </a:solidFill>
                          <a:effectLst/>
                          <a:latin typeface="Times" panose="02020603050405020304" pitchFamily="18" charset="0"/>
                        </a:rPr>
                        <a:t>PC</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800"/>
                        </a:spcAft>
                      </a:pPr>
                      <a:r>
                        <a:rPr lang="en-US" sz="1600" b="0" i="0" u="none" strike="noStrike">
                          <a:solidFill>
                            <a:srgbClr val="000000"/>
                          </a:solidFill>
                          <a:effectLst/>
                          <a:latin typeface="Times" panose="02020603050405020304" pitchFamily="18" charset="0"/>
                        </a:rPr>
                        <a:t>IP</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800"/>
                        </a:spcAft>
                      </a:pPr>
                      <a:r>
                        <a:rPr lang="en-US" sz="1600" b="0" i="0" u="none" strike="noStrike">
                          <a:solidFill>
                            <a:srgbClr val="000000"/>
                          </a:solidFill>
                          <a:effectLst/>
                          <a:latin typeface="Times" panose="02020603050405020304" pitchFamily="18" charset="0"/>
                        </a:rPr>
                        <a:t>MASK</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800"/>
                        </a:spcAft>
                      </a:pPr>
                      <a:r>
                        <a:rPr lang="en-US" sz="1600" b="0" i="0" u="none" strike="noStrike">
                          <a:solidFill>
                            <a:srgbClr val="000000"/>
                          </a:solidFill>
                          <a:effectLst/>
                          <a:latin typeface="Times" panose="02020603050405020304" pitchFamily="18" charset="0"/>
                        </a:rPr>
                        <a:t>Gateway</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7912601"/>
                  </a:ext>
                </a:extLst>
              </a:tr>
              <a:tr h="696118">
                <a:tc>
                  <a:txBody>
                    <a:bodyPr/>
                    <a:lstStyle/>
                    <a:p>
                      <a:pPr algn="just" rtl="0" fontAlgn="t">
                        <a:spcBef>
                          <a:spcPts val="0"/>
                        </a:spcBef>
                        <a:spcAft>
                          <a:spcPts val="800"/>
                        </a:spcAft>
                      </a:pPr>
                      <a:r>
                        <a:rPr lang="en-US" sz="1600" b="0" i="0" u="none" strike="noStrike">
                          <a:solidFill>
                            <a:srgbClr val="000000"/>
                          </a:solidFill>
                          <a:effectLst/>
                          <a:latin typeface="Times" panose="02020603050405020304" pitchFamily="18" charset="0"/>
                        </a:rPr>
                        <a:t>PC-A</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800"/>
                        </a:spcAft>
                      </a:pPr>
                      <a:r>
                        <a:rPr lang="en-US" sz="1600" b="0" i="0" u="none" strike="noStrike">
                          <a:solidFill>
                            <a:srgbClr val="000000"/>
                          </a:solidFill>
                          <a:effectLst/>
                          <a:latin typeface="Times" panose="02020603050405020304" pitchFamily="18" charset="0"/>
                        </a:rPr>
                        <a:t>192.168.1.1</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800"/>
                        </a:spcAft>
                      </a:pPr>
                      <a:r>
                        <a:rPr lang="en-US" sz="1600" b="0" i="0" u="none" strike="noStrike">
                          <a:solidFill>
                            <a:srgbClr val="000000"/>
                          </a:solidFill>
                          <a:effectLst/>
                          <a:latin typeface="Times" panose="02020603050405020304" pitchFamily="18" charset="0"/>
                        </a:rPr>
                        <a:t>255.255.255.192</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800"/>
                        </a:spcAft>
                      </a:pPr>
                      <a:r>
                        <a:rPr lang="en-US" sz="1600" b="0" i="0" u="none" strike="noStrike">
                          <a:solidFill>
                            <a:srgbClr val="000000"/>
                          </a:solidFill>
                          <a:effectLst/>
                          <a:latin typeface="Times" panose="02020603050405020304" pitchFamily="18" charset="0"/>
                        </a:rPr>
                        <a:t>192.168.1.62</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4920366"/>
                  </a:ext>
                </a:extLst>
              </a:tr>
              <a:tr h="696118">
                <a:tc>
                  <a:txBody>
                    <a:bodyPr/>
                    <a:lstStyle/>
                    <a:p>
                      <a:pPr algn="just" rtl="0" fontAlgn="t">
                        <a:spcBef>
                          <a:spcPts val="0"/>
                        </a:spcBef>
                        <a:spcAft>
                          <a:spcPts val="800"/>
                        </a:spcAft>
                      </a:pPr>
                      <a:r>
                        <a:rPr lang="en-US" sz="1600" b="0" i="0" u="none" strike="noStrike">
                          <a:solidFill>
                            <a:srgbClr val="000000"/>
                          </a:solidFill>
                          <a:effectLst/>
                          <a:latin typeface="Times" panose="02020603050405020304" pitchFamily="18" charset="0"/>
                        </a:rPr>
                        <a:t>PC-B</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800"/>
                        </a:spcAft>
                      </a:pPr>
                      <a:r>
                        <a:rPr lang="en-US" sz="1600" b="0" i="0" u="none" strike="noStrike">
                          <a:solidFill>
                            <a:srgbClr val="000000"/>
                          </a:solidFill>
                          <a:effectLst/>
                          <a:latin typeface="Times" panose="02020603050405020304" pitchFamily="18" charset="0"/>
                        </a:rPr>
                        <a:t>192.168.1.65</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800"/>
                        </a:spcAft>
                      </a:pPr>
                      <a:r>
                        <a:rPr lang="en-US" sz="1600" b="0" i="0" u="none" strike="noStrike">
                          <a:solidFill>
                            <a:srgbClr val="000000"/>
                          </a:solidFill>
                          <a:effectLst/>
                          <a:latin typeface="Times" panose="02020603050405020304" pitchFamily="18" charset="0"/>
                        </a:rPr>
                        <a:t>255.255.255.192</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800"/>
                        </a:spcAft>
                      </a:pPr>
                      <a:r>
                        <a:rPr lang="en-US" sz="1600" b="0" i="0" u="none" strike="noStrike">
                          <a:solidFill>
                            <a:srgbClr val="000000"/>
                          </a:solidFill>
                          <a:effectLst/>
                          <a:latin typeface="Times" panose="02020603050405020304" pitchFamily="18" charset="0"/>
                        </a:rPr>
                        <a:t>192.168.1.126</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4182881"/>
                  </a:ext>
                </a:extLst>
              </a:tr>
              <a:tr h="696118">
                <a:tc>
                  <a:txBody>
                    <a:bodyPr/>
                    <a:lstStyle/>
                    <a:p>
                      <a:pPr algn="just" rtl="0" fontAlgn="t">
                        <a:spcBef>
                          <a:spcPts val="0"/>
                        </a:spcBef>
                        <a:spcAft>
                          <a:spcPts val="800"/>
                        </a:spcAft>
                      </a:pPr>
                      <a:r>
                        <a:rPr lang="en-US" sz="1600" b="0" i="0" u="none" strike="noStrike">
                          <a:solidFill>
                            <a:srgbClr val="000000"/>
                          </a:solidFill>
                          <a:effectLst/>
                          <a:latin typeface="Times" panose="02020603050405020304" pitchFamily="18" charset="0"/>
                        </a:rPr>
                        <a:t>PC-C</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800"/>
                        </a:spcAft>
                      </a:pPr>
                      <a:r>
                        <a:rPr lang="en-US" sz="1600" b="0" i="0" u="none" strike="noStrike">
                          <a:solidFill>
                            <a:srgbClr val="000000"/>
                          </a:solidFill>
                          <a:effectLst/>
                          <a:latin typeface="Times" panose="02020603050405020304" pitchFamily="18" charset="0"/>
                        </a:rPr>
                        <a:t>192.168.1.129</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800"/>
                        </a:spcAft>
                      </a:pPr>
                      <a:r>
                        <a:rPr lang="en-US" sz="1600" b="0" i="0" u="none" strike="noStrike">
                          <a:solidFill>
                            <a:srgbClr val="000000"/>
                          </a:solidFill>
                          <a:effectLst/>
                          <a:latin typeface="Times" panose="02020603050405020304" pitchFamily="18" charset="0"/>
                        </a:rPr>
                        <a:t>255.255.255.192</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800"/>
                        </a:spcAft>
                      </a:pPr>
                      <a:r>
                        <a:rPr lang="en-US" sz="1600" b="0" i="0" u="none" strike="noStrike" dirty="0">
                          <a:solidFill>
                            <a:srgbClr val="000000"/>
                          </a:solidFill>
                          <a:effectLst/>
                          <a:latin typeface="Times" panose="02020603050405020304" pitchFamily="18" charset="0"/>
                        </a:rPr>
                        <a:t>192.168.1.190</a:t>
                      </a: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632044"/>
                  </a:ext>
                </a:extLst>
              </a:tr>
            </a:tbl>
          </a:graphicData>
        </a:graphic>
      </p:graphicFrame>
      <p:sp>
        <p:nvSpPr>
          <p:cNvPr id="7" name="Rectangle 1">
            <a:extLst>
              <a:ext uri="{FF2B5EF4-FFF2-40B4-BE49-F238E27FC236}">
                <a16:creationId xmlns:a16="http://schemas.microsoft.com/office/drawing/2014/main" id="{9ACC2A2B-CC57-4AC6-BC98-FDC5950A649A}"/>
              </a:ext>
            </a:extLst>
          </p:cNvPr>
          <p:cNvSpPr>
            <a:spLocks noChangeArrowheads="1"/>
          </p:cNvSpPr>
          <p:nvPr/>
        </p:nvSpPr>
        <p:spPr bwMode="auto">
          <a:xfrm>
            <a:off x="-417089" y="3060699"/>
            <a:ext cx="16114289" cy="549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00792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4054385" y="581945"/>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2</a:t>
            </a:r>
            <a:r>
              <a:rPr lang="en-US" sz="3200" b="1" dirty="0">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0181EED3-9DDF-41C4-BA68-9E91D878425C}"/>
              </a:ext>
            </a:extLst>
          </p:cNvPr>
          <p:cNvSpPr/>
          <p:nvPr/>
        </p:nvSpPr>
        <p:spPr>
          <a:xfrm>
            <a:off x="565609" y="2002290"/>
            <a:ext cx="10152667" cy="4893647"/>
          </a:xfrm>
          <a:prstGeom prst="rect">
            <a:avLst/>
          </a:prstGeom>
        </p:spPr>
        <p:txBody>
          <a:bodyPr wrap="square">
            <a:spAutoFit/>
          </a:bodyPr>
          <a:lstStyle/>
          <a:p>
            <a:pPr>
              <a:spcAft>
                <a:spcPts val="800"/>
              </a:spcAft>
            </a:pPr>
            <a:r>
              <a:rPr lang="mk-MK" dirty="0">
                <a:solidFill>
                  <a:srgbClr val="000000"/>
                </a:solidFill>
                <a:latin typeface="Times New Roman" panose="02020603050405020304" pitchFamily="18" charset="0"/>
              </a:rPr>
              <a:t>Чекор </a:t>
            </a:r>
            <a:r>
              <a:rPr lang="en-US" dirty="0">
                <a:solidFill>
                  <a:srgbClr val="000000"/>
                </a:solidFill>
                <a:latin typeface="Times New Roman" panose="02020603050405020304" pitchFamily="18" charset="0"/>
              </a:rPr>
              <a:t>5</a:t>
            </a:r>
            <a:r>
              <a:rPr lang="mk-MK" dirty="0">
                <a:solidFill>
                  <a:srgbClr val="000000"/>
                </a:solidFill>
                <a:latin typeface="Times New Roman" panose="02020603050405020304" pitchFamily="18" charset="0"/>
              </a:rPr>
              <a:t>. </a:t>
            </a:r>
            <a:r>
              <a:rPr lang="ru-RU" dirty="0">
                <a:solidFill>
                  <a:srgbClr val="000000"/>
                </a:solidFill>
                <a:latin typeface="Times New Roman" panose="02020603050405020304" pitchFamily="18" charset="0"/>
              </a:rPr>
              <a:t>Последен чекор е конфигурирање на </a:t>
            </a:r>
            <a:r>
              <a:rPr lang="en-US" dirty="0">
                <a:solidFill>
                  <a:srgbClr val="000000"/>
                </a:solidFill>
                <a:latin typeface="Times New Roman" panose="02020603050405020304" pitchFamily="18" charset="0"/>
              </a:rPr>
              <a:t>RIPv2 </a:t>
            </a:r>
            <a:r>
              <a:rPr lang="ru-RU" dirty="0">
                <a:solidFill>
                  <a:srgbClr val="000000"/>
                </a:solidFill>
                <a:latin typeface="Times New Roman" panose="02020603050405020304" pitchFamily="18" charset="0"/>
              </a:rPr>
              <a:t>протоколот на сите рутери.Ќе ја искористиме следните команди за сите рутери.</a:t>
            </a:r>
          </a:p>
          <a:p>
            <a:pPr>
              <a:spcAft>
                <a:spcPts val="800"/>
              </a:spcAft>
            </a:pPr>
            <a:r>
              <a:rPr lang="en-US" dirty="0">
                <a:solidFill>
                  <a:srgbClr val="000000"/>
                </a:solidFill>
                <a:latin typeface="Times New Roman" panose="02020603050405020304" pitchFamily="18" charset="0"/>
              </a:rPr>
              <a:t>R1(config)#router rip</a:t>
            </a:r>
          </a:p>
          <a:p>
            <a:pPr>
              <a:spcAft>
                <a:spcPts val="800"/>
              </a:spcAft>
            </a:pPr>
            <a:r>
              <a:rPr lang="en-US" dirty="0">
                <a:solidFill>
                  <a:srgbClr val="000000"/>
                </a:solidFill>
                <a:latin typeface="Times New Roman" panose="02020603050405020304" pitchFamily="18" charset="0"/>
              </a:rPr>
              <a:t>R1(config-router)#version 2</a:t>
            </a:r>
          </a:p>
          <a:p>
            <a:pPr>
              <a:spcAft>
                <a:spcPts val="800"/>
              </a:spcAft>
            </a:pPr>
            <a:r>
              <a:rPr lang="en-US" dirty="0">
                <a:solidFill>
                  <a:srgbClr val="000000"/>
                </a:solidFill>
                <a:latin typeface="Times New Roman" panose="02020603050405020304" pitchFamily="18" charset="0"/>
              </a:rPr>
              <a:t>R1(config-router)#network 192.168.1.0</a:t>
            </a:r>
          </a:p>
          <a:p>
            <a:pPr>
              <a:spcAft>
                <a:spcPts val="800"/>
              </a:spcAft>
            </a:pPr>
            <a:endParaRPr lang="en-US" dirty="0">
              <a:solidFill>
                <a:srgbClr val="000000"/>
              </a:solidFill>
              <a:latin typeface="Times New Roman" panose="02020603050405020304" pitchFamily="18" charset="0"/>
            </a:endParaRPr>
          </a:p>
          <a:p>
            <a:pPr>
              <a:spcAft>
                <a:spcPts val="800"/>
              </a:spcAft>
            </a:pPr>
            <a:r>
              <a:rPr lang="ru-RU" dirty="0">
                <a:solidFill>
                  <a:srgbClr val="000000"/>
                </a:solidFill>
                <a:latin typeface="Times New Roman" panose="02020603050405020304" pitchFamily="18" charset="0"/>
              </a:rPr>
              <a:t>Истите да се напишат и на </a:t>
            </a:r>
            <a:r>
              <a:rPr lang="en-US" dirty="0">
                <a:solidFill>
                  <a:srgbClr val="000000"/>
                </a:solidFill>
                <a:latin typeface="Times New Roman" panose="02020603050405020304" pitchFamily="18" charset="0"/>
              </a:rPr>
              <a:t>R2 </a:t>
            </a:r>
            <a:r>
              <a:rPr lang="ru-RU" dirty="0">
                <a:solidFill>
                  <a:srgbClr val="000000"/>
                </a:solidFill>
                <a:latin typeface="Times New Roman" panose="02020603050405020304" pitchFamily="18" charset="0"/>
              </a:rPr>
              <a:t>и </a:t>
            </a:r>
            <a:r>
              <a:rPr lang="en-US" dirty="0">
                <a:solidFill>
                  <a:srgbClr val="000000"/>
                </a:solidFill>
                <a:latin typeface="Times New Roman" panose="02020603050405020304" pitchFamily="18" charset="0"/>
              </a:rPr>
              <a:t>R3.</a:t>
            </a:r>
          </a:p>
          <a:p>
            <a:pPr>
              <a:spcAft>
                <a:spcPts val="800"/>
              </a:spcAft>
            </a:pPr>
            <a:r>
              <a:rPr lang="en-US" dirty="0">
                <a:solidFill>
                  <a:srgbClr val="000000"/>
                </a:solidFill>
                <a:latin typeface="Times New Roman" panose="02020603050405020304" pitchFamily="18" charset="0"/>
              </a:rPr>
              <a:t> </a:t>
            </a:r>
          </a:p>
          <a:p>
            <a:pPr marL="285750" indent="-285750" algn="just">
              <a:spcAft>
                <a:spcPts val="800"/>
              </a:spcAft>
              <a:buFont typeface="Arial" panose="020B0604020202020204" pitchFamily="34" charset="0"/>
              <a:buChar char="•"/>
            </a:pPr>
            <a:r>
              <a:rPr lang="ru-RU" dirty="0">
                <a:solidFill>
                  <a:srgbClr val="000000"/>
                </a:solidFill>
                <a:latin typeface="Times New Roman" panose="02020603050405020304" pitchFamily="18" charset="0"/>
              </a:rPr>
              <a:t>Сигурно ќе се запрашаме зошто ја користиме 192.168.1.0 а не и различните подмрежи конектирани на секој од рутерите. Оваа топологија користи </a:t>
            </a:r>
            <a:r>
              <a:rPr lang="en-US" dirty="0">
                <a:solidFill>
                  <a:srgbClr val="000000"/>
                </a:solidFill>
                <a:latin typeface="Times New Roman" panose="02020603050405020304" pitchFamily="18" charset="0"/>
              </a:rPr>
              <a:t>VLSM (variable-length subnet masking)</a:t>
            </a:r>
          </a:p>
          <a:p>
            <a:pPr algn="just">
              <a:spcAft>
                <a:spcPts val="800"/>
              </a:spcAft>
            </a:pPr>
            <a:r>
              <a:rPr lang="ru-RU" dirty="0">
                <a:solidFill>
                  <a:srgbClr val="000000"/>
                </a:solidFill>
                <a:latin typeface="Times New Roman" panose="02020603050405020304" pitchFamily="18" charset="0"/>
              </a:rPr>
              <a:t>Затоа на рутерите му треба само 192.168.1.0 мрежата.</a:t>
            </a:r>
          </a:p>
          <a:p>
            <a:endParaRPr lang="en-US" dirty="0"/>
          </a:p>
          <a:p>
            <a:br>
              <a:rPr lang="mk-MK" dirty="0"/>
            </a:br>
            <a:endParaRPr lang="en-US" dirty="0"/>
          </a:p>
        </p:txBody>
      </p:sp>
      <p:sp>
        <p:nvSpPr>
          <p:cNvPr id="7" name="Rectangle 1">
            <a:extLst>
              <a:ext uri="{FF2B5EF4-FFF2-40B4-BE49-F238E27FC236}">
                <a16:creationId xmlns:a16="http://schemas.microsoft.com/office/drawing/2014/main" id="{9ACC2A2B-CC57-4AC6-BC98-FDC5950A649A}"/>
              </a:ext>
            </a:extLst>
          </p:cNvPr>
          <p:cNvSpPr>
            <a:spLocks noChangeArrowheads="1"/>
          </p:cNvSpPr>
          <p:nvPr/>
        </p:nvSpPr>
        <p:spPr bwMode="auto">
          <a:xfrm>
            <a:off x="-417089" y="3060699"/>
            <a:ext cx="16114289" cy="549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31402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4054385" y="581945"/>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2</a:t>
            </a:r>
            <a:r>
              <a:rPr lang="en-US" sz="3200" b="1" dirty="0">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0181EED3-9DDF-41C4-BA68-9E91D878425C}"/>
              </a:ext>
            </a:extLst>
          </p:cNvPr>
          <p:cNvSpPr/>
          <p:nvPr/>
        </p:nvSpPr>
        <p:spPr>
          <a:xfrm>
            <a:off x="565609" y="2002290"/>
            <a:ext cx="10152667" cy="1025922"/>
          </a:xfrm>
          <a:prstGeom prst="rect">
            <a:avLst/>
          </a:prstGeom>
        </p:spPr>
        <p:txBody>
          <a:bodyPr wrap="square">
            <a:spAutoFit/>
          </a:bodyPr>
          <a:lstStyle/>
          <a:p>
            <a:pPr>
              <a:spcAft>
                <a:spcPts val="800"/>
              </a:spcAft>
            </a:pPr>
            <a:r>
              <a:rPr lang="mk-MK" dirty="0">
                <a:solidFill>
                  <a:srgbClr val="000000"/>
                </a:solidFill>
                <a:latin typeface="Times New Roman" panose="02020603050405020304" pitchFamily="18" charset="0"/>
              </a:rPr>
              <a:t>Чекор </a:t>
            </a:r>
            <a:r>
              <a:rPr lang="en-US" dirty="0">
                <a:solidFill>
                  <a:srgbClr val="000000"/>
                </a:solidFill>
                <a:latin typeface="Times New Roman" panose="02020603050405020304" pitchFamily="18" charset="0"/>
              </a:rPr>
              <a:t>6</a:t>
            </a:r>
            <a:r>
              <a:rPr lang="mk-MK" dirty="0">
                <a:solidFill>
                  <a:srgbClr val="000000"/>
                </a:solidFill>
                <a:latin typeface="Times New Roman" panose="02020603050405020304" pitchFamily="18" charset="0"/>
              </a:rPr>
              <a:t>. </a:t>
            </a:r>
            <a:endParaRPr lang="en-US" dirty="0"/>
          </a:p>
          <a:p>
            <a:br>
              <a:rPr lang="mk-MK" dirty="0"/>
            </a:br>
            <a:endParaRPr lang="en-US" dirty="0"/>
          </a:p>
        </p:txBody>
      </p:sp>
      <p:sp>
        <p:nvSpPr>
          <p:cNvPr id="7" name="Rectangle 1">
            <a:extLst>
              <a:ext uri="{FF2B5EF4-FFF2-40B4-BE49-F238E27FC236}">
                <a16:creationId xmlns:a16="http://schemas.microsoft.com/office/drawing/2014/main" id="{9ACC2A2B-CC57-4AC6-BC98-FDC5950A649A}"/>
              </a:ext>
            </a:extLst>
          </p:cNvPr>
          <p:cNvSpPr>
            <a:spLocks noChangeArrowheads="1"/>
          </p:cNvSpPr>
          <p:nvPr/>
        </p:nvSpPr>
        <p:spPr bwMode="auto">
          <a:xfrm>
            <a:off x="-417089" y="3060699"/>
            <a:ext cx="16114289" cy="549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3">
            <a:extLst>
              <a:ext uri="{FF2B5EF4-FFF2-40B4-BE49-F238E27FC236}">
                <a16:creationId xmlns:a16="http://schemas.microsoft.com/office/drawing/2014/main" id="{1F99A4DF-1493-45C6-8812-ECA2ED71C42A}"/>
              </a:ext>
            </a:extLst>
          </p:cNvPr>
          <p:cNvSpPr/>
          <p:nvPr/>
        </p:nvSpPr>
        <p:spPr>
          <a:xfrm>
            <a:off x="1556277" y="1983037"/>
            <a:ext cx="1952779" cy="369332"/>
          </a:xfrm>
          <a:prstGeom prst="rect">
            <a:avLst/>
          </a:prstGeom>
        </p:spPr>
        <p:txBody>
          <a:bodyPr wrap="none">
            <a:spAutoFit/>
          </a:bodyPr>
          <a:lstStyle/>
          <a:p>
            <a:r>
              <a:rPr lang="mk-MK" dirty="0">
                <a:latin typeface="Calibri" panose="020F0502020204030204" pitchFamily="34" charset="0"/>
                <a:cs typeface="Calibri" panose="020F0502020204030204" pitchFamily="34" charset="0"/>
              </a:rPr>
              <a:t>Да се проба </a:t>
            </a:r>
            <a:r>
              <a:rPr lang="en-US" dirty="0">
                <a:latin typeface="Calibri" panose="020F0502020204030204" pitchFamily="34" charset="0"/>
                <a:cs typeface="Calibri" panose="020F0502020204030204" pitchFamily="34" charset="0"/>
              </a:rPr>
              <a:t>PING</a:t>
            </a:r>
          </a:p>
        </p:txBody>
      </p:sp>
      <p:pic>
        <p:nvPicPr>
          <p:cNvPr id="20482" name="Picture 2" descr="https://lh6.googleusercontent.com/ry0hTi8bU-n152Lha13LYXsl_J6-sSRnGioJXRcn7MsBBvInxIK9-8fFHTDvVnfum5lEtajgn3BdbaKTpOh-awSiKBuiN3PBtR-C3-0Z_zgz0KrrSooT-qO6GCdNNrRIopTPwD8G">
            <a:extLst>
              <a:ext uri="{FF2B5EF4-FFF2-40B4-BE49-F238E27FC236}">
                <a16:creationId xmlns:a16="http://schemas.microsoft.com/office/drawing/2014/main" id="{29826F50-9318-475C-A493-105FECBBD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8372" y="2096558"/>
            <a:ext cx="5990587" cy="4402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40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9C420F-CCC8-4A71-BC76-6754B8234E54}"/>
              </a:ext>
            </a:extLst>
          </p:cNvPr>
          <p:cNvPicPr>
            <a:picLocks noChangeAspect="1"/>
          </p:cNvPicPr>
          <p:nvPr/>
        </p:nvPicPr>
        <p:blipFill rotWithShape="1">
          <a:blip r:embed="rId2"/>
          <a:srcRect l="561" r="1"/>
          <a:stretch/>
        </p:blipFill>
        <p:spPr>
          <a:xfrm>
            <a:off x="1874981" y="1320800"/>
            <a:ext cx="9550400" cy="5537200"/>
          </a:xfrm>
          <a:prstGeom prst="rect">
            <a:avLst/>
          </a:prstGeom>
        </p:spPr>
      </p:pic>
      <p:sp>
        <p:nvSpPr>
          <p:cNvPr id="4" name="Rectangle 3">
            <a:extLst>
              <a:ext uri="{FF2B5EF4-FFF2-40B4-BE49-F238E27FC236}">
                <a16:creationId xmlns:a16="http://schemas.microsoft.com/office/drawing/2014/main" id="{CC7A57E5-7876-4E0F-B000-6F4194EAD5BF}"/>
              </a:ext>
            </a:extLst>
          </p:cNvPr>
          <p:cNvSpPr/>
          <p:nvPr/>
        </p:nvSpPr>
        <p:spPr>
          <a:xfrm>
            <a:off x="203200" y="593589"/>
            <a:ext cx="11841018" cy="646331"/>
          </a:xfrm>
          <a:prstGeom prst="rect">
            <a:avLst/>
          </a:prstGeom>
        </p:spPr>
        <p:txBody>
          <a:bodyPr wrap="square">
            <a:spAutoFit/>
          </a:bodyPr>
          <a:lstStyle/>
          <a:p>
            <a:r>
              <a:rPr lang="ru-RU" b="1" dirty="0">
                <a:solidFill>
                  <a:srgbClr val="000000"/>
                </a:solidFill>
                <a:latin typeface="Times" panose="02020603050405020304" pitchFamily="18" charset="0"/>
              </a:rPr>
              <a:t>Пример 2.</a:t>
            </a:r>
            <a:r>
              <a:rPr lang="ru-RU" dirty="0">
                <a:solidFill>
                  <a:srgbClr val="000000"/>
                </a:solidFill>
                <a:latin typeface="Times" panose="02020603050405020304" pitchFamily="18" charset="0"/>
              </a:rPr>
              <a:t> Ако ја имаме топологијата прикажана на сликата, тогаш за oвозможување на RIPv2 протоколoт на рутерите се користат командите кои се прикажани подолу. </a:t>
            </a:r>
            <a:endParaRPr lang="en-US" dirty="0"/>
          </a:p>
        </p:txBody>
      </p:sp>
    </p:spTree>
    <p:extLst>
      <p:ext uri="{BB962C8B-B14F-4D97-AF65-F5344CB8AC3E}">
        <p14:creationId xmlns:p14="http://schemas.microsoft.com/office/powerpoint/2010/main" val="180407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D48E-1EA1-4449-8A54-1F158FD00A6C}"/>
              </a:ext>
            </a:extLst>
          </p:cNvPr>
          <p:cNvSpPr>
            <a:spLocks noGrp="1"/>
          </p:cNvSpPr>
          <p:nvPr>
            <p:ph type="title"/>
          </p:nvPr>
        </p:nvSpPr>
        <p:spPr>
          <a:xfrm>
            <a:off x="483531" y="600349"/>
            <a:ext cx="11029616" cy="988332"/>
          </a:xfrm>
        </p:spPr>
        <p:txBody>
          <a:bodyPr>
            <a:normAutofit/>
          </a:bodyPr>
          <a:lstStyle/>
          <a:p>
            <a:pPr algn="ctr"/>
            <a:r>
              <a:rPr lang="mk-MK" b="1" dirty="0">
                <a:latin typeface="Calibri" panose="020F0502020204030204" pitchFamily="34" charset="0"/>
                <a:cs typeface="Calibri" panose="020F0502020204030204" pitchFamily="34" charset="0"/>
              </a:rPr>
              <a:t>Задача 3</a:t>
            </a:r>
            <a:r>
              <a:rPr lang="en-US" b="1"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DCE43E2C-63F4-409D-89F3-3FFC61547FE6}"/>
              </a:ext>
            </a:extLst>
          </p:cNvPr>
          <p:cNvSpPr/>
          <p:nvPr/>
        </p:nvSpPr>
        <p:spPr>
          <a:xfrm>
            <a:off x="625456" y="2308584"/>
            <a:ext cx="11189874" cy="369332"/>
          </a:xfrm>
          <a:prstGeom prst="rect">
            <a:avLst/>
          </a:prstGeom>
        </p:spPr>
        <p:txBody>
          <a:bodyPr wrap="square">
            <a:spAutoFit/>
          </a:bodyPr>
          <a:lstStyle/>
          <a:p>
            <a:pPr marL="285750" indent="-285750" algn="just" fontAlgn="base">
              <a:buFont typeface="Wingdings" panose="05000000000000000000" pitchFamily="2" charset="2"/>
              <a:buChar char="§"/>
            </a:pPr>
            <a:r>
              <a:rPr lang="en-US" dirty="0">
                <a:solidFill>
                  <a:srgbClr val="000000"/>
                </a:solidFill>
                <a:latin typeface="Lucida Sans" panose="020B0602030504020204" pitchFamily="34" charset="0"/>
              </a:rPr>
              <a:t>OSPF </a:t>
            </a:r>
            <a:r>
              <a:rPr lang="ru-RU" dirty="0">
                <a:solidFill>
                  <a:srgbClr val="000000"/>
                </a:solidFill>
                <a:latin typeface="Lucida Sans" panose="020B0602030504020204" pitchFamily="34" charset="0"/>
              </a:rPr>
              <a:t>конфигурирање</a:t>
            </a:r>
            <a:endParaRPr lang="en-US" dirty="0">
              <a:solidFill>
                <a:srgbClr val="000000"/>
              </a:solidFill>
              <a:latin typeface="Lucida Sans" panose="020B0602030504020204" pitchFamily="34" charset="0"/>
            </a:endParaRPr>
          </a:p>
        </p:txBody>
      </p:sp>
      <p:sp>
        <p:nvSpPr>
          <p:cNvPr id="4" name="Rectangle 3">
            <a:extLst>
              <a:ext uri="{FF2B5EF4-FFF2-40B4-BE49-F238E27FC236}">
                <a16:creationId xmlns:a16="http://schemas.microsoft.com/office/drawing/2014/main" id="{77594EFE-F0A5-4257-96F9-1FB5B27B7624}"/>
              </a:ext>
            </a:extLst>
          </p:cNvPr>
          <p:cNvSpPr/>
          <p:nvPr/>
        </p:nvSpPr>
        <p:spPr>
          <a:xfrm>
            <a:off x="5971607" y="3244334"/>
            <a:ext cx="248786" cy="369332"/>
          </a:xfrm>
          <a:prstGeom prst="rect">
            <a:avLst/>
          </a:prstGeom>
        </p:spPr>
        <p:txBody>
          <a:bodyPr wrap="none">
            <a:spAutoFit/>
          </a:bodyPr>
          <a:lstStyle/>
          <a:p>
            <a:r>
              <a:rPr lang="en-US" dirty="0"/>
              <a:t> </a:t>
            </a:r>
          </a:p>
        </p:txBody>
      </p:sp>
      <p:sp>
        <p:nvSpPr>
          <p:cNvPr id="5" name="Rectangle 4">
            <a:extLst>
              <a:ext uri="{FF2B5EF4-FFF2-40B4-BE49-F238E27FC236}">
                <a16:creationId xmlns:a16="http://schemas.microsoft.com/office/drawing/2014/main" id="{13CC138C-BDEB-4160-A67F-BD2CF8C7387E}"/>
              </a:ext>
            </a:extLst>
          </p:cNvPr>
          <p:cNvSpPr/>
          <p:nvPr/>
        </p:nvSpPr>
        <p:spPr>
          <a:xfrm>
            <a:off x="563418" y="3244334"/>
            <a:ext cx="5656975" cy="369332"/>
          </a:xfrm>
          <a:prstGeom prst="rect">
            <a:avLst/>
          </a:prstGeom>
        </p:spPr>
        <p:txBody>
          <a:bodyPr wrap="square">
            <a:spAutoFit/>
          </a:bodyPr>
          <a:lstStyle/>
          <a:p>
            <a:r>
              <a:rPr lang="en-US" dirty="0"/>
              <a:t> </a:t>
            </a:r>
          </a:p>
        </p:txBody>
      </p:sp>
      <p:pic>
        <p:nvPicPr>
          <p:cNvPr id="3074" name="Picture 2" descr="https://lh3.googleusercontent.com/XYATmu0wlCZIJEjWQknI9P6RUOrp-mXQuyxe2rAmQtTMI-0gB8hEOXXIFm-anw2ML29MZzEZrfwn0GLL9hcknw2ODuVeh2PHseov9qK7z7HmjJ0bwMAYoWp69lLTaR-ud4tfNIx1">
            <a:extLst>
              <a:ext uri="{FF2B5EF4-FFF2-40B4-BE49-F238E27FC236}">
                <a16:creationId xmlns:a16="http://schemas.microsoft.com/office/drawing/2014/main" id="{1E8D8B1E-7946-42F5-A58B-9F34E5997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2547" y="2064452"/>
            <a:ext cx="7021224" cy="444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71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4054385" y="581945"/>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3</a:t>
            </a:r>
            <a:r>
              <a:rPr lang="en-US" sz="3200" b="1" dirty="0">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7E5FF7F7-38BF-44C3-AA87-C7780008D4B8}"/>
              </a:ext>
            </a:extLst>
          </p:cNvPr>
          <p:cNvSpPr/>
          <p:nvPr/>
        </p:nvSpPr>
        <p:spPr>
          <a:xfrm>
            <a:off x="474481" y="2031811"/>
            <a:ext cx="11029615" cy="1025922"/>
          </a:xfrm>
          <a:prstGeom prst="rect">
            <a:avLst/>
          </a:prstGeom>
        </p:spPr>
        <p:txBody>
          <a:bodyPr wrap="square">
            <a:spAutoFit/>
          </a:bodyPr>
          <a:lstStyle/>
          <a:p>
            <a:pPr>
              <a:spcAft>
                <a:spcPts val="800"/>
              </a:spcAft>
            </a:pPr>
            <a:r>
              <a:rPr lang="ru-RU" b="1" dirty="0">
                <a:solidFill>
                  <a:srgbClr val="000000"/>
                </a:solidFill>
                <a:latin typeface="Times" panose="02020603050405020304" pitchFamily="18" charset="0"/>
              </a:rPr>
              <a:t>Чекор 1. </a:t>
            </a:r>
            <a:r>
              <a:rPr lang="ru-RU" dirty="0">
                <a:solidFill>
                  <a:srgbClr val="000000"/>
                </a:solidFill>
                <a:latin typeface="Times" panose="02020603050405020304" pitchFamily="18" charset="0"/>
              </a:rPr>
              <a:t>Да се направи следната топологија и да се поврзи како на сликата.</a:t>
            </a:r>
            <a:endParaRPr lang="ru-RU" dirty="0"/>
          </a:p>
          <a:p>
            <a:br>
              <a:rPr lang="ru-RU" dirty="0"/>
            </a:br>
            <a:endParaRPr lang="en-US" dirty="0"/>
          </a:p>
        </p:txBody>
      </p:sp>
      <p:pic>
        <p:nvPicPr>
          <p:cNvPr id="22530" name="Picture 2" descr="https://lh4.googleusercontent.com/ysJ-zN3XlT1GWvyHVwe2xwbQU2JYxmV6D-l8ob2Nb3P04sODOWCO3gApLDKNasIsrcRdlCbp3bECkG7OGS0hNGQeH_o1fDWZmdoKbPQdIuiiB7Fi7KaXk0frG9EKjNimUJoAP6gs">
            <a:extLst>
              <a:ext uri="{FF2B5EF4-FFF2-40B4-BE49-F238E27FC236}">
                <a16:creationId xmlns:a16="http://schemas.microsoft.com/office/drawing/2014/main" id="{E0DC759A-983D-40C9-87FB-AB94BBAC2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9336" y="2544772"/>
            <a:ext cx="6334125"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076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4054385" y="581945"/>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3</a:t>
            </a:r>
            <a:r>
              <a:rPr lang="en-US" sz="3200" b="1" dirty="0">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7E5FF7F7-38BF-44C3-AA87-C7780008D4B8}"/>
              </a:ext>
            </a:extLst>
          </p:cNvPr>
          <p:cNvSpPr/>
          <p:nvPr/>
        </p:nvSpPr>
        <p:spPr>
          <a:xfrm>
            <a:off x="474481" y="2031811"/>
            <a:ext cx="11029615" cy="748923"/>
          </a:xfrm>
          <a:prstGeom prst="rect">
            <a:avLst/>
          </a:prstGeom>
        </p:spPr>
        <p:txBody>
          <a:bodyPr wrap="square">
            <a:spAutoFit/>
          </a:bodyPr>
          <a:lstStyle/>
          <a:p>
            <a:pPr>
              <a:spcAft>
                <a:spcPts val="800"/>
              </a:spcAft>
            </a:pPr>
            <a:r>
              <a:rPr lang="ru-RU" dirty="0">
                <a:solidFill>
                  <a:srgbClr val="000000"/>
                </a:solidFill>
                <a:latin typeface="Times" panose="02020603050405020304" pitchFamily="18" charset="0"/>
              </a:rPr>
              <a:t>Чекор 2.Во Router 0 потребно е да се зададат IP адреси на интерфејсите.</a:t>
            </a:r>
          </a:p>
          <a:p>
            <a:pPr>
              <a:spcAft>
                <a:spcPts val="800"/>
              </a:spcAft>
            </a:pPr>
            <a:endParaRPr lang="ru-RU" b="1" dirty="0">
              <a:solidFill>
                <a:srgbClr val="000000"/>
              </a:solidFill>
              <a:latin typeface="Times" panose="02020603050405020304" pitchFamily="18" charset="0"/>
            </a:endParaRPr>
          </a:p>
        </p:txBody>
      </p:sp>
      <p:sp>
        <p:nvSpPr>
          <p:cNvPr id="4" name="Rectangle 3">
            <a:extLst>
              <a:ext uri="{FF2B5EF4-FFF2-40B4-BE49-F238E27FC236}">
                <a16:creationId xmlns:a16="http://schemas.microsoft.com/office/drawing/2014/main" id="{66D020CA-AA9E-41B0-89C8-A66E0684656F}"/>
              </a:ext>
            </a:extLst>
          </p:cNvPr>
          <p:cNvSpPr/>
          <p:nvPr/>
        </p:nvSpPr>
        <p:spPr>
          <a:xfrm>
            <a:off x="559322" y="2552001"/>
            <a:ext cx="6096000" cy="1025922"/>
          </a:xfrm>
          <a:prstGeom prst="rect">
            <a:avLst/>
          </a:prstGeom>
        </p:spPr>
        <p:txBody>
          <a:bodyPr>
            <a:spAutoFit/>
          </a:bodyPr>
          <a:lstStyle/>
          <a:p>
            <a:pPr>
              <a:spcAft>
                <a:spcPts val="800"/>
              </a:spcAft>
            </a:pPr>
            <a:r>
              <a:rPr lang="mk-MK" b="1" dirty="0">
                <a:solidFill>
                  <a:srgbClr val="000000"/>
                </a:solidFill>
                <a:latin typeface="Times" panose="02020603050405020304" pitchFamily="18" charset="0"/>
              </a:rPr>
              <a:t>З</a:t>
            </a:r>
            <a:r>
              <a:rPr lang="en-US" b="1" dirty="0">
                <a:solidFill>
                  <a:srgbClr val="000000"/>
                </a:solidFill>
                <a:latin typeface="Times" panose="02020603050405020304" pitchFamily="18" charset="0"/>
              </a:rPr>
              <a:t>a Fa0/0</a:t>
            </a:r>
            <a:endParaRPr lang="en-US" dirty="0"/>
          </a:p>
          <a:p>
            <a:br>
              <a:rPr lang="en-US" dirty="0"/>
            </a:br>
            <a:endParaRPr lang="en-US" dirty="0"/>
          </a:p>
        </p:txBody>
      </p:sp>
      <p:pic>
        <p:nvPicPr>
          <p:cNvPr id="23556" name="Picture 4" descr="https://lh4.googleusercontent.com/olPvgqu7mdvwiOmuZlTvMLdAymbUCHz-vSSP23qub_WHEyzjfZJQHZMfyF8Xvmv-dV7LA_cfZiNZQiH8Jb5NETdUFNBBbgfdRyjViS7awE14Zj9ZvAzJ7tIJjrDffPompfh41bK1">
            <a:extLst>
              <a:ext uri="{FF2B5EF4-FFF2-40B4-BE49-F238E27FC236}">
                <a16:creationId xmlns:a16="http://schemas.microsoft.com/office/drawing/2014/main" id="{2E2D5D3D-BF17-42E0-8C31-146096748F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322" y="3064962"/>
            <a:ext cx="5591175" cy="22002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2863AA1-793E-47A1-B87E-096CC743A7BF}"/>
              </a:ext>
            </a:extLst>
          </p:cNvPr>
          <p:cNvSpPr/>
          <p:nvPr/>
        </p:nvSpPr>
        <p:spPr>
          <a:xfrm>
            <a:off x="6740163" y="3287936"/>
            <a:ext cx="4081808" cy="1754326"/>
          </a:xfrm>
          <a:prstGeom prst="rect">
            <a:avLst/>
          </a:prstGeom>
          <a:solidFill>
            <a:schemeClr val="bg2"/>
          </a:solidFill>
        </p:spPr>
        <p:txBody>
          <a:bodyPr wrap="square">
            <a:spAutoFit/>
          </a:bodyPr>
          <a:lstStyle/>
          <a:p>
            <a:r>
              <a:rPr lang="en-US" dirty="0" err="1">
                <a:latin typeface="Calibri" panose="020F0502020204030204" pitchFamily="34" charset="0"/>
                <a:cs typeface="Calibri" panose="020F0502020204030204" pitchFamily="34" charset="0"/>
              </a:rPr>
              <a:t>en</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conf t</a:t>
            </a:r>
          </a:p>
          <a:p>
            <a:r>
              <a:rPr lang="en-US" dirty="0">
                <a:latin typeface="Calibri" panose="020F0502020204030204" pitchFamily="34" charset="0"/>
                <a:cs typeface="Calibri" panose="020F0502020204030204" pitchFamily="34" charset="0"/>
              </a:rPr>
              <a:t>Int fa0/0</a:t>
            </a:r>
          </a:p>
          <a:p>
            <a:r>
              <a:rPr lang="en-US" dirty="0" err="1">
                <a:latin typeface="Calibri" panose="020F0502020204030204" pitchFamily="34" charset="0"/>
                <a:cs typeface="Calibri" panose="020F0502020204030204" pitchFamily="34" charset="0"/>
              </a:rPr>
              <a:t>ip</a:t>
            </a:r>
            <a:r>
              <a:rPr lang="en-US" dirty="0">
                <a:latin typeface="Calibri" panose="020F0502020204030204" pitchFamily="34" charset="0"/>
                <a:cs typeface="Calibri" panose="020F0502020204030204" pitchFamily="34" charset="0"/>
              </a:rPr>
              <a:t> address 192.168.1.10 255.255.255.0</a:t>
            </a:r>
          </a:p>
          <a:p>
            <a:r>
              <a:rPr lang="en-US" dirty="0">
                <a:latin typeface="Calibri" panose="020F0502020204030204" pitchFamily="34" charset="0"/>
                <a:cs typeface="Calibri" panose="020F0502020204030204" pitchFamily="34" charset="0"/>
              </a:rPr>
              <a:t>no </a:t>
            </a:r>
            <a:r>
              <a:rPr lang="en-US" dirty="0" err="1">
                <a:latin typeface="Calibri" panose="020F0502020204030204" pitchFamily="34" charset="0"/>
                <a:cs typeface="Calibri" panose="020F0502020204030204" pitchFamily="34" charset="0"/>
              </a:rPr>
              <a:t>sh</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Exit</a:t>
            </a:r>
          </a:p>
        </p:txBody>
      </p:sp>
    </p:spTree>
    <p:extLst>
      <p:ext uri="{BB962C8B-B14F-4D97-AF65-F5344CB8AC3E}">
        <p14:creationId xmlns:p14="http://schemas.microsoft.com/office/powerpoint/2010/main" val="3971983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D5DF-D863-4073-8448-62FA63E1B6A8}"/>
              </a:ext>
            </a:extLst>
          </p:cNvPr>
          <p:cNvSpPr>
            <a:spLocks noGrp="1"/>
          </p:cNvSpPr>
          <p:nvPr>
            <p:ph type="title"/>
          </p:nvPr>
        </p:nvSpPr>
        <p:spPr>
          <a:xfrm>
            <a:off x="695967" y="1390371"/>
            <a:ext cx="11029616" cy="988332"/>
          </a:xfrm>
        </p:spPr>
        <p:txBody>
          <a:bodyPr>
            <a:normAutofit fontScale="90000"/>
          </a:bodyPr>
          <a:lstStyle/>
          <a:p>
            <a:pPr algn="ctr"/>
            <a:r>
              <a:rPr lang="mk-MK" b="1" dirty="0"/>
              <a:t>Рутирачкиот протокол</a:t>
            </a:r>
            <a:br>
              <a:rPr lang="mk-MK" dirty="0"/>
            </a:br>
            <a:br>
              <a:rPr lang="mk-MK" dirty="0"/>
            </a:br>
            <a:endParaRPr lang="en-US"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B2E0B1B6-3F1A-4E2F-8A3E-005544D218C8}"/>
              </a:ext>
            </a:extLst>
          </p:cNvPr>
          <p:cNvSpPr/>
          <p:nvPr/>
        </p:nvSpPr>
        <p:spPr>
          <a:xfrm>
            <a:off x="695967" y="2108462"/>
            <a:ext cx="10800066" cy="2055050"/>
          </a:xfrm>
          <a:prstGeom prst="rect">
            <a:avLst/>
          </a:prstGeom>
        </p:spPr>
        <p:txBody>
          <a:bodyPr wrap="square">
            <a:spAutoFit/>
          </a:bodyPr>
          <a:lstStyle/>
          <a:p>
            <a:pPr marL="342900" indent="-342900" algn="just" fontAlgn="base">
              <a:buFont typeface="Wingdings" panose="05000000000000000000" pitchFamily="2" charset="2"/>
              <a:buChar char="q"/>
            </a:pPr>
            <a:r>
              <a:rPr lang="ru-RU" sz="2000" dirty="0">
                <a:latin typeface="Calibri" panose="020F0502020204030204" pitchFamily="34" charset="0"/>
                <a:cs typeface="Calibri" panose="020F0502020204030204" pitchFamily="34" charset="0"/>
              </a:rPr>
              <a:t>Рутирачкиот протокол го дефинира</a:t>
            </a:r>
            <a:r>
              <a:rPr lang="en-US" sz="2000" dirty="0">
                <a:latin typeface="Calibri" panose="020F0502020204030204" pitchFamily="34" charset="0"/>
                <a:cs typeface="Calibri" panose="020F0502020204030204" pitchFamily="34" charset="0"/>
              </a:rPr>
              <a:t> </a:t>
            </a:r>
            <a:r>
              <a:rPr lang="ru-RU" sz="2000" dirty="0">
                <a:latin typeface="Calibri" panose="020F0502020204030204" pitchFamily="34" charset="0"/>
                <a:cs typeface="Calibri" panose="020F0502020204030204" pitchFamily="34" charset="0"/>
              </a:rPr>
              <a:t>множеството на правила кои се користат од</a:t>
            </a:r>
            <a:r>
              <a:rPr lang="en-US" sz="2000" dirty="0">
                <a:latin typeface="Calibri" panose="020F0502020204030204" pitchFamily="34" charset="0"/>
                <a:cs typeface="Calibri" panose="020F0502020204030204" pitchFamily="34" charset="0"/>
              </a:rPr>
              <a:t> </a:t>
            </a:r>
            <a:r>
              <a:rPr lang="ru-RU" sz="2000" dirty="0">
                <a:latin typeface="Calibri" panose="020F0502020204030204" pitchFamily="34" charset="0"/>
                <a:cs typeface="Calibri" panose="020F0502020204030204" pitchFamily="34" charset="0"/>
              </a:rPr>
              <a:t>страна на рутерот кога тој доставува рутирачки информации помеѓу соседните рутери.</a:t>
            </a:r>
          </a:p>
          <a:p>
            <a:pPr marL="342900" indent="-342900" algn="just" fontAlgn="base">
              <a:buFont typeface="Wingdings" panose="05000000000000000000" pitchFamily="2" charset="2"/>
              <a:buChar char="q"/>
            </a:pPr>
            <a:endParaRPr lang="ru-RU" sz="2000" dirty="0">
              <a:latin typeface="Calibri" panose="020F0502020204030204" pitchFamily="34" charset="0"/>
              <a:cs typeface="Calibri" panose="020F0502020204030204" pitchFamily="34" charset="0"/>
            </a:endParaRPr>
          </a:p>
          <a:p>
            <a:pPr marL="342900" indent="-342900" algn="just" fontAlgn="base">
              <a:buFont typeface="Wingdings" panose="05000000000000000000" pitchFamily="2" charset="2"/>
              <a:buChar char="q"/>
            </a:pPr>
            <a:r>
              <a:rPr lang="ru-RU" sz="2000" dirty="0">
                <a:latin typeface="Calibri" panose="020F0502020204030204" pitchFamily="34" charset="0"/>
                <a:cs typeface="Calibri" panose="020F0502020204030204" pitchFamily="34" charset="0"/>
              </a:rPr>
              <a:t>Всушност рутирачкиот протокол</a:t>
            </a:r>
            <a:r>
              <a:rPr lang="en-US" sz="2000" dirty="0">
                <a:latin typeface="Calibri" panose="020F0502020204030204" pitchFamily="34" charset="0"/>
                <a:cs typeface="Calibri" panose="020F0502020204030204" pitchFamily="34" charset="0"/>
              </a:rPr>
              <a:t> </a:t>
            </a:r>
            <a:r>
              <a:rPr lang="ru-RU" sz="2000" dirty="0">
                <a:latin typeface="Calibri" panose="020F0502020204030204" pitchFamily="34" charset="0"/>
                <a:cs typeface="Calibri" panose="020F0502020204030204" pitchFamily="34" charset="0"/>
              </a:rPr>
              <a:t>претставува јазикот со кој рутерот зборува со другите рутери со цел да се споделат информации за достапност и статус на мрежата</a:t>
            </a:r>
          </a:p>
          <a:p>
            <a:pPr marL="285750" indent="-285750" algn="just" fontAlgn="base">
              <a:lnSpc>
                <a:spcPct val="150000"/>
              </a:lnSpc>
              <a:spcBef>
                <a:spcPts val="400"/>
              </a:spcBef>
              <a:buFont typeface="Wingdings" panose="05000000000000000000" pitchFamily="2" charset="2"/>
              <a:buChar char="q"/>
            </a:pPr>
            <a:endParaRPr lang="ru-RU" b="0" i="0" u="none" strike="noStrike" dirty="0">
              <a:solidFill>
                <a:srgbClr val="2DA2BF"/>
              </a:solidFill>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69C8CA1-C84E-42C4-9104-67A18D35DF4C}"/>
              </a:ext>
            </a:extLst>
          </p:cNvPr>
          <p:cNvPicPr>
            <a:picLocks noChangeAspect="1"/>
          </p:cNvPicPr>
          <p:nvPr/>
        </p:nvPicPr>
        <p:blipFill>
          <a:blip r:embed="rId2"/>
          <a:stretch>
            <a:fillRect/>
          </a:stretch>
        </p:blipFill>
        <p:spPr>
          <a:xfrm>
            <a:off x="1960316" y="3893271"/>
            <a:ext cx="8500918" cy="2820016"/>
          </a:xfrm>
          <a:prstGeom prst="rect">
            <a:avLst/>
          </a:prstGeom>
        </p:spPr>
      </p:pic>
    </p:spTree>
    <p:extLst>
      <p:ext uri="{BB962C8B-B14F-4D97-AF65-F5344CB8AC3E}">
        <p14:creationId xmlns:p14="http://schemas.microsoft.com/office/powerpoint/2010/main" val="946651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4054385" y="581945"/>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3</a:t>
            </a:r>
            <a:r>
              <a:rPr lang="en-US" sz="3200" b="1" dirty="0">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7E5FF7F7-38BF-44C3-AA87-C7780008D4B8}"/>
              </a:ext>
            </a:extLst>
          </p:cNvPr>
          <p:cNvSpPr/>
          <p:nvPr/>
        </p:nvSpPr>
        <p:spPr>
          <a:xfrm>
            <a:off x="474481" y="2031811"/>
            <a:ext cx="11029615" cy="748923"/>
          </a:xfrm>
          <a:prstGeom prst="rect">
            <a:avLst/>
          </a:prstGeom>
        </p:spPr>
        <p:txBody>
          <a:bodyPr wrap="square">
            <a:spAutoFit/>
          </a:bodyPr>
          <a:lstStyle/>
          <a:p>
            <a:pPr>
              <a:spcAft>
                <a:spcPts val="800"/>
              </a:spcAft>
            </a:pPr>
            <a:r>
              <a:rPr lang="ru-RU" dirty="0">
                <a:solidFill>
                  <a:srgbClr val="000000"/>
                </a:solidFill>
                <a:latin typeface="Times" panose="02020603050405020304" pitchFamily="18" charset="0"/>
              </a:rPr>
              <a:t>Чекор 2.Во Router 0 потребно е да се зададат IP адреси на интерфејсите.</a:t>
            </a:r>
          </a:p>
          <a:p>
            <a:pPr>
              <a:spcAft>
                <a:spcPts val="800"/>
              </a:spcAft>
            </a:pPr>
            <a:endParaRPr lang="ru-RU" b="1" dirty="0">
              <a:solidFill>
                <a:srgbClr val="000000"/>
              </a:solidFill>
              <a:latin typeface="Times" panose="02020603050405020304" pitchFamily="18" charset="0"/>
            </a:endParaRPr>
          </a:p>
        </p:txBody>
      </p:sp>
      <p:sp>
        <p:nvSpPr>
          <p:cNvPr id="4" name="Rectangle 3">
            <a:extLst>
              <a:ext uri="{FF2B5EF4-FFF2-40B4-BE49-F238E27FC236}">
                <a16:creationId xmlns:a16="http://schemas.microsoft.com/office/drawing/2014/main" id="{66D020CA-AA9E-41B0-89C8-A66E0684656F}"/>
              </a:ext>
            </a:extLst>
          </p:cNvPr>
          <p:cNvSpPr/>
          <p:nvPr/>
        </p:nvSpPr>
        <p:spPr>
          <a:xfrm>
            <a:off x="559322" y="2552001"/>
            <a:ext cx="6096000" cy="1025922"/>
          </a:xfrm>
          <a:prstGeom prst="rect">
            <a:avLst/>
          </a:prstGeom>
        </p:spPr>
        <p:txBody>
          <a:bodyPr>
            <a:spAutoFit/>
          </a:bodyPr>
          <a:lstStyle/>
          <a:p>
            <a:pPr>
              <a:spcAft>
                <a:spcPts val="800"/>
              </a:spcAft>
            </a:pPr>
            <a:r>
              <a:rPr lang="mk-MK" b="1" dirty="0">
                <a:solidFill>
                  <a:srgbClr val="000000"/>
                </a:solidFill>
                <a:latin typeface="Times" panose="02020603050405020304" pitchFamily="18" charset="0"/>
              </a:rPr>
              <a:t>За </a:t>
            </a:r>
            <a:r>
              <a:rPr lang="en-US" b="1" dirty="0">
                <a:solidFill>
                  <a:srgbClr val="000000"/>
                </a:solidFill>
                <a:latin typeface="Times" panose="02020603050405020304" pitchFamily="18" charset="0"/>
              </a:rPr>
              <a:t>S2/0</a:t>
            </a:r>
          </a:p>
          <a:p>
            <a:br>
              <a:rPr lang="en-US" dirty="0"/>
            </a:br>
            <a:endParaRPr lang="en-US" dirty="0"/>
          </a:p>
        </p:txBody>
      </p:sp>
      <p:sp>
        <p:nvSpPr>
          <p:cNvPr id="5" name="Rectangle 4">
            <a:extLst>
              <a:ext uri="{FF2B5EF4-FFF2-40B4-BE49-F238E27FC236}">
                <a16:creationId xmlns:a16="http://schemas.microsoft.com/office/drawing/2014/main" id="{92863AA1-793E-47A1-B87E-096CC743A7BF}"/>
              </a:ext>
            </a:extLst>
          </p:cNvPr>
          <p:cNvSpPr/>
          <p:nvPr/>
        </p:nvSpPr>
        <p:spPr>
          <a:xfrm>
            <a:off x="8467872" y="3754101"/>
            <a:ext cx="2354099" cy="646331"/>
          </a:xfrm>
          <a:prstGeom prst="rect">
            <a:avLst/>
          </a:prstGeom>
          <a:solidFill>
            <a:schemeClr val="bg2"/>
          </a:solidFill>
        </p:spPr>
        <p:txBody>
          <a:bodyPr wrap="square">
            <a:spAutoFit/>
          </a:bodyPr>
          <a:lstStyle/>
          <a:p>
            <a:r>
              <a:rPr lang="en-US" dirty="0" err="1">
                <a:latin typeface="Calibri" panose="020F0502020204030204" pitchFamily="34" charset="0"/>
                <a:cs typeface="Calibri" panose="020F0502020204030204" pitchFamily="34" charset="0"/>
              </a:rPr>
              <a:t>en</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conf t</a:t>
            </a:r>
          </a:p>
        </p:txBody>
      </p:sp>
      <p:pic>
        <p:nvPicPr>
          <p:cNvPr id="24578" name="Picture 2" descr="https://lh5.googleusercontent.com/ssO9sE9NjD1R6M4agO_sXocGQVNxC1WA1pz92MMeOaL7tHPXAQxWiMTZuCoKWV4cBDmEGq2O0ZGym-b2ux9FOcgSCCtuT4025RC8p-6JSqEhrHrqHy3FvCIUfm1b_yv-keuSSkaU">
            <a:extLst>
              <a:ext uri="{FF2B5EF4-FFF2-40B4-BE49-F238E27FC236}">
                <a16:creationId xmlns:a16="http://schemas.microsoft.com/office/drawing/2014/main" id="{A0BF2036-4AD9-454A-B939-8FA448797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03" y="3186749"/>
            <a:ext cx="7440445" cy="195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729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581192" y="607178"/>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3</a:t>
            </a:r>
            <a:r>
              <a:rPr lang="en-US" sz="3200" b="1" dirty="0">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7E5FF7F7-38BF-44C3-AA87-C7780008D4B8}"/>
              </a:ext>
            </a:extLst>
          </p:cNvPr>
          <p:cNvSpPr/>
          <p:nvPr/>
        </p:nvSpPr>
        <p:spPr>
          <a:xfrm>
            <a:off x="581192" y="2698669"/>
            <a:ext cx="4324015" cy="923330"/>
          </a:xfrm>
          <a:prstGeom prst="rect">
            <a:avLst/>
          </a:prstGeom>
        </p:spPr>
        <p:txBody>
          <a:bodyPr wrap="square">
            <a:spAutoFit/>
          </a:bodyPr>
          <a:lstStyle/>
          <a:p>
            <a:pPr algn="just">
              <a:spcAft>
                <a:spcPts val="800"/>
              </a:spcAft>
            </a:pPr>
            <a:r>
              <a:rPr lang="ru-RU" dirty="0">
                <a:solidFill>
                  <a:srgbClr val="000000"/>
                </a:solidFill>
                <a:latin typeface="Times" panose="02020603050405020304" pitchFamily="18" charset="0"/>
              </a:rPr>
              <a:t>Чекор </a:t>
            </a:r>
            <a:r>
              <a:rPr lang="en-US" dirty="0">
                <a:solidFill>
                  <a:srgbClr val="000000"/>
                </a:solidFill>
                <a:latin typeface="Times" panose="02020603050405020304" pitchFamily="18" charset="0"/>
              </a:rPr>
              <a:t>3</a:t>
            </a:r>
            <a:r>
              <a:rPr lang="ru-RU" dirty="0">
                <a:solidFill>
                  <a:srgbClr val="000000"/>
                </a:solidFill>
                <a:latin typeface="Times" panose="02020603050405020304" pitchFamily="18" charset="0"/>
              </a:rPr>
              <a:t>. Исто потребно е и во Router 1 да се зададат IP адреси за fa0/0 и s/20 интерфејсите.</a:t>
            </a:r>
            <a:endParaRPr lang="ru-RU" b="1" dirty="0">
              <a:solidFill>
                <a:srgbClr val="000000"/>
              </a:solidFill>
              <a:latin typeface="Times" panose="02020603050405020304" pitchFamily="18" charset="0"/>
            </a:endParaRPr>
          </a:p>
        </p:txBody>
      </p:sp>
      <p:pic>
        <p:nvPicPr>
          <p:cNvPr id="25602" name="Picture 2" descr="https://lh5.googleusercontent.com/umfkILfdQg2uVNlPdl9bbMVFkzYQu1ouaiGDpW85vtZRuTiaEa5oM74Lxh-xVzPzviBPVVTBubuU-P_Y5KB3QesGImFbbFKkBuNjaqRRAGz3_PmYOWF_3qYj7KM7xf7vK3JOuZC7">
            <a:extLst>
              <a:ext uri="{FF2B5EF4-FFF2-40B4-BE49-F238E27FC236}">
                <a16:creationId xmlns:a16="http://schemas.microsoft.com/office/drawing/2014/main" id="{526BE13F-2AF6-4874-942F-509470894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4412" y="0"/>
            <a:ext cx="696758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320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3638428" y="597942"/>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3</a:t>
            </a:r>
            <a:r>
              <a:rPr lang="en-US" sz="3200" b="1" dirty="0">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7E5FF7F7-38BF-44C3-AA87-C7780008D4B8}"/>
              </a:ext>
            </a:extLst>
          </p:cNvPr>
          <p:cNvSpPr/>
          <p:nvPr/>
        </p:nvSpPr>
        <p:spPr>
          <a:xfrm>
            <a:off x="486924" y="2255609"/>
            <a:ext cx="6903690" cy="369332"/>
          </a:xfrm>
          <a:prstGeom prst="rect">
            <a:avLst/>
          </a:prstGeom>
        </p:spPr>
        <p:txBody>
          <a:bodyPr wrap="square">
            <a:spAutoFit/>
          </a:bodyPr>
          <a:lstStyle/>
          <a:p>
            <a:pPr algn="just">
              <a:spcAft>
                <a:spcPts val="800"/>
              </a:spcAft>
            </a:pPr>
            <a:r>
              <a:rPr lang="ru-RU" dirty="0">
                <a:solidFill>
                  <a:srgbClr val="000000"/>
                </a:solidFill>
                <a:latin typeface="Times" panose="02020603050405020304" pitchFamily="18" charset="0"/>
              </a:rPr>
              <a:t>Чекор 4.Доделување на IP адреси на компјутерите</a:t>
            </a:r>
          </a:p>
        </p:txBody>
      </p:sp>
      <p:graphicFrame>
        <p:nvGraphicFramePr>
          <p:cNvPr id="7" name="Table 6">
            <a:extLst>
              <a:ext uri="{FF2B5EF4-FFF2-40B4-BE49-F238E27FC236}">
                <a16:creationId xmlns:a16="http://schemas.microsoft.com/office/drawing/2014/main" id="{B0A9D08B-71B2-4938-B9E3-BEB922A837AC}"/>
              </a:ext>
            </a:extLst>
          </p:cNvPr>
          <p:cNvGraphicFramePr>
            <a:graphicFrameLocks noGrp="1"/>
          </p:cNvGraphicFramePr>
          <p:nvPr>
            <p:extLst>
              <p:ext uri="{D42A27DB-BD31-4B8C-83A1-F6EECF244321}">
                <p14:modId xmlns:p14="http://schemas.microsoft.com/office/powerpoint/2010/main" val="1193023963"/>
              </p:ext>
            </p:extLst>
          </p:nvPr>
        </p:nvGraphicFramePr>
        <p:xfrm>
          <a:off x="1994751" y="2728637"/>
          <a:ext cx="8346456" cy="3762921"/>
        </p:xfrm>
        <a:graphic>
          <a:graphicData uri="http://schemas.openxmlformats.org/drawingml/2006/table">
            <a:tbl>
              <a:tblPr/>
              <a:tblGrid>
                <a:gridCol w="2086614">
                  <a:extLst>
                    <a:ext uri="{9D8B030D-6E8A-4147-A177-3AD203B41FA5}">
                      <a16:colId xmlns:a16="http://schemas.microsoft.com/office/drawing/2014/main" val="2602322043"/>
                    </a:ext>
                  </a:extLst>
                </a:gridCol>
                <a:gridCol w="2086614">
                  <a:extLst>
                    <a:ext uri="{9D8B030D-6E8A-4147-A177-3AD203B41FA5}">
                      <a16:colId xmlns:a16="http://schemas.microsoft.com/office/drawing/2014/main" val="3145715037"/>
                    </a:ext>
                  </a:extLst>
                </a:gridCol>
                <a:gridCol w="2086614">
                  <a:extLst>
                    <a:ext uri="{9D8B030D-6E8A-4147-A177-3AD203B41FA5}">
                      <a16:colId xmlns:a16="http://schemas.microsoft.com/office/drawing/2014/main" val="4098191180"/>
                    </a:ext>
                  </a:extLst>
                </a:gridCol>
                <a:gridCol w="2086614">
                  <a:extLst>
                    <a:ext uri="{9D8B030D-6E8A-4147-A177-3AD203B41FA5}">
                      <a16:colId xmlns:a16="http://schemas.microsoft.com/office/drawing/2014/main" val="2906135422"/>
                    </a:ext>
                  </a:extLst>
                </a:gridCol>
              </a:tblGrid>
              <a:tr h="465885">
                <a:tc>
                  <a:txBody>
                    <a:bodyPr/>
                    <a:lstStyle/>
                    <a:p>
                      <a:pPr rtl="0" fontAlgn="t">
                        <a:spcBef>
                          <a:spcPts val="0"/>
                        </a:spcBef>
                        <a:spcAft>
                          <a:spcPts val="800"/>
                        </a:spcAft>
                      </a:pPr>
                      <a:r>
                        <a:rPr lang="mk-MK" sz="2000" b="0" i="0" u="none" strike="noStrike">
                          <a:solidFill>
                            <a:srgbClr val="FFFFFF"/>
                          </a:solidFill>
                          <a:effectLst/>
                          <a:latin typeface="Times" panose="02020603050405020304" pitchFamily="18" charset="0"/>
                        </a:rPr>
                        <a:t>Име</a:t>
                      </a:r>
                      <a:endParaRPr lang="mk-MK">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a:txBody>
                    <a:bodyPr/>
                    <a:lstStyle/>
                    <a:p>
                      <a:pPr rtl="0" fontAlgn="t">
                        <a:spcBef>
                          <a:spcPts val="0"/>
                        </a:spcBef>
                        <a:spcAft>
                          <a:spcPts val="800"/>
                        </a:spcAft>
                      </a:pPr>
                      <a:r>
                        <a:rPr lang="en-US" sz="2000" b="0" i="0" u="none" strike="noStrike">
                          <a:solidFill>
                            <a:srgbClr val="FFFFFF"/>
                          </a:solidFill>
                          <a:effectLst/>
                          <a:latin typeface="Times" panose="02020603050405020304" pitchFamily="18" charset="0"/>
                        </a:rPr>
                        <a:t>IP</a:t>
                      </a:r>
                      <a:endParaRPr lang="en-US">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a:txBody>
                    <a:bodyPr/>
                    <a:lstStyle/>
                    <a:p>
                      <a:pPr rtl="0" fontAlgn="t">
                        <a:spcBef>
                          <a:spcPts val="0"/>
                        </a:spcBef>
                        <a:spcAft>
                          <a:spcPts val="800"/>
                        </a:spcAft>
                      </a:pPr>
                      <a:r>
                        <a:rPr lang="en-US" sz="2000" b="0" i="0" u="none" strike="noStrike">
                          <a:solidFill>
                            <a:srgbClr val="FFFFFF"/>
                          </a:solidFill>
                          <a:effectLst/>
                          <a:latin typeface="Times" panose="02020603050405020304" pitchFamily="18" charset="0"/>
                        </a:rPr>
                        <a:t>Mask</a:t>
                      </a:r>
                      <a:endParaRPr lang="en-US">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a:txBody>
                    <a:bodyPr/>
                    <a:lstStyle/>
                    <a:p>
                      <a:pPr rtl="0" fontAlgn="t">
                        <a:spcBef>
                          <a:spcPts val="0"/>
                        </a:spcBef>
                        <a:spcAft>
                          <a:spcPts val="800"/>
                        </a:spcAft>
                      </a:pPr>
                      <a:r>
                        <a:rPr lang="en-US" sz="2000" b="0" i="0" u="none" strike="noStrike">
                          <a:solidFill>
                            <a:srgbClr val="FFFFFF"/>
                          </a:solidFill>
                          <a:effectLst/>
                          <a:latin typeface="Times" panose="02020603050405020304" pitchFamily="18" charset="0"/>
                        </a:rPr>
                        <a:t>Gateway</a:t>
                      </a:r>
                      <a:endParaRPr lang="en-US">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3856121983"/>
                  </a:ext>
                </a:extLst>
              </a:tr>
              <a:tr h="824259">
                <a:tc>
                  <a:txBody>
                    <a:bodyPr/>
                    <a:lstStyle/>
                    <a:p>
                      <a:pPr rtl="0" fontAlgn="t">
                        <a:spcBef>
                          <a:spcPts val="0"/>
                        </a:spcBef>
                        <a:spcAft>
                          <a:spcPts val="800"/>
                        </a:spcAft>
                      </a:pPr>
                      <a:r>
                        <a:rPr lang="en-US" sz="2000" b="0" i="0" u="none" strike="noStrike">
                          <a:solidFill>
                            <a:srgbClr val="FFFFFF"/>
                          </a:solidFill>
                          <a:effectLst/>
                          <a:latin typeface="Times" panose="02020603050405020304" pitchFamily="18" charset="0"/>
                        </a:rPr>
                        <a:t>PC0</a:t>
                      </a:r>
                      <a:endParaRPr lang="en-US">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4F81BD"/>
                    </a:solidFill>
                  </a:tcPr>
                </a:tc>
                <a:tc>
                  <a:txBody>
                    <a:bodyPr/>
                    <a:lstStyle/>
                    <a:p>
                      <a:pPr rtl="0" fontAlgn="t">
                        <a:spcBef>
                          <a:spcPts val="0"/>
                        </a:spcBef>
                        <a:spcAft>
                          <a:spcPts val="800"/>
                        </a:spcAft>
                      </a:pPr>
                      <a:r>
                        <a:rPr lang="en-US" sz="2000" b="0" i="0" u="none" strike="noStrike">
                          <a:solidFill>
                            <a:srgbClr val="FFFFFF"/>
                          </a:solidFill>
                          <a:effectLst/>
                          <a:latin typeface="Times" panose="02020603050405020304" pitchFamily="18" charset="0"/>
                        </a:rPr>
                        <a:t>192.168.1.5</a:t>
                      </a:r>
                      <a:endParaRPr lang="en-US">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4F81BD"/>
                    </a:solidFill>
                  </a:tcPr>
                </a:tc>
                <a:tc>
                  <a:txBody>
                    <a:bodyPr/>
                    <a:lstStyle/>
                    <a:p>
                      <a:pPr rtl="0" fontAlgn="t">
                        <a:spcBef>
                          <a:spcPts val="0"/>
                        </a:spcBef>
                        <a:spcAft>
                          <a:spcPts val="800"/>
                        </a:spcAft>
                      </a:pPr>
                      <a:r>
                        <a:rPr lang="en-US" sz="2000" b="0" i="0" u="none" strike="noStrike">
                          <a:solidFill>
                            <a:srgbClr val="FFFFFF"/>
                          </a:solidFill>
                          <a:effectLst/>
                          <a:latin typeface="Times" panose="02020603050405020304" pitchFamily="18" charset="0"/>
                        </a:rPr>
                        <a:t>255.255.255.0</a:t>
                      </a:r>
                      <a:endParaRPr lang="en-US">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4F81BD"/>
                    </a:solidFill>
                  </a:tcPr>
                </a:tc>
                <a:tc>
                  <a:txBody>
                    <a:bodyPr/>
                    <a:lstStyle/>
                    <a:p>
                      <a:pPr rtl="0" fontAlgn="t">
                        <a:spcBef>
                          <a:spcPts val="0"/>
                        </a:spcBef>
                        <a:spcAft>
                          <a:spcPts val="800"/>
                        </a:spcAft>
                      </a:pPr>
                      <a:r>
                        <a:rPr lang="en-US" sz="2000" b="0" i="0" u="none" strike="noStrike">
                          <a:solidFill>
                            <a:srgbClr val="FFFFFF"/>
                          </a:solidFill>
                          <a:effectLst/>
                          <a:latin typeface="Times" panose="02020603050405020304" pitchFamily="18" charset="0"/>
                        </a:rPr>
                        <a:t>192.168.1.10</a:t>
                      </a:r>
                      <a:endParaRPr lang="en-US">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4F81BD"/>
                    </a:solidFill>
                  </a:tcPr>
                </a:tc>
                <a:extLst>
                  <a:ext uri="{0D108BD9-81ED-4DB2-BD59-A6C34878D82A}">
                    <a16:rowId xmlns:a16="http://schemas.microsoft.com/office/drawing/2014/main" val="1583516723"/>
                  </a:ext>
                </a:extLst>
              </a:tr>
              <a:tr h="824259">
                <a:tc>
                  <a:txBody>
                    <a:bodyPr/>
                    <a:lstStyle/>
                    <a:p>
                      <a:pPr rtl="0" fontAlgn="t">
                        <a:spcBef>
                          <a:spcPts val="0"/>
                        </a:spcBef>
                        <a:spcAft>
                          <a:spcPts val="800"/>
                        </a:spcAft>
                      </a:pPr>
                      <a:r>
                        <a:rPr lang="en-US" sz="2000" b="0" i="0" u="none" strike="noStrike">
                          <a:solidFill>
                            <a:srgbClr val="FFFFFF"/>
                          </a:solidFill>
                          <a:effectLst/>
                          <a:latin typeface="Times" panose="02020603050405020304" pitchFamily="18" charset="0"/>
                        </a:rPr>
                        <a:t>PC1</a:t>
                      </a:r>
                      <a:endParaRPr lang="en-US">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4F81BD"/>
                    </a:solidFill>
                  </a:tcPr>
                </a:tc>
                <a:tc>
                  <a:txBody>
                    <a:bodyPr/>
                    <a:lstStyle/>
                    <a:p>
                      <a:pPr rtl="0" fontAlgn="t">
                        <a:spcBef>
                          <a:spcPts val="0"/>
                        </a:spcBef>
                        <a:spcAft>
                          <a:spcPts val="800"/>
                        </a:spcAft>
                      </a:pPr>
                      <a:r>
                        <a:rPr lang="en-US" sz="2000" b="0" i="0" u="none" strike="noStrike">
                          <a:solidFill>
                            <a:srgbClr val="FFFFFF"/>
                          </a:solidFill>
                          <a:effectLst/>
                          <a:latin typeface="Times" panose="02020603050405020304" pitchFamily="18" charset="0"/>
                        </a:rPr>
                        <a:t>192.168.1.6</a:t>
                      </a:r>
                      <a:endParaRPr lang="en-US">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4F81BD"/>
                    </a:solidFill>
                  </a:tcPr>
                </a:tc>
                <a:tc>
                  <a:txBody>
                    <a:bodyPr/>
                    <a:lstStyle/>
                    <a:p>
                      <a:pPr rtl="0" fontAlgn="t">
                        <a:spcBef>
                          <a:spcPts val="0"/>
                        </a:spcBef>
                        <a:spcAft>
                          <a:spcPts val="800"/>
                        </a:spcAft>
                      </a:pPr>
                      <a:r>
                        <a:rPr lang="en-US" sz="2000" b="0" i="0" u="none" strike="noStrike">
                          <a:solidFill>
                            <a:srgbClr val="FFFFFF"/>
                          </a:solidFill>
                          <a:effectLst/>
                          <a:latin typeface="Times" panose="02020603050405020304" pitchFamily="18" charset="0"/>
                        </a:rPr>
                        <a:t>255.255.255.0</a:t>
                      </a:r>
                      <a:endParaRPr lang="en-US">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4F81BD"/>
                    </a:solidFill>
                  </a:tcPr>
                </a:tc>
                <a:tc>
                  <a:txBody>
                    <a:bodyPr/>
                    <a:lstStyle/>
                    <a:p>
                      <a:pPr rtl="0" fontAlgn="t">
                        <a:spcBef>
                          <a:spcPts val="0"/>
                        </a:spcBef>
                        <a:spcAft>
                          <a:spcPts val="800"/>
                        </a:spcAft>
                      </a:pPr>
                      <a:r>
                        <a:rPr lang="en-US" sz="2000" b="0" i="0" u="none" strike="noStrike">
                          <a:solidFill>
                            <a:srgbClr val="FFFFFF"/>
                          </a:solidFill>
                          <a:effectLst/>
                          <a:latin typeface="Times" panose="02020603050405020304" pitchFamily="18" charset="0"/>
                        </a:rPr>
                        <a:t>192.168.1.10</a:t>
                      </a:r>
                      <a:endParaRPr lang="en-US">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4F81BD"/>
                    </a:solidFill>
                  </a:tcPr>
                </a:tc>
                <a:extLst>
                  <a:ext uri="{0D108BD9-81ED-4DB2-BD59-A6C34878D82A}">
                    <a16:rowId xmlns:a16="http://schemas.microsoft.com/office/drawing/2014/main" val="891636210"/>
                  </a:ext>
                </a:extLst>
              </a:tr>
              <a:tr h="824259">
                <a:tc>
                  <a:txBody>
                    <a:bodyPr/>
                    <a:lstStyle/>
                    <a:p>
                      <a:pPr rtl="0" fontAlgn="t">
                        <a:spcBef>
                          <a:spcPts val="0"/>
                        </a:spcBef>
                        <a:spcAft>
                          <a:spcPts val="800"/>
                        </a:spcAft>
                      </a:pPr>
                      <a:r>
                        <a:rPr lang="en-US" sz="2000" b="0" i="0" u="none" strike="noStrike">
                          <a:solidFill>
                            <a:srgbClr val="FFFFFF"/>
                          </a:solidFill>
                          <a:effectLst/>
                          <a:latin typeface="Times" panose="02020603050405020304" pitchFamily="18" charset="0"/>
                        </a:rPr>
                        <a:t>PC2</a:t>
                      </a:r>
                      <a:endParaRPr lang="en-US">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4F81BD"/>
                    </a:solidFill>
                  </a:tcPr>
                </a:tc>
                <a:tc>
                  <a:txBody>
                    <a:bodyPr/>
                    <a:lstStyle/>
                    <a:p>
                      <a:pPr rtl="0" fontAlgn="t">
                        <a:spcBef>
                          <a:spcPts val="0"/>
                        </a:spcBef>
                        <a:spcAft>
                          <a:spcPts val="800"/>
                        </a:spcAft>
                      </a:pPr>
                      <a:r>
                        <a:rPr lang="en-US" sz="2000" b="0" i="0" u="none" strike="noStrike">
                          <a:solidFill>
                            <a:srgbClr val="FFFFFF"/>
                          </a:solidFill>
                          <a:effectLst/>
                          <a:latin typeface="Times" panose="02020603050405020304" pitchFamily="18" charset="0"/>
                        </a:rPr>
                        <a:t>192.168.3.5</a:t>
                      </a:r>
                      <a:endParaRPr lang="en-US">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4F81BD"/>
                    </a:solidFill>
                  </a:tcPr>
                </a:tc>
                <a:tc>
                  <a:txBody>
                    <a:bodyPr/>
                    <a:lstStyle/>
                    <a:p>
                      <a:pPr rtl="0" fontAlgn="t">
                        <a:spcBef>
                          <a:spcPts val="0"/>
                        </a:spcBef>
                        <a:spcAft>
                          <a:spcPts val="800"/>
                        </a:spcAft>
                      </a:pPr>
                      <a:r>
                        <a:rPr lang="en-US" sz="2000" b="0" i="0" u="none" strike="noStrike">
                          <a:solidFill>
                            <a:srgbClr val="FFFFFF"/>
                          </a:solidFill>
                          <a:effectLst/>
                          <a:latin typeface="Times" panose="02020603050405020304" pitchFamily="18" charset="0"/>
                        </a:rPr>
                        <a:t>255.255.255.0</a:t>
                      </a:r>
                      <a:endParaRPr lang="en-US">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4F81BD"/>
                    </a:solidFill>
                  </a:tcPr>
                </a:tc>
                <a:tc>
                  <a:txBody>
                    <a:bodyPr/>
                    <a:lstStyle/>
                    <a:p>
                      <a:pPr rtl="0" fontAlgn="t">
                        <a:spcBef>
                          <a:spcPts val="0"/>
                        </a:spcBef>
                        <a:spcAft>
                          <a:spcPts val="800"/>
                        </a:spcAft>
                      </a:pPr>
                      <a:r>
                        <a:rPr lang="en-US" sz="2000" b="0" i="0" u="none" strike="noStrike" dirty="0">
                          <a:solidFill>
                            <a:srgbClr val="FFFFFF"/>
                          </a:solidFill>
                          <a:effectLst/>
                          <a:latin typeface="Times" panose="02020603050405020304" pitchFamily="18" charset="0"/>
                        </a:rPr>
                        <a:t>192.168.3.10</a:t>
                      </a:r>
                      <a:endParaRPr lang="en-US" dirty="0">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4F81BD"/>
                    </a:solidFill>
                  </a:tcPr>
                </a:tc>
                <a:extLst>
                  <a:ext uri="{0D108BD9-81ED-4DB2-BD59-A6C34878D82A}">
                    <a16:rowId xmlns:a16="http://schemas.microsoft.com/office/drawing/2014/main" val="2071037276"/>
                  </a:ext>
                </a:extLst>
              </a:tr>
              <a:tr h="824259">
                <a:tc>
                  <a:txBody>
                    <a:bodyPr/>
                    <a:lstStyle/>
                    <a:p>
                      <a:pPr rtl="0" fontAlgn="t">
                        <a:spcBef>
                          <a:spcPts val="0"/>
                        </a:spcBef>
                        <a:spcAft>
                          <a:spcPts val="800"/>
                        </a:spcAft>
                      </a:pPr>
                      <a:r>
                        <a:rPr lang="en-US" sz="2000" b="0" i="0" u="none" strike="noStrike">
                          <a:solidFill>
                            <a:srgbClr val="FFFFFF"/>
                          </a:solidFill>
                          <a:effectLst/>
                          <a:latin typeface="Times" panose="02020603050405020304" pitchFamily="18" charset="0"/>
                        </a:rPr>
                        <a:t>PC3</a:t>
                      </a:r>
                      <a:endParaRPr lang="en-US">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4F81BD"/>
                    </a:solidFill>
                  </a:tcPr>
                </a:tc>
                <a:tc>
                  <a:txBody>
                    <a:bodyPr/>
                    <a:lstStyle/>
                    <a:p>
                      <a:pPr rtl="0" fontAlgn="t">
                        <a:spcBef>
                          <a:spcPts val="0"/>
                        </a:spcBef>
                        <a:spcAft>
                          <a:spcPts val="800"/>
                        </a:spcAft>
                      </a:pPr>
                      <a:r>
                        <a:rPr lang="en-US" sz="2000" b="0" i="0" u="none" strike="noStrike">
                          <a:solidFill>
                            <a:srgbClr val="FFFFFF"/>
                          </a:solidFill>
                          <a:effectLst/>
                          <a:latin typeface="Times" panose="02020603050405020304" pitchFamily="18" charset="0"/>
                        </a:rPr>
                        <a:t>192.168.3.6</a:t>
                      </a:r>
                      <a:endParaRPr lang="en-US">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4F81BD"/>
                    </a:solidFill>
                  </a:tcPr>
                </a:tc>
                <a:tc>
                  <a:txBody>
                    <a:bodyPr/>
                    <a:lstStyle/>
                    <a:p>
                      <a:pPr rtl="0" fontAlgn="t">
                        <a:spcBef>
                          <a:spcPts val="0"/>
                        </a:spcBef>
                        <a:spcAft>
                          <a:spcPts val="800"/>
                        </a:spcAft>
                      </a:pPr>
                      <a:r>
                        <a:rPr lang="en-US" sz="2000" b="0" i="0" u="none" strike="noStrike" dirty="0">
                          <a:solidFill>
                            <a:srgbClr val="FFFFFF"/>
                          </a:solidFill>
                          <a:effectLst/>
                          <a:latin typeface="Times" panose="02020603050405020304" pitchFamily="18" charset="0"/>
                        </a:rPr>
                        <a:t>255.255.255.0</a:t>
                      </a:r>
                      <a:endParaRPr lang="en-US" dirty="0">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4F81BD"/>
                    </a:solidFill>
                  </a:tcPr>
                </a:tc>
                <a:tc>
                  <a:txBody>
                    <a:bodyPr/>
                    <a:lstStyle/>
                    <a:p>
                      <a:pPr rtl="0" fontAlgn="t">
                        <a:spcBef>
                          <a:spcPts val="0"/>
                        </a:spcBef>
                        <a:spcAft>
                          <a:spcPts val="800"/>
                        </a:spcAft>
                      </a:pPr>
                      <a:r>
                        <a:rPr lang="en-US" sz="2000" b="0" i="0" u="none" strike="noStrike" dirty="0">
                          <a:solidFill>
                            <a:srgbClr val="FFFFFF"/>
                          </a:solidFill>
                          <a:effectLst/>
                          <a:latin typeface="Times" panose="02020603050405020304" pitchFamily="18" charset="0"/>
                        </a:rPr>
                        <a:t>192.168.3.10</a:t>
                      </a:r>
                      <a:endParaRPr lang="en-US" dirty="0">
                        <a:effectLst/>
                      </a:endParaRPr>
                    </a:p>
                  </a:txBody>
                  <a:tcPr marL="68580" marR="6858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4F81BD"/>
                    </a:solidFill>
                  </a:tcPr>
                </a:tc>
                <a:extLst>
                  <a:ext uri="{0D108BD9-81ED-4DB2-BD59-A6C34878D82A}">
                    <a16:rowId xmlns:a16="http://schemas.microsoft.com/office/drawing/2014/main" val="2444636816"/>
                  </a:ext>
                </a:extLst>
              </a:tr>
            </a:tbl>
          </a:graphicData>
        </a:graphic>
      </p:graphicFrame>
      <p:sp>
        <p:nvSpPr>
          <p:cNvPr id="8" name="Rectangle 2">
            <a:extLst>
              <a:ext uri="{FF2B5EF4-FFF2-40B4-BE49-F238E27FC236}">
                <a16:creationId xmlns:a16="http://schemas.microsoft.com/office/drawing/2014/main" id="{6716C72C-50DF-4085-9872-58E5873E9453}"/>
              </a:ext>
            </a:extLst>
          </p:cNvPr>
          <p:cNvSpPr>
            <a:spLocks noChangeArrowheads="1"/>
          </p:cNvSpPr>
          <p:nvPr/>
        </p:nvSpPr>
        <p:spPr bwMode="auto">
          <a:xfrm>
            <a:off x="405352" y="2624941"/>
            <a:ext cx="19638708" cy="53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66713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3638428" y="597942"/>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3</a:t>
            </a:r>
            <a:r>
              <a:rPr lang="en-US" sz="3200" b="1" dirty="0">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7E5FF7F7-38BF-44C3-AA87-C7780008D4B8}"/>
              </a:ext>
            </a:extLst>
          </p:cNvPr>
          <p:cNvSpPr/>
          <p:nvPr/>
        </p:nvSpPr>
        <p:spPr>
          <a:xfrm>
            <a:off x="486924" y="2255609"/>
            <a:ext cx="6903690" cy="369332"/>
          </a:xfrm>
          <a:prstGeom prst="rect">
            <a:avLst/>
          </a:prstGeom>
        </p:spPr>
        <p:txBody>
          <a:bodyPr wrap="square">
            <a:spAutoFit/>
          </a:bodyPr>
          <a:lstStyle/>
          <a:p>
            <a:pPr algn="just">
              <a:spcAft>
                <a:spcPts val="800"/>
              </a:spcAft>
            </a:pPr>
            <a:r>
              <a:rPr lang="ru-RU" dirty="0">
                <a:solidFill>
                  <a:srgbClr val="000000"/>
                </a:solidFill>
                <a:latin typeface="Times" panose="02020603050405020304" pitchFamily="18" charset="0"/>
              </a:rPr>
              <a:t>Чекор </a:t>
            </a:r>
            <a:r>
              <a:rPr lang="en-US" dirty="0">
                <a:solidFill>
                  <a:srgbClr val="000000"/>
                </a:solidFill>
                <a:latin typeface="Times" panose="02020603050405020304" pitchFamily="18" charset="0"/>
              </a:rPr>
              <a:t>5.</a:t>
            </a:r>
            <a:r>
              <a:rPr lang="mk-MK" dirty="0">
                <a:solidFill>
                  <a:srgbClr val="000000"/>
                </a:solidFill>
                <a:latin typeface="Times" panose="02020603050405020304" pitchFamily="18" charset="0"/>
              </a:rPr>
              <a:t> Подесување на </a:t>
            </a:r>
            <a:r>
              <a:rPr lang="en-US" dirty="0">
                <a:solidFill>
                  <a:srgbClr val="000000"/>
                </a:solidFill>
                <a:latin typeface="Times" panose="02020603050405020304" pitchFamily="18" charset="0"/>
              </a:rPr>
              <a:t>OSPF   </a:t>
            </a:r>
            <a:endParaRPr lang="ru-RU" dirty="0">
              <a:solidFill>
                <a:srgbClr val="000000"/>
              </a:solidFill>
              <a:latin typeface="Times" panose="02020603050405020304" pitchFamily="18" charset="0"/>
            </a:endParaRPr>
          </a:p>
        </p:txBody>
      </p:sp>
      <p:sp>
        <p:nvSpPr>
          <p:cNvPr id="8" name="Rectangle 2">
            <a:extLst>
              <a:ext uri="{FF2B5EF4-FFF2-40B4-BE49-F238E27FC236}">
                <a16:creationId xmlns:a16="http://schemas.microsoft.com/office/drawing/2014/main" id="{6716C72C-50DF-4085-9872-58E5873E9453}"/>
              </a:ext>
            </a:extLst>
          </p:cNvPr>
          <p:cNvSpPr>
            <a:spLocks noChangeArrowheads="1"/>
          </p:cNvSpPr>
          <p:nvPr/>
        </p:nvSpPr>
        <p:spPr bwMode="auto">
          <a:xfrm>
            <a:off x="405352" y="2624941"/>
            <a:ext cx="19638708" cy="53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3888BE1B-BF5B-4DA1-8536-52F2B7E386F7}"/>
              </a:ext>
            </a:extLst>
          </p:cNvPr>
          <p:cNvSpPr/>
          <p:nvPr/>
        </p:nvSpPr>
        <p:spPr>
          <a:xfrm>
            <a:off x="405352" y="2709055"/>
            <a:ext cx="960519" cy="369332"/>
          </a:xfrm>
          <a:prstGeom prst="rect">
            <a:avLst/>
          </a:prstGeom>
        </p:spPr>
        <p:txBody>
          <a:bodyPr wrap="none">
            <a:spAutoFit/>
          </a:bodyPr>
          <a:lstStyle/>
          <a:p>
            <a:r>
              <a:rPr lang="en-US" dirty="0"/>
              <a:t>Router0</a:t>
            </a:r>
          </a:p>
        </p:txBody>
      </p:sp>
      <p:pic>
        <p:nvPicPr>
          <p:cNvPr id="27650" name="Picture 2" descr="IMG_256">
            <a:extLst>
              <a:ext uri="{FF2B5EF4-FFF2-40B4-BE49-F238E27FC236}">
                <a16:creationId xmlns:a16="http://schemas.microsoft.com/office/drawing/2014/main" id="{26B7AEDC-F479-4915-9ADB-B0D6D75F8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042" y="3114633"/>
            <a:ext cx="9358680" cy="21730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EE35CCF-6645-42E4-98CB-3412E57A8193}"/>
              </a:ext>
            </a:extLst>
          </p:cNvPr>
          <p:cNvSpPr/>
          <p:nvPr/>
        </p:nvSpPr>
        <p:spPr>
          <a:xfrm>
            <a:off x="6809295" y="2994273"/>
            <a:ext cx="6096000" cy="2854628"/>
          </a:xfrm>
          <a:prstGeom prst="rect">
            <a:avLst/>
          </a:prstGeom>
        </p:spPr>
        <p:txBody>
          <a:bodyPr>
            <a:spAutoFit/>
          </a:bodyPr>
          <a:lstStyle/>
          <a:p>
            <a:r>
              <a:rPr lang="en-US" dirty="0" err="1">
                <a:solidFill>
                  <a:srgbClr val="48484C"/>
                </a:solidFill>
                <a:latin typeface="Courier New" panose="02070309020205020404" pitchFamily="49" charset="0"/>
              </a:rPr>
              <a:t>en</a:t>
            </a:r>
            <a:endParaRPr lang="en-US" dirty="0"/>
          </a:p>
          <a:p>
            <a:r>
              <a:rPr lang="en-US" dirty="0">
                <a:solidFill>
                  <a:srgbClr val="48484C"/>
                </a:solidFill>
                <a:latin typeface="Courier New" panose="02070309020205020404" pitchFamily="49" charset="0"/>
              </a:rPr>
              <a:t>conf t</a:t>
            </a:r>
            <a:endParaRPr lang="en-US" dirty="0"/>
          </a:p>
          <a:p>
            <a:r>
              <a:rPr lang="en-US" dirty="0">
                <a:solidFill>
                  <a:srgbClr val="48484C"/>
                </a:solidFill>
                <a:latin typeface="Courier New" panose="02070309020205020404" pitchFamily="49" charset="0"/>
              </a:rPr>
              <a:t>router </a:t>
            </a:r>
            <a:r>
              <a:rPr lang="en-US" dirty="0" err="1">
                <a:solidFill>
                  <a:srgbClr val="48484C"/>
                </a:solidFill>
                <a:latin typeface="Courier New" panose="02070309020205020404" pitchFamily="49" charset="0"/>
              </a:rPr>
              <a:t>ospf</a:t>
            </a:r>
            <a:r>
              <a:rPr lang="en-US" dirty="0">
                <a:solidFill>
                  <a:srgbClr val="48484C"/>
                </a:solidFill>
                <a:latin typeface="Courier New" panose="02070309020205020404" pitchFamily="49" charset="0"/>
              </a:rPr>
              <a:t> </a:t>
            </a:r>
            <a:r>
              <a:rPr lang="en-US" dirty="0">
                <a:solidFill>
                  <a:srgbClr val="195F91"/>
                </a:solidFill>
                <a:latin typeface="Courier New" panose="02070309020205020404" pitchFamily="49" charset="0"/>
              </a:rPr>
              <a:t>1 </a:t>
            </a:r>
            <a:endParaRPr lang="en-US" dirty="0"/>
          </a:p>
          <a:p>
            <a:r>
              <a:rPr lang="en-US" dirty="0">
                <a:solidFill>
                  <a:srgbClr val="48484C"/>
                </a:solidFill>
                <a:latin typeface="Courier New" panose="02070309020205020404" pitchFamily="49" charset="0"/>
              </a:rPr>
              <a:t>network </a:t>
            </a:r>
            <a:r>
              <a:rPr lang="en-US" dirty="0">
                <a:solidFill>
                  <a:srgbClr val="195F91"/>
                </a:solidFill>
                <a:latin typeface="Courier New" panose="02070309020205020404" pitchFamily="49" charset="0"/>
              </a:rPr>
              <a:t>192.168</a:t>
            </a:r>
            <a:r>
              <a:rPr lang="en-US" dirty="0">
                <a:solidFill>
                  <a:srgbClr val="93A1A1"/>
                </a:solidFill>
                <a:latin typeface="Courier New" panose="02070309020205020404" pitchFamily="49" charset="0"/>
              </a:rPr>
              <a:t>.</a:t>
            </a:r>
            <a:r>
              <a:rPr lang="en-US" dirty="0">
                <a:solidFill>
                  <a:srgbClr val="195F91"/>
                </a:solidFill>
                <a:latin typeface="Courier New" panose="02070309020205020404" pitchFamily="49" charset="0"/>
              </a:rPr>
              <a:t>1.0 0.0.0</a:t>
            </a:r>
            <a:r>
              <a:rPr lang="en-US" dirty="0">
                <a:solidFill>
                  <a:srgbClr val="93A1A1"/>
                </a:solidFill>
                <a:latin typeface="Courier New" panose="02070309020205020404" pitchFamily="49" charset="0"/>
              </a:rPr>
              <a:t>.</a:t>
            </a:r>
            <a:r>
              <a:rPr lang="en-US" dirty="0">
                <a:solidFill>
                  <a:srgbClr val="195F91"/>
                </a:solidFill>
                <a:latin typeface="Courier New" panose="02070309020205020404" pitchFamily="49" charset="0"/>
              </a:rPr>
              <a:t>255 </a:t>
            </a:r>
            <a:r>
              <a:rPr lang="en-US" dirty="0">
                <a:solidFill>
                  <a:srgbClr val="48484C"/>
                </a:solidFill>
                <a:latin typeface="Courier New" panose="02070309020205020404" pitchFamily="49" charset="0"/>
              </a:rPr>
              <a:t>area </a:t>
            </a:r>
            <a:r>
              <a:rPr lang="en-US" dirty="0">
                <a:solidFill>
                  <a:srgbClr val="195F91"/>
                </a:solidFill>
                <a:latin typeface="Courier New" panose="02070309020205020404" pitchFamily="49" charset="0"/>
              </a:rPr>
              <a:t>0 </a:t>
            </a:r>
            <a:endParaRPr lang="en-US" dirty="0"/>
          </a:p>
          <a:p>
            <a:r>
              <a:rPr lang="en-US" dirty="0">
                <a:solidFill>
                  <a:srgbClr val="48484C"/>
                </a:solidFill>
                <a:latin typeface="Courier New" panose="02070309020205020404" pitchFamily="49" charset="0"/>
              </a:rPr>
              <a:t>network </a:t>
            </a:r>
            <a:r>
              <a:rPr lang="en-US" dirty="0">
                <a:solidFill>
                  <a:srgbClr val="195F91"/>
                </a:solidFill>
                <a:latin typeface="Courier New" panose="02070309020205020404" pitchFamily="49" charset="0"/>
              </a:rPr>
              <a:t>192.168</a:t>
            </a:r>
            <a:r>
              <a:rPr lang="en-US" dirty="0">
                <a:solidFill>
                  <a:srgbClr val="93A1A1"/>
                </a:solidFill>
                <a:latin typeface="Courier New" panose="02070309020205020404" pitchFamily="49" charset="0"/>
              </a:rPr>
              <a:t>.</a:t>
            </a:r>
            <a:r>
              <a:rPr lang="en-US" dirty="0">
                <a:solidFill>
                  <a:srgbClr val="195F91"/>
                </a:solidFill>
                <a:latin typeface="Courier New" panose="02070309020205020404" pitchFamily="49" charset="0"/>
              </a:rPr>
              <a:t>2.0 0.0.0</a:t>
            </a:r>
            <a:r>
              <a:rPr lang="en-US" dirty="0">
                <a:solidFill>
                  <a:srgbClr val="93A1A1"/>
                </a:solidFill>
                <a:latin typeface="Courier New" panose="02070309020205020404" pitchFamily="49" charset="0"/>
              </a:rPr>
              <a:t>.</a:t>
            </a:r>
            <a:r>
              <a:rPr lang="en-US" dirty="0">
                <a:solidFill>
                  <a:srgbClr val="195F91"/>
                </a:solidFill>
                <a:latin typeface="Courier New" panose="02070309020205020404" pitchFamily="49" charset="0"/>
              </a:rPr>
              <a:t>255 </a:t>
            </a:r>
            <a:r>
              <a:rPr lang="en-US" dirty="0">
                <a:solidFill>
                  <a:srgbClr val="48484C"/>
                </a:solidFill>
                <a:latin typeface="Courier New" panose="02070309020205020404" pitchFamily="49" charset="0"/>
              </a:rPr>
              <a:t>area </a:t>
            </a:r>
            <a:r>
              <a:rPr lang="en-US" dirty="0">
                <a:solidFill>
                  <a:srgbClr val="195F91"/>
                </a:solidFill>
                <a:latin typeface="Courier New" panose="02070309020205020404" pitchFamily="49" charset="0"/>
              </a:rPr>
              <a:t>0 </a:t>
            </a:r>
            <a:endParaRPr lang="en-US" dirty="0"/>
          </a:p>
          <a:p>
            <a:r>
              <a:rPr lang="en-US" dirty="0">
                <a:solidFill>
                  <a:srgbClr val="48484C"/>
                </a:solidFill>
                <a:latin typeface="Courier New" panose="02070309020205020404" pitchFamily="49" charset="0"/>
              </a:rPr>
              <a:t>network </a:t>
            </a:r>
            <a:r>
              <a:rPr lang="en-US" dirty="0">
                <a:solidFill>
                  <a:srgbClr val="195F91"/>
                </a:solidFill>
                <a:latin typeface="Courier New" panose="02070309020205020404" pitchFamily="49" charset="0"/>
              </a:rPr>
              <a:t>192.168</a:t>
            </a:r>
            <a:r>
              <a:rPr lang="en-US" dirty="0">
                <a:solidFill>
                  <a:srgbClr val="93A1A1"/>
                </a:solidFill>
                <a:latin typeface="Courier New" panose="02070309020205020404" pitchFamily="49" charset="0"/>
              </a:rPr>
              <a:t>.</a:t>
            </a:r>
            <a:r>
              <a:rPr lang="en-US" dirty="0">
                <a:solidFill>
                  <a:srgbClr val="195F91"/>
                </a:solidFill>
                <a:latin typeface="Courier New" panose="02070309020205020404" pitchFamily="49" charset="0"/>
              </a:rPr>
              <a:t>3.0 0.0.0</a:t>
            </a:r>
            <a:r>
              <a:rPr lang="en-US" dirty="0">
                <a:solidFill>
                  <a:srgbClr val="93A1A1"/>
                </a:solidFill>
                <a:latin typeface="Courier New" panose="02070309020205020404" pitchFamily="49" charset="0"/>
              </a:rPr>
              <a:t>.</a:t>
            </a:r>
            <a:r>
              <a:rPr lang="en-US" dirty="0">
                <a:solidFill>
                  <a:srgbClr val="195F91"/>
                </a:solidFill>
                <a:latin typeface="Courier New" panose="02070309020205020404" pitchFamily="49" charset="0"/>
              </a:rPr>
              <a:t>255 </a:t>
            </a:r>
            <a:r>
              <a:rPr lang="en-US" dirty="0">
                <a:solidFill>
                  <a:srgbClr val="48484C"/>
                </a:solidFill>
                <a:latin typeface="Courier New" panose="02070309020205020404" pitchFamily="49" charset="0"/>
              </a:rPr>
              <a:t>area </a:t>
            </a:r>
            <a:r>
              <a:rPr lang="en-US" dirty="0">
                <a:solidFill>
                  <a:srgbClr val="195F91"/>
                </a:solidFill>
                <a:latin typeface="Courier New" panose="02070309020205020404" pitchFamily="49" charset="0"/>
              </a:rPr>
              <a:t>0 </a:t>
            </a:r>
            <a:endParaRPr lang="en-US" dirty="0"/>
          </a:p>
          <a:p>
            <a:pPr>
              <a:spcAft>
                <a:spcPts val="2100"/>
              </a:spcAft>
            </a:pPr>
            <a:r>
              <a:rPr lang="en-US" dirty="0">
                <a:solidFill>
                  <a:srgbClr val="1E347B"/>
                </a:solidFill>
                <a:latin typeface="Courier New" panose="02070309020205020404" pitchFamily="49" charset="0"/>
              </a:rPr>
              <a:t>exit</a:t>
            </a:r>
            <a:endParaRPr lang="en-US" dirty="0"/>
          </a:p>
          <a:p>
            <a:br>
              <a:rPr lang="en-US" dirty="0"/>
            </a:br>
            <a:endParaRPr lang="en-US" dirty="0"/>
          </a:p>
        </p:txBody>
      </p:sp>
    </p:spTree>
    <p:extLst>
      <p:ext uri="{BB962C8B-B14F-4D97-AF65-F5344CB8AC3E}">
        <p14:creationId xmlns:p14="http://schemas.microsoft.com/office/powerpoint/2010/main" val="1422134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C164-0C31-44FA-B998-F8EF16185B90}"/>
              </a:ext>
            </a:extLst>
          </p:cNvPr>
          <p:cNvSpPr>
            <a:spLocks noGrp="1"/>
          </p:cNvSpPr>
          <p:nvPr>
            <p:ph type="title"/>
          </p:nvPr>
        </p:nvSpPr>
        <p:spPr>
          <a:xfrm>
            <a:off x="3638428" y="597942"/>
            <a:ext cx="11029616" cy="988332"/>
          </a:xfrm>
        </p:spPr>
        <p:txBody>
          <a:bodyPr>
            <a:normAutofit/>
          </a:bodyPr>
          <a:lstStyle/>
          <a:p>
            <a:r>
              <a:rPr lang="mk-MK" sz="3200" b="1" dirty="0">
                <a:latin typeface="Calibri" panose="020F0502020204030204" pitchFamily="34" charset="0"/>
                <a:cs typeface="Calibri" panose="020F0502020204030204" pitchFamily="34" charset="0"/>
              </a:rPr>
              <a:t>Решение</a:t>
            </a:r>
            <a:r>
              <a:rPr lang="en-US" sz="3200" b="1" dirty="0">
                <a:latin typeface="Calibri" panose="020F0502020204030204" pitchFamily="34" charset="0"/>
                <a:cs typeface="Calibri" panose="020F0502020204030204" pitchFamily="34" charset="0"/>
              </a:rPr>
              <a:t> </a:t>
            </a:r>
            <a:r>
              <a:rPr lang="mk-MK" sz="3200" b="1" dirty="0">
                <a:latin typeface="Calibri" panose="020F0502020204030204" pitchFamily="34" charset="0"/>
                <a:cs typeface="Calibri" panose="020F0502020204030204" pitchFamily="34" charset="0"/>
              </a:rPr>
              <a:t>на Задача 3</a:t>
            </a:r>
            <a:r>
              <a:rPr lang="en-US" sz="3200" b="1" dirty="0">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7E5FF7F7-38BF-44C3-AA87-C7780008D4B8}"/>
              </a:ext>
            </a:extLst>
          </p:cNvPr>
          <p:cNvSpPr/>
          <p:nvPr/>
        </p:nvSpPr>
        <p:spPr>
          <a:xfrm>
            <a:off x="486924" y="2255609"/>
            <a:ext cx="6903690" cy="1785104"/>
          </a:xfrm>
          <a:prstGeom prst="rect">
            <a:avLst/>
          </a:prstGeom>
        </p:spPr>
        <p:txBody>
          <a:bodyPr wrap="square">
            <a:spAutoFit/>
          </a:bodyPr>
          <a:lstStyle/>
          <a:p>
            <a:pPr algn="just">
              <a:spcAft>
                <a:spcPts val="800"/>
              </a:spcAft>
            </a:pPr>
            <a:r>
              <a:rPr lang="ru-RU" dirty="0">
                <a:solidFill>
                  <a:srgbClr val="000000"/>
                </a:solidFill>
                <a:latin typeface="Times" panose="02020603050405020304" pitchFamily="18" charset="0"/>
              </a:rPr>
              <a:t>Чекор </a:t>
            </a:r>
            <a:r>
              <a:rPr lang="en-US" dirty="0">
                <a:solidFill>
                  <a:srgbClr val="000000"/>
                </a:solidFill>
                <a:latin typeface="Times" panose="02020603050405020304" pitchFamily="18" charset="0"/>
              </a:rPr>
              <a:t>5.</a:t>
            </a:r>
          </a:p>
          <a:p>
            <a:pPr algn="just">
              <a:spcAft>
                <a:spcPts val="800"/>
              </a:spcAft>
            </a:pPr>
            <a:r>
              <a:rPr lang="ru-RU" dirty="0">
                <a:solidFill>
                  <a:srgbClr val="000000"/>
                </a:solidFill>
                <a:latin typeface="Times" panose="02020603050405020304" pitchFamily="18" charset="0"/>
              </a:rPr>
              <a:t>Router1</a:t>
            </a:r>
          </a:p>
          <a:p>
            <a:pPr algn="just">
              <a:spcAft>
                <a:spcPts val="800"/>
              </a:spcAft>
            </a:pPr>
            <a:r>
              <a:rPr lang="ru-RU" dirty="0">
                <a:solidFill>
                  <a:srgbClr val="000000"/>
                </a:solidFill>
                <a:latin typeface="Times" panose="02020603050405020304" pitchFamily="18" charset="0"/>
              </a:rPr>
              <a:t>Истото и во рутер 1, напомена бројот на зоната треба да е ист како и во рутер 0</a:t>
            </a:r>
          </a:p>
          <a:p>
            <a:pPr algn="just">
              <a:spcAft>
                <a:spcPts val="800"/>
              </a:spcAft>
            </a:pPr>
            <a:endParaRPr lang="ru-RU" dirty="0">
              <a:solidFill>
                <a:srgbClr val="000000"/>
              </a:solidFill>
              <a:latin typeface="Times" panose="02020603050405020304" pitchFamily="18" charset="0"/>
            </a:endParaRPr>
          </a:p>
        </p:txBody>
      </p:sp>
      <p:sp>
        <p:nvSpPr>
          <p:cNvPr id="8" name="Rectangle 2">
            <a:extLst>
              <a:ext uri="{FF2B5EF4-FFF2-40B4-BE49-F238E27FC236}">
                <a16:creationId xmlns:a16="http://schemas.microsoft.com/office/drawing/2014/main" id="{6716C72C-50DF-4085-9872-58E5873E9453}"/>
              </a:ext>
            </a:extLst>
          </p:cNvPr>
          <p:cNvSpPr>
            <a:spLocks noChangeArrowheads="1"/>
          </p:cNvSpPr>
          <p:nvPr/>
        </p:nvSpPr>
        <p:spPr bwMode="auto">
          <a:xfrm>
            <a:off x="405352" y="2624941"/>
            <a:ext cx="19638708" cy="53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8674" name="Picture 2" descr="IMG_256">
            <a:extLst>
              <a:ext uri="{FF2B5EF4-FFF2-40B4-BE49-F238E27FC236}">
                <a16:creationId xmlns:a16="http://schemas.microsoft.com/office/drawing/2014/main" id="{D773CCCE-E56B-4E79-B827-1574418D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65" y="3695500"/>
            <a:ext cx="14789228" cy="2905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156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8A46-8587-4E2B-9505-C9B867DDCA41}"/>
              </a:ext>
            </a:extLst>
          </p:cNvPr>
          <p:cNvSpPr>
            <a:spLocks noGrp="1"/>
          </p:cNvSpPr>
          <p:nvPr>
            <p:ph type="title"/>
          </p:nvPr>
        </p:nvSpPr>
        <p:spPr>
          <a:xfrm>
            <a:off x="581192" y="674239"/>
            <a:ext cx="11029616" cy="988332"/>
          </a:xfrm>
        </p:spPr>
        <p:txBody>
          <a:bodyPr>
            <a:normAutofit/>
          </a:bodyPr>
          <a:lstStyle/>
          <a:p>
            <a:pPr algn="ctr"/>
            <a:r>
              <a:rPr lang="en-US" b="1" dirty="0"/>
              <a:t>EIGRP</a:t>
            </a:r>
          </a:p>
        </p:txBody>
      </p:sp>
      <p:sp>
        <p:nvSpPr>
          <p:cNvPr id="3" name="Rectangle 2">
            <a:extLst>
              <a:ext uri="{FF2B5EF4-FFF2-40B4-BE49-F238E27FC236}">
                <a16:creationId xmlns:a16="http://schemas.microsoft.com/office/drawing/2014/main" id="{6708FCE9-397E-490D-AAEE-77CF7EB11E30}"/>
              </a:ext>
            </a:extLst>
          </p:cNvPr>
          <p:cNvSpPr/>
          <p:nvPr/>
        </p:nvSpPr>
        <p:spPr>
          <a:xfrm>
            <a:off x="655780" y="2161043"/>
            <a:ext cx="11029615" cy="1754326"/>
          </a:xfrm>
          <a:prstGeom prst="rect">
            <a:avLst/>
          </a:prstGeom>
        </p:spPr>
        <p:txBody>
          <a:bodyPr wrap="square">
            <a:spAutoFit/>
          </a:bodyPr>
          <a:lstStyle/>
          <a:p>
            <a:pPr marL="285750" indent="-285750" algn="just" fontAlgn="base">
              <a:buFont typeface="Wingdings" panose="05000000000000000000" pitchFamily="2" charset="2"/>
              <a:buChar char="Ø"/>
            </a:pPr>
            <a:r>
              <a:rPr lang="en-US" dirty="0">
                <a:latin typeface="Calibri" panose="020F0502020204030204" pitchFamily="34" charset="0"/>
                <a:cs typeface="Calibri" panose="020F0502020204030204" pitchFamily="34" charset="0"/>
              </a:rPr>
              <a:t>Enhanced Interior Gateway Routing Protocol - (EIGRP) </a:t>
            </a:r>
            <a:r>
              <a:rPr lang="ru-RU" dirty="0">
                <a:latin typeface="Calibri" panose="020F0502020204030204" pitchFamily="34" charset="0"/>
                <a:cs typeface="Calibri" panose="020F0502020204030204" pitchFamily="34" charset="0"/>
              </a:rPr>
              <a:t>е лиценциран, насочувачки протокол на </a:t>
            </a:r>
            <a:r>
              <a:rPr lang="en-US" dirty="0">
                <a:latin typeface="Calibri" panose="020F0502020204030204" pitchFamily="34" charset="0"/>
                <a:cs typeface="Calibri" panose="020F0502020204030204" pitchFamily="34" charset="0"/>
              </a:rPr>
              <a:t>CISCO, </a:t>
            </a:r>
            <a:r>
              <a:rPr lang="ru-RU" dirty="0">
                <a:latin typeface="Calibri" panose="020F0502020204030204" pitchFamily="34" charset="0"/>
                <a:cs typeface="Calibri" panose="020F0502020204030204" pitchFamily="34" charset="0"/>
              </a:rPr>
              <a:t>заснован на оригиналниот </a:t>
            </a:r>
            <a:r>
              <a:rPr lang="en-US" dirty="0">
                <a:latin typeface="Calibri" panose="020F0502020204030204" pitchFamily="34" charset="0"/>
                <a:cs typeface="Calibri" panose="020F0502020204030204" pitchFamily="34" charset="0"/>
              </a:rPr>
              <a:t>IGRP.</a:t>
            </a:r>
            <a:endParaRPr lang="mk-MK" dirty="0">
              <a:latin typeface="Calibri" panose="020F0502020204030204" pitchFamily="34" charset="0"/>
              <a:cs typeface="Calibri" panose="020F0502020204030204" pitchFamily="34" charset="0"/>
            </a:endParaRPr>
          </a:p>
          <a:p>
            <a:pPr marL="285750" indent="-285750" algn="just" fontAlgn="base">
              <a:buFont typeface="Wingdings" panose="05000000000000000000" pitchFamily="2" charset="2"/>
              <a:buChar char="Ø"/>
            </a:pPr>
            <a:endParaRPr lang="ru-RU" dirty="0">
              <a:latin typeface="Calibri" panose="020F0502020204030204" pitchFamily="34" charset="0"/>
              <a:cs typeface="Calibri" panose="020F0502020204030204" pitchFamily="34" charset="0"/>
            </a:endParaRPr>
          </a:p>
          <a:p>
            <a:pPr marL="285750" indent="-285750" algn="just" fontAlgn="base">
              <a:buFont typeface="Wingdings" panose="05000000000000000000" pitchFamily="2" charset="2"/>
              <a:buChar char="Ø"/>
            </a:pPr>
            <a:r>
              <a:rPr lang="ru-RU" dirty="0">
                <a:latin typeface="Calibri" panose="020F0502020204030204" pitchFamily="34" charset="0"/>
                <a:cs typeface="Calibri" panose="020F0502020204030204" pitchFamily="34" charset="0"/>
              </a:rPr>
              <a:t>EIGRP е напреден distance-vector насочувачки протокол со оптимизација за минимизирање на насочувачката нестабилност настаната после промени во топологијата како и употребата на опсегот и пресметувачката сила на насочувачот.</a:t>
            </a:r>
          </a:p>
        </p:txBody>
      </p:sp>
      <p:pic>
        <p:nvPicPr>
          <p:cNvPr id="5" name="Picture 4">
            <a:extLst>
              <a:ext uri="{FF2B5EF4-FFF2-40B4-BE49-F238E27FC236}">
                <a16:creationId xmlns:a16="http://schemas.microsoft.com/office/drawing/2014/main" id="{82B5E2D6-9D94-4549-8EAC-C5E41A257E47}"/>
              </a:ext>
            </a:extLst>
          </p:cNvPr>
          <p:cNvPicPr>
            <a:picLocks noChangeAspect="1"/>
          </p:cNvPicPr>
          <p:nvPr/>
        </p:nvPicPr>
        <p:blipFill>
          <a:blip r:embed="rId2"/>
          <a:stretch>
            <a:fillRect/>
          </a:stretch>
        </p:blipFill>
        <p:spPr>
          <a:xfrm>
            <a:off x="1514763" y="4215212"/>
            <a:ext cx="4461741" cy="2478745"/>
          </a:xfrm>
          <a:prstGeom prst="rect">
            <a:avLst/>
          </a:prstGeom>
        </p:spPr>
      </p:pic>
      <p:pic>
        <p:nvPicPr>
          <p:cNvPr id="6" name="Picture 5">
            <a:extLst>
              <a:ext uri="{FF2B5EF4-FFF2-40B4-BE49-F238E27FC236}">
                <a16:creationId xmlns:a16="http://schemas.microsoft.com/office/drawing/2014/main" id="{59FED6F3-4546-4E5F-B74B-75F588EE1649}"/>
              </a:ext>
            </a:extLst>
          </p:cNvPr>
          <p:cNvPicPr>
            <a:picLocks noChangeAspect="1"/>
          </p:cNvPicPr>
          <p:nvPr/>
        </p:nvPicPr>
        <p:blipFill>
          <a:blip r:embed="rId3"/>
          <a:stretch>
            <a:fillRect/>
          </a:stretch>
        </p:blipFill>
        <p:spPr>
          <a:xfrm>
            <a:off x="6464880" y="4184228"/>
            <a:ext cx="4461741" cy="2509729"/>
          </a:xfrm>
          <a:prstGeom prst="rect">
            <a:avLst/>
          </a:prstGeom>
        </p:spPr>
      </p:pic>
    </p:spTree>
    <p:extLst>
      <p:ext uri="{BB962C8B-B14F-4D97-AF65-F5344CB8AC3E}">
        <p14:creationId xmlns:p14="http://schemas.microsoft.com/office/powerpoint/2010/main" val="3463217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8A46-8587-4E2B-9505-C9B867DDCA41}"/>
              </a:ext>
            </a:extLst>
          </p:cNvPr>
          <p:cNvSpPr>
            <a:spLocks noGrp="1"/>
          </p:cNvSpPr>
          <p:nvPr>
            <p:ph type="title"/>
          </p:nvPr>
        </p:nvSpPr>
        <p:spPr>
          <a:xfrm>
            <a:off x="655781" y="812784"/>
            <a:ext cx="11029616" cy="988332"/>
          </a:xfrm>
        </p:spPr>
        <p:txBody>
          <a:bodyPr>
            <a:normAutofit/>
          </a:bodyPr>
          <a:lstStyle/>
          <a:p>
            <a:pPr algn="ctr"/>
            <a:r>
              <a:rPr lang="ru-RU" b="1" dirty="0"/>
              <a:t>Собраните податоци од EIGRP се складирани во три табели:</a:t>
            </a:r>
          </a:p>
        </p:txBody>
      </p:sp>
      <p:sp>
        <p:nvSpPr>
          <p:cNvPr id="3" name="Rectangle 2">
            <a:extLst>
              <a:ext uri="{FF2B5EF4-FFF2-40B4-BE49-F238E27FC236}">
                <a16:creationId xmlns:a16="http://schemas.microsoft.com/office/drawing/2014/main" id="{6708FCE9-397E-490D-AAEE-77CF7EB11E30}"/>
              </a:ext>
            </a:extLst>
          </p:cNvPr>
          <p:cNvSpPr/>
          <p:nvPr/>
        </p:nvSpPr>
        <p:spPr>
          <a:xfrm>
            <a:off x="655781" y="2253407"/>
            <a:ext cx="10741892" cy="3693319"/>
          </a:xfrm>
          <a:prstGeom prst="rect">
            <a:avLst/>
          </a:prstGeom>
        </p:spPr>
        <p:txBody>
          <a:bodyPr wrap="square">
            <a:spAutoFit/>
          </a:bodyPr>
          <a:lstStyle/>
          <a:p>
            <a:pPr marL="285750" indent="-285750" algn="just" fontAlgn="base">
              <a:buFont typeface="Wingdings" panose="05000000000000000000" pitchFamily="2" charset="2"/>
              <a:buChar char="Ø"/>
            </a:pPr>
            <a:r>
              <a:rPr lang="ru-RU" b="1" dirty="0">
                <a:latin typeface="Calibri" panose="020F0502020204030204" pitchFamily="34" charset="0"/>
                <a:cs typeface="Calibri" panose="020F0502020204030204" pitchFamily="34" charset="0"/>
              </a:rPr>
              <a:t>Табела на соседи</a:t>
            </a:r>
            <a:r>
              <a:rPr lang="ru-RU" dirty="0">
                <a:latin typeface="Calibri" panose="020F0502020204030204" pitchFamily="34" charset="0"/>
                <a:cs typeface="Calibri" panose="020F0502020204030204" pitchFamily="34" charset="0"/>
              </a:rPr>
              <a:t>: Чува податоци за соседните насочувачи, т.е. за дирекно поврзаните интерфејси</a:t>
            </a:r>
          </a:p>
          <a:p>
            <a:pPr algn="just" fontAlgn="base"/>
            <a:endParaRPr lang="ru-RU" dirty="0">
              <a:latin typeface="Calibri" panose="020F0502020204030204" pitchFamily="34" charset="0"/>
              <a:cs typeface="Calibri" panose="020F0502020204030204" pitchFamily="34" charset="0"/>
            </a:endParaRPr>
          </a:p>
          <a:p>
            <a:pPr marL="285750" indent="-285750" algn="just" fontAlgn="base">
              <a:buFont typeface="Wingdings" panose="05000000000000000000" pitchFamily="2" charset="2"/>
              <a:buChar char="Ø"/>
            </a:pPr>
            <a:r>
              <a:rPr lang="ru-RU" b="1" dirty="0">
                <a:latin typeface="Calibri" panose="020F0502020204030204" pitchFamily="34" charset="0"/>
                <a:cs typeface="Calibri" panose="020F0502020204030204" pitchFamily="34" charset="0"/>
              </a:rPr>
              <a:t>Табела на топологија: </a:t>
            </a:r>
            <a:r>
              <a:rPr lang="ru-RU" dirty="0">
                <a:latin typeface="Calibri" panose="020F0502020204030204" pitchFamily="34" charset="0"/>
                <a:cs typeface="Calibri" panose="020F0502020204030204" pitchFamily="34" charset="0"/>
              </a:rPr>
              <a:t>Оваа табела не ја чува комплетната топологија на мрежата туку ги содржи само состојбите на насочувачката табела собрани од дирекно поврзаните соседи. Оваа табела содржи список на дестинациски мрежи во EIGRP рутирана мрежа заедно со нивната поединечна метрика. Исто така за секое одредиште се идентификуваат и се чуваат во табела следбеникот и возможниот следбеник, ако постојат. </a:t>
            </a:r>
          </a:p>
          <a:p>
            <a:pPr marL="285750" indent="-285750" algn="just" fontAlgn="base">
              <a:buFont typeface="Wingdings" panose="05000000000000000000" pitchFamily="2" charset="2"/>
              <a:buChar char="Ø"/>
            </a:pPr>
            <a:endParaRPr lang="ru-RU" dirty="0">
              <a:latin typeface="Calibri" panose="020F0502020204030204" pitchFamily="34" charset="0"/>
              <a:cs typeface="Calibri" panose="020F0502020204030204" pitchFamily="34" charset="0"/>
            </a:endParaRPr>
          </a:p>
          <a:p>
            <a:pPr algn="just" fontAlgn="base"/>
            <a:r>
              <a:rPr lang="ru-RU" dirty="0">
                <a:latin typeface="Calibri" panose="020F0502020204030204" pitchFamily="34" charset="0"/>
                <a:cs typeface="Calibri" panose="020F0502020204030204" pitchFamily="34" charset="0"/>
              </a:rPr>
              <a:t>Секое одредиште во тополошката табела се бележи како </a:t>
            </a:r>
            <a:r>
              <a:rPr lang="en-US" dirty="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a:p>
            <a:pPr algn="just" fontAlgn="base"/>
            <a:endParaRPr lang="ru-RU" dirty="0">
              <a:latin typeface="Calibri" panose="020F0502020204030204" pitchFamily="34" charset="0"/>
              <a:cs typeface="Calibri" panose="020F0502020204030204" pitchFamily="34" charset="0"/>
            </a:endParaRPr>
          </a:p>
          <a:p>
            <a:pPr marL="285750" indent="-285750" algn="just" fontAlgn="base">
              <a:buFont typeface="Wingdings" panose="05000000000000000000" pitchFamily="2" charset="2"/>
              <a:buChar char="§"/>
            </a:pPr>
            <a:r>
              <a:rPr lang="ru-RU" dirty="0">
                <a:latin typeface="Calibri" panose="020F0502020204030204" pitchFamily="34" charset="0"/>
                <a:cs typeface="Calibri" panose="020F0502020204030204" pitchFamily="34" charset="0"/>
              </a:rPr>
              <a:t>„Пасивна“ (состојба кога насочувачот е стабилизиран и ги знае дестинациските рути) или </a:t>
            </a:r>
          </a:p>
          <a:p>
            <a:pPr marL="285750" indent="-285750" algn="just" fontAlgn="base">
              <a:buFont typeface="Wingdings" panose="05000000000000000000" pitchFamily="2" charset="2"/>
              <a:buChar char="§"/>
            </a:pPr>
            <a:r>
              <a:rPr lang="ru-RU" dirty="0">
                <a:latin typeface="Calibri" panose="020F0502020204030204" pitchFamily="34" charset="0"/>
                <a:cs typeface="Calibri" panose="020F0502020204030204" pitchFamily="34" charset="0"/>
              </a:rPr>
              <a:t>„Активна“ (кога топологијата има промени и насочувачот е во процес на активно ажурирање на дестинациската рута).</a:t>
            </a:r>
          </a:p>
        </p:txBody>
      </p:sp>
    </p:spTree>
    <p:extLst>
      <p:ext uri="{BB962C8B-B14F-4D97-AF65-F5344CB8AC3E}">
        <p14:creationId xmlns:p14="http://schemas.microsoft.com/office/powerpoint/2010/main" val="1937828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8A46-8587-4E2B-9505-C9B867DDCA41}"/>
              </a:ext>
            </a:extLst>
          </p:cNvPr>
          <p:cNvSpPr>
            <a:spLocks noGrp="1"/>
          </p:cNvSpPr>
          <p:nvPr>
            <p:ph type="title"/>
          </p:nvPr>
        </p:nvSpPr>
        <p:spPr>
          <a:xfrm>
            <a:off x="506602" y="563402"/>
            <a:ext cx="11029616" cy="988332"/>
          </a:xfrm>
        </p:spPr>
        <p:txBody>
          <a:bodyPr>
            <a:normAutofit/>
          </a:bodyPr>
          <a:lstStyle/>
          <a:p>
            <a:pPr algn="ctr"/>
            <a:r>
              <a:rPr lang="ru-RU" b="1" dirty="0"/>
              <a:t>EIGRP</a:t>
            </a:r>
          </a:p>
        </p:txBody>
      </p:sp>
      <p:sp>
        <p:nvSpPr>
          <p:cNvPr id="3" name="Rectangle 2">
            <a:extLst>
              <a:ext uri="{FF2B5EF4-FFF2-40B4-BE49-F238E27FC236}">
                <a16:creationId xmlns:a16="http://schemas.microsoft.com/office/drawing/2014/main" id="{6708FCE9-397E-490D-AAEE-77CF7EB11E30}"/>
              </a:ext>
            </a:extLst>
          </p:cNvPr>
          <p:cNvSpPr/>
          <p:nvPr/>
        </p:nvSpPr>
        <p:spPr>
          <a:xfrm>
            <a:off x="655779" y="1982278"/>
            <a:ext cx="10880437" cy="923330"/>
          </a:xfrm>
          <a:prstGeom prst="rect">
            <a:avLst/>
          </a:prstGeom>
        </p:spPr>
        <p:txBody>
          <a:bodyPr wrap="square">
            <a:spAutoFit/>
          </a:bodyPr>
          <a:lstStyle/>
          <a:p>
            <a:pPr algn="just" fontAlgn="base"/>
            <a:r>
              <a:rPr lang="ru-RU" dirty="0">
                <a:latin typeface="Calibri" panose="020F0502020204030204" pitchFamily="34" charset="0"/>
                <a:cs typeface="Calibri" panose="020F0502020204030204" pitchFamily="34" charset="0"/>
              </a:rPr>
              <a:t>EIGRP здружува шест различни векторски метрики со секоја рута и зема предвид само четири при пресметка на композитна метрика:</a:t>
            </a:r>
          </a:p>
          <a:p>
            <a:pPr algn="just" fontAlgn="base"/>
            <a:endParaRPr lang="ru-RU" dirty="0">
              <a:latin typeface="Calibri" panose="020F0502020204030204" pitchFamily="34" charset="0"/>
              <a:cs typeface="Calibri" panose="020F0502020204030204" pitchFamily="34" charset="0"/>
            </a:endParaRPr>
          </a:p>
        </p:txBody>
      </p:sp>
      <p:pic>
        <p:nvPicPr>
          <p:cNvPr id="5122" name="Picture 2" descr="https://lh5.googleusercontent.com/3RGkIQ1RI-wgYSO7fNMUv1DxRxJhw8csnsqgmc3vD2D885B09uXHFMql4hjg4IBaZEJTqUA3S5xSKixN1Qu1_Dq7_CcYJudzgBlUqXCNCgKy1I9Yzv_C4dygkw7rrT51lLSIZ0EZ">
            <a:extLst>
              <a:ext uri="{FF2B5EF4-FFF2-40B4-BE49-F238E27FC236}">
                <a16:creationId xmlns:a16="http://schemas.microsoft.com/office/drawing/2014/main" id="{D78F7A35-20D4-4774-8A8D-B46214371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780" y="2576946"/>
            <a:ext cx="8515929" cy="22998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745AE7B-218F-41EB-B07C-2A51D8B3488B}"/>
              </a:ext>
            </a:extLst>
          </p:cNvPr>
          <p:cNvSpPr/>
          <p:nvPr/>
        </p:nvSpPr>
        <p:spPr>
          <a:xfrm>
            <a:off x="9310256" y="2475065"/>
            <a:ext cx="2549236" cy="2031325"/>
          </a:xfrm>
          <a:prstGeom prst="rect">
            <a:avLst/>
          </a:prstGeom>
        </p:spPr>
        <p:txBody>
          <a:bodyPr wrap="square">
            <a:spAutoFit/>
          </a:bodyPr>
          <a:lstStyle/>
          <a:p>
            <a:pPr marL="285750" indent="-285750">
              <a:buFont typeface="Wingdings" panose="05000000000000000000" pitchFamily="2" charset="2"/>
              <a:buChar char="Ø"/>
            </a:pPr>
            <a:r>
              <a:rPr lang="ru-RU" dirty="0">
                <a:latin typeface="Calibri" panose="020F0502020204030204" pitchFamily="34" charset="0"/>
                <a:cs typeface="Calibri" panose="020F0502020204030204" pitchFamily="34" charset="0"/>
              </a:rPr>
              <a:t>Опсег - Минимален опсег (во килобити во секунда) долж патеката од насочувачот до дестинациската мрежа.</a:t>
            </a:r>
            <a:endParaRPr lang="en-US"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286D22E5-2786-4299-BBDE-445ED2001895}"/>
              </a:ext>
            </a:extLst>
          </p:cNvPr>
          <p:cNvSpPr/>
          <p:nvPr/>
        </p:nvSpPr>
        <p:spPr>
          <a:xfrm>
            <a:off x="506602" y="4826675"/>
            <a:ext cx="9245600" cy="2031325"/>
          </a:xfrm>
          <a:prstGeom prst="rect">
            <a:avLst/>
          </a:prstGeom>
        </p:spPr>
        <p:txBody>
          <a:bodyPr wrap="square">
            <a:spAutoFit/>
          </a:bodyPr>
          <a:lstStyle/>
          <a:p>
            <a:pPr marL="285750" indent="-285750">
              <a:buFont typeface="Wingdings" panose="05000000000000000000" pitchFamily="2" charset="2"/>
              <a:buChar char="Ø"/>
            </a:pPr>
            <a:r>
              <a:rPr lang="ru-RU" dirty="0">
                <a:latin typeface="Calibri" panose="020F0502020204030204" pitchFamily="34" charset="0"/>
                <a:cs typeface="Calibri" panose="020F0502020204030204" pitchFamily="34" charset="0"/>
              </a:rPr>
              <a:t>Тежина - Број во ранг од 1 до 255. 255 значи заситен.</a:t>
            </a:r>
          </a:p>
          <a:p>
            <a:pPr marL="285750" indent="-285750">
              <a:buFont typeface="Wingdings" panose="05000000000000000000" pitchFamily="2" charset="2"/>
              <a:buChar char="Ø"/>
            </a:pPr>
            <a:r>
              <a:rPr lang="ru-RU" dirty="0">
                <a:latin typeface="Calibri" panose="020F0502020204030204" pitchFamily="34" charset="0"/>
                <a:cs typeface="Calibri" panose="020F0502020204030204" pitchFamily="34" charset="0"/>
              </a:rPr>
              <a:t>Доцнење - Вкупно доцнење (во 10 секунди во микросекунда) долж патеката од насочувачот до дестинациската мрежа.</a:t>
            </a:r>
          </a:p>
          <a:p>
            <a:pPr marL="285750" indent="-285750">
              <a:buFont typeface="Wingdings" panose="05000000000000000000" pitchFamily="2" charset="2"/>
              <a:buChar char="Ø"/>
            </a:pPr>
            <a:r>
              <a:rPr lang="ru-RU" dirty="0">
                <a:latin typeface="Calibri" panose="020F0502020204030204" pitchFamily="34" charset="0"/>
                <a:cs typeface="Calibri" panose="020F0502020204030204" pitchFamily="34" charset="0"/>
              </a:rPr>
              <a:t>Надежност - Број во ранг од 1 до 255. 255 значи многу надежен.</a:t>
            </a:r>
          </a:p>
          <a:p>
            <a:pPr marL="285750" indent="-285750">
              <a:buFont typeface="Wingdings" panose="05000000000000000000" pitchFamily="2" charset="2"/>
              <a:buChar char="Ø"/>
            </a:pPr>
            <a:r>
              <a:rPr lang="ru-RU" dirty="0">
                <a:latin typeface="Calibri" panose="020F0502020204030204" pitchFamily="34" charset="0"/>
                <a:cs typeface="Calibri" panose="020F0502020204030204" pitchFamily="34" charset="0"/>
              </a:rPr>
              <a:t>MTU - Минимална патека, никогаш не се користи при пресметка на метрики.</a:t>
            </a:r>
          </a:p>
          <a:p>
            <a:pPr marL="285750" indent="-285750">
              <a:buFont typeface="Wingdings" panose="05000000000000000000" pitchFamily="2" charset="2"/>
              <a:buChar char="Ø"/>
            </a:pPr>
            <a:r>
              <a:rPr lang="ru-RU" dirty="0">
                <a:latin typeface="Calibri" panose="020F0502020204030204" pitchFamily="34" charset="0"/>
                <a:cs typeface="Calibri" panose="020F0502020204030204" pitchFamily="34" charset="0"/>
              </a:rPr>
              <a:t>Пресметка на скокови - Број на насочувачи, пакет поминува кога се рутира одалечена мрежа, користејќи ја границата EIGRP AS.</a:t>
            </a:r>
          </a:p>
        </p:txBody>
      </p:sp>
    </p:spTree>
    <p:extLst>
      <p:ext uri="{BB962C8B-B14F-4D97-AF65-F5344CB8AC3E}">
        <p14:creationId xmlns:p14="http://schemas.microsoft.com/office/powerpoint/2010/main" val="3703408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6D5EC-DA45-43F9-85EE-2A8B2DDD690D}"/>
              </a:ext>
            </a:extLst>
          </p:cNvPr>
          <p:cNvSpPr>
            <a:spLocks noGrp="1"/>
          </p:cNvSpPr>
          <p:nvPr>
            <p:ph type="title"/>
          </p:nvPr>
        </p:nvSpPr>
        <p:spPr>
          <a:xfrm>
            <a:off x="581192" y="618821"/>
            <a:ext cx="11029616" cy="988332"/>
          </a:xfrm>
        </p:spPr>
        <p:txBody>
          <a:bodyPr>
            <a:normAutofit/>
          </a:bodyPr>
          <a:lstStyle/>
          <a:p>
            <a:pPr algn="ctr"/>
            <a:r>
              <a:rPr lang="en-US" b="1" dirty="0"/>
              <a:t>EIGRP</a:t>
            </a:r>
            <a:endParaRPr lang="en-US" dirty="0"/>
          </a:p>
        </p:txBody>
      </p:sp>
      <p:sp>
        <p:nvSpPr>
          <p:cNvPr id="4" name="Rectangle 3">
            <a:extLst>
              <a:ext uri="{FF2B5EF4-FFF2-40B4-BE49-F238E27FC236}">
                <a16:creationId xmlns:a16="http://schemas.microsoft.com/office/drawing/2014/main" id="{0039EC86-567D-4DE9-A336-0BD68FE91B24}"/>
              </a:ext>
            </a:extLst>
          </p:cNvPr>
          <p:cNvSpPr/>
          <p:nvPr/>
        </p:nvSpPr>
        <p:spPr>
          <a:xfrm>
            <a:off x="5971607" y="3244334"/>
            <a:ext cx="248786" cy="369332"/>
          </a:xfrm>
          <a:prstGeom prst="rect">
            <a:avLst/>
          </a:prstGeom>
        </p:spPr>
        <p:txBody>
          <a:bodyPr wrap="none">
            <a:spAutoFit/>
          </a:bodyPr>
          <a:lstStyle/>
          <a:p>
            <a:r>
              <a:rPr lang="en-US" dirty="0"/>
              <a:t> </a:t>
            </a:r>
          </a:p>
        </p:txBody>
      </p:sp>
      <p:pic>
        <p:nvPicPr>
          <p:cNvPr id="6146" name="Picture 2" descr="https://lh4.googleusercontent.com/5BLnWENxAbN9mnt6llzxWDbbxDAAFWJ_LAx9mzwNjeL3NXSOYHf9_94R5h2WZ7_RiHXim-S83_hLR4Yf58jo4ALiU8VFhfk_KRNWney6GECNi2bRuKCS4s4HlvdpPtK6_i-_OV58">
            <a:extLst>
              <a:ext uri="{FF2B5EF4-FFF2-40B4-BE49-F238E27FC236}">
                <a16:creationId xmlns:a16="http://schemas.microsoft.com/office/drawing/2014/main" id="{8A62CA97-7BEA-406B-887C-B10B42991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773" y="1908215"/>
            <a:ext cx="7079240" cy="26722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7B79716-1829-4368-8705-45EFB4CC2606}"/>
              </a:ext>
            </a:extLst>
          </p:cNvPr>
          <p:cNvSpPr/>
          <p:nvPr/>
        </p:nvSpPr>
        <p:spPr>
          <a:xfrm>
            <a:off x="701962" y="4678724"/>
            <a:ext cx="9716655" cy="1477328"/>
          </a:xfrm>
          <a:prstGeom prst="rect">
            <a:avLst/>
          </a:prstGeom>
        </p:spPr>
        <p:txBody>
          <a:bodyPr wrap="square">
            <a:spAutoFit/>
          </a:bodyPr>
          <a:lstStyle/>
          <a:p>
            <a:pPr algn="just"/>
            <a:r>
              <a:rPr lang="ru-RU" dirty="0">
                <a:latin typeface="Calibri" panose="020F0502020204030204" pitchFamily="34" charset="0"/>
                <a:cs typeface="Calibri" panose="020F0502020204030204" pitchFamily="34" charset="0"/>
              </a:rPr>
              <a:t>Wildcard (адреса која се користи како замена, џокер) 0.0.15.255 е пример за подмрежа со максимум 4096 хоста – претставува bitwise комплемент на маската на подмрежата 255.255.240.0.</a:t>
            </a:r>
          </a:p>
          <a:p>
            <a:pPr algn="just"/>
            <a:endParaRPr lang="ru-RU" dirty="0">
              <a:latin typeface="Calibri" panose="020F0502020204030204" pitchFamily="34" charset="0"/>
              <a:cs typeface="Calibri" panose="020F0502020204030204" pitchFamily="34" charset="0"/>
            </a:endParaRPr>
          </a:p>
          <a:p>
            <a:pPr algn="just"/>
            <a:r>
              <a:rPr lang="ru-RU" dirty="0">
                <a:latin typeface="Calibri" panose="020F0502020204030204" pitchFamily="34" charset="0"/>
                <a:cs typeface="Calibri" panose="020F0502020204030204" pitchFamily="34" charset="0"/>
              </a:rPr>
              <a:t>Наредбата no auto summary овозможува автоматска сумаризација на рути во класни граници кој ќе резултира со јамка во бесконечната мрежа.</a:t>
            </a:r>
          </a:p>
        </p:txBody>
      </p:sp>
      <p:sp>
        <p:nvSpPr>
          <p:cNvPr id="7" name="Rectangle 6">
            <a:extLst>
              <a:ext uri="{FF2B5EF4-FFF2-40B4-BE49-F238E27FC236}">
                <a16:creationId xmlns:a16="http://schemas.microsoft.com/office/drawing/2014/main" id="{39D18EAB-2CD5-4716-BAF4-9A5E84DDF54D}"/>
              </a:ext>
            </a:extLst>
          </p:cNvPr>
          <p:cNvSpPr/>
          <p:nvPr/>
        </p:nvSpPr>
        <p:spPr>
          <a:xfrm>
            <a:off x="8854604" y="6284280"/>
            <a:ext cx="2756204" cy="369332"/>
          </a:xfrm>
          <a:prstGeom prst="rect">
            <a:avLst/>
          </a:prstGeom>
        </p:spPr>
        <p:txBody>
          <a:bodyPr wrap="none">
            <a:spAutoFit/>
          </a:bodyPr>
          <a:lstStyle/>
          <a:p>
            <a:r>
              <a:rPr lang="mk-MK" dirty="0">
                <a:hlinkClick r:id="rId3"/>
              </a:rPr>
              <a:t>Конфигурирање на </a:t>
            </a:r>
            <a:r>
              <a:rPr lang="en-US" dirty="0">
                <a:hlinkClick r:id="rId3"/>
              </a:rPr>
              <a:t>EIGRP</a:t>
            </a:r>
            <a:endParaRPr lang="en-US" dirty="0"/>
          </a:p>
        </p:txBody>
      </p:sp>
    </p:spTree>
    <p:extLst>
      <p:ext uri="{BB962C8B-B14F-4D97-AF65-F5344CB8AC3E}">
        <p14:creationId xmlns:p14="http://schemas.microsoft.com/office/powerpoint/2010/main" val="288359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D5DF-D863-4073-8448-62FA63E1B6A8}"/>
              </a:ext>
            </a:extLst>
          </p:cNvPr>
          <p:cNvSpPr>
            <a:spLocks noGrp="1"/>
          </p:cNvSpPr>
          <p:nvPr>
            <p:ph type="title"/>
          </p:nvPr>
        </p:nvSpPr>
        <p:spPr>
          <a:xfrm>
            <a:off x="3126558" y="1322964"/>
            <a:ext cx="11029616" cy="988332"/>
          </a:xfrm>
        </p:spPr>
        <p:txBody>
          <a:bodyPr>
            <a:normAutofit fontScale="90000"/>
          </a:bodyPr>
          <a:lstStyle/>
          <a:p>
            <a:r>
              <a:rPr lang="ru-RU" b="1" dirty="0"/>
              <a:t>Целта на рутирачките протоколи е:</a:t>
            </a:r>
            <a:br>
              <a:rPr lang="en-US" dirty="0"/>
            </a:br>
            <a:br>
              <a:rPr lang="en-US" dirty="0"/>
            </a:br>
            <a:endParaRPr lang="en-US"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3907A172-3740-46C2-BADF-5D418F1D0D7D}"/>
              </a:ext>
            </a:extLst>
          </p:cNvPr>
          <p:cNvSpPr/>
          <p:nvPr/>
        </p:nvSpPr>
        <p:spPr>
          <a:xfrm>
            <a:off x="543230" y="2745405"/>
            <a:ext cx="7436988" cy="2585323"/>
          </a:xfrm>
          <a:prstGeom prst="rect">
            <a:avLst/>
          </a:prstGeom>
        </p:spPr>
        <p:txBody>
          <a:bodyPr wrap="square">
            <a:spAutoFit/>
          </a:bodyPr>
          <a:lstStyle/>
          <a:p>
            <a:pPr marL="285750" indent="-285750" fontAlgn="base">
              <a:buFont typeface="Wingdings" panose="05000000000000000000" pitchFamily="2" charset="2"/>
              <a:buChar char="Ø"/>
            </a:pPr>
            <a:r>
              <a:rPr lang="ru-RU" dirty="0">
                <a:latin typeface="Calibri" panose="020F0502020204030204" pitchFamily="34" charset="0"/>
                <a:cs typeface="Calibri" panose="020F0502020204030204" pitchFamily="34" charset="0"/>
              </a:rPr>
              <a:t>Да комуницираат помеѓу рутери;</a:t>
            </a:r>
            <a:endParaRPr lang="en-US" dirty="0">
              <a:latin typeface="Calibri" panose="020F0502020204030204" pitchFamily="34" charset="0"/>
              <a:cs typeface="Calibri" panose="020F0502020204030204" pitchFamily="34" charset="0"/>
            </a:endParaRPr>
          </a:p>
          <a:p>
            <a:pPr marL="285750" indent="-285750" fontAlgn="base">
              <a:buFont typeface="Wingdings" panose="05000000000000000000" pitchFamily="2" charset="2"/>
              <a:buChar char="Ø"/>
            </a:pPr>
            <a:endParaRPr lang="ru-RU" dirty="0">
              <a:latin typeface="Calibri" panose="020F0502020204030204" pitchFamily="34" charset="0"/>
              <a:cs typeface="Calibri" panose="020F0502020204030204" pitchFamily="34" charset="0"/>
            </a:endParaRPr>
          </a:p>
          <a:p>
            <a:pPr marL="285750" indent="-285750" fontAlgn="base">
              <a:buFont typeface="Wingdings" panose="05000000000000000000" pitchFamily="2" charset="2"/>
              <a:buChar char="Ø"/>
            </a:pPr>
            <a:r>
              <a:rPr lang="ru-RU" dirty="0">
                <a:latin typeface="Calibri" panose="020F0502020204030204" pitchFamily="34" charset="0"/>
                <a:cs typeface="Calibri" panose="020F0502020204030204" pitchFamily="34" charset="0"/>
              </a:rPr>
              <a:t> Да се изградат рутирачките табели;</a:t>
            </a:r>
            <a:endParaRPr lang="en-US" dirty="0">
              <a:latin typeface="Calibri" panose="020F0502020204030204" pitchFamily="34" charset="0"/>
              <a:cs typeface="Calibri" panose="020F0502020204030204" pitchFamily="34" charset="0"/>
            </a:endParaRPr>
          </a:p>
          <a:p>
            <a:pPr marL="285750" indent="-285750" fontAlgn="base">
              <a:buFont typeface="Wingdings" panose="05000000000000000000" pitchFamily="2" charset="2"/>
              <a:buChar char="Ø"/>
            </a:pPr>
            <a:endParaRPr lang="ru-RU" dirty="0">
              <a:latin typeface="Calibri" panose="020F0502020204030204" pitchFamily="34" charset="0"/>
              <a:cs typeface="Calibri" panose="020F0502020204030204" pitchFamily="34" charset="0"/>
            </a:endParaRPr>
          </a:p>
          <a:p>
            <a:pPr marL="285750" indent="-285750" fontAlgn="base">
              <a:buFont typeface="Wingdings" panose="05000000000000000000" pitchFamily="2" charset="2"/>
              <a:buChar char="Ø"/>
            </a:pPr>
            <a:r>
              <a:rPr lang="ru-RU" dirty="0">
                <a:latin typeface="Calibri" panose="020F0502020204030204" pitchFamily="34" charset="0"/>
                <a:cs typeface="Calibri" panose="020F0502020204030204" pitchFamily="34" charset="0"/>
              </a:rPr>
              <a:t> Да се направат рутирачки одлуки;</a:t>
            </a:r>
            <a:endParaRPr lang="en-US" dirty="0">
              <a:latin typeface="Calibri" panose="020F0502020204030204" pitchFamily="34" charset="0"/>
              <a:cs typeface="Calibri" panose="020F0502020204030204" pitchFamily="34" charset="0"/>
            </a:endParaRPr>
          </a:p>
          <a:p>
            <a:pPr fontAlgn="base"/>
            <a:endParaRPr lang="ru-RU" dirty="0">
              <a:latin typeface="Calibri" panose="020F0502020204030204" pitchFamily="34" charset="0"/>
              <a:cs typeface="Calibri" panose="020F0502020204030204" pitchFamily="34" charset="0"/>
            </a:endParaRPr>
          </a:p>
          <a:p>
            <a:pPr marL="285750" indent="-285750" fontAlgn="base">
              <a:buFont typeface="Wingdings" panose="05000000000000000000" pitchFamily="2" charset="2"/>
              <a:buChar char="Ø"/>
            </a:pPr>
            <a:r>
              <a:rPr lang="ru-RU" dirty="0">
                <a:latin typeface="Calibri" panose="020F0502020204030204" pitchFamily="34" charset="0"/>
                <a:cs typeface="Calibri" panose="020F0502020204030204" pitchFamily="34" charset="0"/>
              </a:rPr>
              <a:t> Да се дознаат постоечките рути;</a:t>
            </a:r>
            <a:endParaRPr lang="en-US" dirty="0">
              <a:latin typeface="Calibri" panose="020F0502020204030204" pitchFamily="34" charset="0"/>
              <a:cs typeface="Calibri" panose="020F0502020204030204" pitchFamily="34" charset="0"/>
            </a:endParaRPr>
          </a:p>
          <a:p>
            <a:pPr marL="285750" indent="-285750" fontAlgn="base">
              <a:buFont typeface="Wingdings" panose="05000000000000000000" pitchFamily="2" charset="2"/>
              <a:buChar char="Ø"/>
            </a:pPr>
            <a:endParaRPr lang="ru-RU" dirty="0">
              <a:latin typeface="Calibri" panose="020F0502020204030204" pitchFamily="34" charset="0"/>
              <a:cs typeface="Calibri" panose="020F0502020204030204" pitchFamily="34" charset="0"/>
            </a:endParaRPr>
          </a:p>
          <a:p>
            <a:pPr marL="285750" indent="-285750" fontAlgn="base">
              <a:buFont typeface="Wingdings" panose="05000000000000000000" pitchFamily="2" charset="2"/>
              <a:buChar char="Ø"/>
            </a:pPr>
            <a:r>
              <a:rPr lang="ru-RU" dirty="0">
                <a:latin typeface="Calibri" panose="020F0502020204030204" pitchFamily="34" charset="0"/>
                <a:cs typeface="Calibri" panose="020F0502020204030204" pitchFamily="34" charset="0"/>
              </a:rPr>
              <a:t> Да се споделуваат информации помеѓу соседните рутери.</a:t>
            </a:r>
          </a:p>
        </p:txBody>
      </p:sp>
      <p:pic>
        <p:nvPicPr>
          <p:cNvPr id="3" name="Picture 2">
            <a:extLst>
              <a:ext uri="{FF2B5EF4-FFF2-40B4-BE49-F238E27FC236}">
                <a16:creationId xmlns:a16="http://schemas.microsoft.com/office/drawing/2014/main" id="{6F684528-DD12-40F5-B3C5-B6A95857C68C}"/>
              </a:ext>
            </a:extLst>
          </p:cNvPr>
          <p:cNvPicPr>
            <a:picLocks noChangeAspect="1"/>
          </p:cNvPicPr>
          <p:nvPr/>
        </p:nvPicPr>
        <p:blipFill>
          <a:blip r:embed="rId2"/>
          <a:stretch>
            <a:fillRect/>
          </a:stretch>
        </p:blipFill>
        <p:spPr>
          <a:xfrm>
            <a:off x="7071640" y="2369380"/>
            <a:ext cx="4577130" cy="3515571"/>
          </a:xfrm>
          <a:prstGeom prst="rect">
            <a:avLst/>
          </a:prstGeom>
        </p:spPr>
      </p:pic>
    </p:spTree>
    <p:extLst>
      <p:ext uri="{BB962C8B-B14F-4D97-AF65-F5344CB8AC3E}">
        <p14:creationId xmlns:p14="http://schemas.microsoft.com/office/powerpoint/2010/main" val="146660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D5DF-D863-4073-8448-62FA63E1B6A8}"/>
              </a:ext>
            </a:extLst>
          </p:cNvPr>
          <p:cNvSpPr>
            <a:spLocks noGrp="1"/>
          </p:cNvSpPr>
          <p:nvPr>
            <p:ph type="title"/>
          </p:nvPr>
        </p:nvSpPr>
        <p:spPr>
          <a:xfrm>
            <a:off x="3126558" y="1322964"/>
            <a:ext cx="11029616" cy="988332"/>
          </a:xfrm>
        </p:spPr>
        <p:txBody>
          <a:bodyPr>
            <a:normAutofit fontScale="90000"/>
          </a:bodyPr>
          <a:lstStyle/>
          <a:p>
            <a:r>
              <a:rPr lang="ru-RU" b="1" dirty="0"/>
              <a:t>Целта на рутирачките протоколи е:</a:t>
            </a:r>
            <a:br>
              <a:rPr lang="en-US" dirty="0"/>
            </a:br>
            <a:br>
              <a:rPr lang="en-US" dirty="0"/>
            </a:br>
            <a:endParaRPr lang="en-US"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3907A172-3740-46C2-BADF-5D418F1D0D7D}"/>
              </a:ext>
            </a:extLst>
          </p:cNvPr>
          <p:cNvSpPr/>
          <p:nvPr/>
        </p:nvSpPr>
        <p:spPr>
          <a:xfrm>
            <a:off x="450866" y="2403660"/>
            <a:ext cx="11325498" cy="1200329"/>
          </a:xfrm>
          <a:prstGeom prst="rect">
            <a:avLst/>
          </a:prstGeom>
        </p:spPr>
        <p:txBody>
          <a:bodyPr wrap="square">
            <a:spAutoFit/>
          </a:bodyPr>
          <a:lstStyle/>
          <a:p>
            <a:pPr marL="285750" indent="-285750" algn="just" fontAlgn="base">
              <a:buFont typeface="Wingdings" panose="05000000000000000000" pitchFamily="2" charset="2"/>
              <a:buChar char="Ø"/>
            </a:pPr>
            <a:r>
              <a:rPr lang="ru-RU" dirty="0">
                <a:latin typeface="Calibri" panose="020F0502020204030204" pitchFamily="34" charset="0"/>
                <a:cs typeface="Calibri" panose="020F0502020204030204" pitchFamily="34" charset="0"/>
              </a:rPr>
              <a:t>Статичко рутирање е процес на рутирање</a:t>
            </a:r>
            <a:r>
              <a:rPr lang="en-US" dirty="0">
                <a:latin typeface="Calibri" panose="020F0502020204030204" pitchFamily="34" charset="0"/>
                <a:cs typeface="Calibri" panose="020F0502020204030204" pitchFamily="34" charset="0"/>
              </a:rPr>
              <a:t> </a:t>
            </a:r>
            <a:r>
              <a:rPr lang="ru-RU" dirty="0">
                <a:latin typeface="Calibri" panose="020F0502020204030204" pitchFamily="34" charset="0"/>
                <a:cs typeface="Calibri" panose="020F0502020204030204" pitchFamily="34" charset="0"/>
              </a:rPr>
              <a:t>кога статички се извршува конфигурирање на рутер за да се испрати сообраќај за одредени дестинации во претходно</a:t>
            </a:r>
            <a:r>
              <a:rPr lang="en-US" dirty="0">
                <a:latin typeface="Calibri" panose="020F0502020204030204" pitchFamily="34" charset="0"/>
                <a:cs typeface="Calibri" panose="020F0502020204030204" pitchFamily="34" charset="0"/>
              </a:rPr>
              <a:t> </a:t>
            </a:r>
            <a:r>
              <a:rPr lang="ru-RU" dirty="0">
                <a:latin typeface="Calibri" panose="020F0502020204030204" pitchFamily="34" charset="0"/>
                <a:cs typeface="Calibri" panose="020F0502020204030204" pitchFamily="34" charset="0"/>
              </a:rPr>
              <a:t>конфигурирани насоки.</a:t>
            </a:r>
            <a:endParaRPr lang="en-US" dirty="0">
              <a:latin typeface="Calibri" panose="020F0502020204030204" pitchFamily="34" charset="0"/>
              <a:cs typeface="Calibri" panose="020F0502020204030204" pitchFamily="34" charset="0"/>
            </a:endParaRPr>
          </a:p>
          <a:p>
            <a:pPr marL="285750" indent="-285750" algn="just" fontAlgn="base">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lgn="just" fontAlgn="base">
              <a:buFont typeface="Wingdings" panose="05000000000000000000" pitchFamily="2" charset="2"/>
              <a:buChar char="Ø"/>
            </a:pPr>
            <a:r>
              <a:rPr lang="ru-RU" dirty="0">
                <a:latin typeface="Calibri" panose="020F0502020204030204" pitchFamily="34" charset="0"/>
                <a:cs typeface="Calibri" panose="020F0502020204030204" pitchFamily="34" charset="0"/>
              </a:rPr>
              <a:t>Рутирачката табела треба да се ажурира од страна на мрежиот администратор</a:t>
            </a:r>
          </a:p>
        </p:txBody>
      </p:sp>
      <p:pic>
        <p:nvPicPr>
          <p:cNvPr id="4" name="Picture 3">
            <a:extLst>
              <a:ext uri="{FF2B5EF4-FFF2-40B4-BE49-F238E27FC236}">
                <a16:creationId xmlns:a16="http://schemas.microsoft.com/office/drawing/2014/main" id="{0C574BBB-2C31-4464-9B77-5D81E9227BB3}"/>
              </a:ext>
            </a:extLst>
          </p:cNvPr>
          <p:cNvPicPr>
            <a:picLocks noChangeAspect="1"/>
          </p:cNvPicPr>
          <p:nvPr/>
        </p:nvPicPr>
        <p:blipFill>
          <a:blip r:embed="rId2"/>
          <a:stretch>
            <a:fillRect/>
          </a:stretch>
        </p:blipFill>
        <p:spPr>
          <a:xfrm>
            <a:off x="2549236" y="3603989"/>
            <a:ext cx="6856268" cy="3094524"/>
          </a:xfrm>
          <a:prstGeom prst="rect">
            <a:avLst/>
          </a:prstGeom>
        </p:spPr>
      </p:pic>
    </p:spTree>
    <p:extLst>
      <p:ext uri="{BB962C8B-B14F-4D97-AF65-F5344CB8AC3E}">
        <p14:creationId xmlns:p14="http://schemas.microsoft.com/office/powerpoint/2010/main" val="915450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7A172-3740-46C2-BADF-5D418F1D0D7D}"/>
              </a:ext>
            </a:extLst>
          </p:cNvPr>
          <p:cNvSpPr/>
          <p:nvPr/>
        </p:nvSpPr>
        <p:spPr>
          <a:xfrm>
            <a:off x="282804" y="2167027"/>
            <a:ext cx="6002039" cy="3785652"/>
          </a:xfrm>
          <a:prstGeom prst="rect">
            <a:avLst/>
          </a:prstGeom>
        </p:spPr>
        <p:txBody>
          <a:bodyPr wrap="square">
            <a:spAutoFit/>
          </a:bodyPr>
          <a:lstStyle/>
          <a:p>
            <a:pPr marL="342900" indent="-342900" algn="just" fontAlgn="base">
              <a:buFont typeface="Wingdings" panose="05000000000000000000" pitchFamily="2" charset="2"/>
              <a:buChar char="Ø"/>
            </a:pPr>
            <a:r>
              <a:rPr lang="ru-RU" sz="2400" dirty="0">
                <a:latin typeface="Calibri" panose="020F0502020204030204" pitchFamily="34" charset="0"/>
                <a:cs typeface="Calibri" panose="020F0502020204030204" pitchFamily="34" charset="0"/>
              </a:rPr>
              <a:t>Релативно едноставно конфигурирање во мрежи со мали размери;</a:t>
            </a:r>
          </a:p>
          <a:p>
            <a:pPr marL="342900" indent="-342900" algn="just" fontAlgn="base">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marL="342900" indent="-342900" algn="just" fontAlgn="base">
              <a:buFont typeface="Wingdings" panose="05000000000000000000" pitchFamily="2" charset="2"/>
              <a:buChar char="Ø"/>
            </a:pPr>
            <a:r>
              <a:rPr lang="ru-RU" sz="2400" dirty="0">
                <a:latin typeface="Calibri" panose="020F0502020204030204" pitchFamily="34" charset="0"/>
                <a:cs typeface="Calibri" panose="020F0502020204030204" pitchFamily="34" charset="0"/>
              </a:rPr>
              <a:t>Кај рутерите не е потребна голема пресметувачка моќ;</a:t>
            </a:r>
          </a:p>
          <a:p>
            <a:pPr marL="342900" indent="-342900" algn="just" fontAlgn="base">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marL="342900" indent="-342900" algn="just" fontAlgn="base">
              <a:buFont typeface="Wingdings" panose="05000000000000000000" pitchFamily="2" charset="2"/>
              <a:buChar char="Ø"/>
            </a:pPr>
            <a:r>
              <a:rPr lang="ru-RU" sz="2400" dirty="0">
                <a:latin typeface="Calibri" panose="020F0502020204030204" pitchFamily="34" charset="0"/>
                <a:cs typeface="Calibri" panose="020F0502020204030204" pitchFamily="34" charset="0"/>
              </a:rPr>
              <a:t>Прифатливо (од безбедносен аспект), </a:t>
            </a:r>
            <a:r>
              <a:rPr lang="en-US" sz="2400" dirty="0">
                <a:latin typeface="Calibri" panose="020F0502020204030204" pitchFamily="34" charset="0"/>
                <a:cs typeface="Calibri" panose="020F0502020204030204" pitchFamily="34" charset="0"/>
              </a:rPr>
              <a:t> </a:t>
            </a:r>
            <a:r>
              <a:rPr lang="ru-RU" sz="2400" dirty="0">
                <a:latin typeface="Calibri" panose="020F0502020204030204" pitchFamily="34" charset="0"/>
                <a:cs typeface="Calibri" panose="020F0502020204030204" pitchFamily="34" charset="0"/>
              </a:rPr>
              <a:t>поради можноста за прецизна контрола на</a:t>
            </a:r>
            <a:r>
              <a:rPr lang="en-US" sz="2400" dirty="0">
                <a:latin typeface="Calibri" panose="020F0502020204030204" pitchFamily="34" charset="0"/>
                <a:cs typeface="Calibri" panose="020F0502020204030204" pitchFamily="34" charset="0"/>
              </a:rPr>
              <a:t> </a:t>
            </a:r>
            <a:r>
              <a:rPr lang="ru-RU" sz="2400" dirty="0">
                <a:latin typeface="Calibri" panose="020F0502020204030204" pitchFamily="34" charset="0"/>
                <a:cs typeface="Calibri" panose="020F0502020204030204" pitchFamily="34" charset="0"/>
              </a:rPr>
              <a:t>одвивањето на сообраќајот на мрежата.</a:t>
            </a:r>
          </a:p>
        </p:txBody>
      </p:sp>
      <p:sp>
        <p:nvSpPr>
          <p:cNvPr id="3" name="Rectangle 2">
            <a:extLst>
              <a:ext uri="{FF2B5EF4-FFF2-40B4-BE49-F238E27FC236}">
                <a16:creationId xmlns:a16="http://schemas.microsoft.com/office/drawing/2014/main" id="{835690B0-8821-4EAE-867A-0465C8E69251}"/>
              </a:ext>
            </a:extLst>
          </p:cNvPr>
          <p:cNvSpPr/>
          <p:nvPr/>
        </p:nvSpPr>
        <p:spPr>
          <a:xfrm>
            <a:off x="529599" y="1089809"/>
            <a:ext cx="8757502" cy="1077218"/>
          </a:xfrm>
          <a:prstGeom prst="rect">
            <a:avLst/>
          </a:prstGeom>
        </p:spPr>
        <p:txBody>
          <a:bodyPr wrap="square">
            <a:spAutoFit/>
          </a:bodyPr>
          <a:lstStyle/>
          <a:p>
            <a:r>
              <a:rPr lang="mk-MK" sz="2800" b="1" dirty="0">
                <a:solidFill>
                  <a:schemeClr val="bg1"/>
                </a:solidFill>
                <a:latin typeface="Lucida Sans" panose="020B0602030504020204" pitchFamily="34" charset="0"/>
              </a:rPr>
              <a:t>Предности на Статичкото рутирање:</a:t>
            </a:r>
            <a:endParaRPr lang="mk-MK" sz="2800" dirty="0">
              <a:solidFill>
                <a:schemeClr val="bg1"/>
              </a:solidFill>
            </a:endParaRPr>
          </a:p>
          <a:p>
            <a:br>
              <a:rPr lang="mk-MK" dirty="0"/>
            </a:br>
            <a:endParaRPr lang="en-US" dirty="0"/>
          </a:p>
        </p:txBody>
      </p:sp>
      <p:pic>
        <p:nvPicPr>
          <p:cNvPr id="4" name="Picture 3">
            <a:extLst>
              <a:ext uri="{FF2B5EF4-FFF2-40B4-BE49-F238E27FC236}">
                <a16:creationId xmlns:a16="http://schemas.microsoft.com/office/drawing/2014/main" id="{2EACAAFA-46DF-499E-BFB9-ED1C21A8B29F}"/>
              </a:ext>
            </a:extLst>
          </p:cNvPr>
          <p:cNvPicPr>
            <a:picLocks noChangeAspect="1"/>
          </p:cNvPicPr>
          <p:nvPr/>
        </p:nvPicPr>
        <p:blipFill>
          <a:blip r:embed="rId2"/>
          <a:stretch>
            <a:fillRect/>
          </a:stretch>
        </p:blipFill>
        <p:spPr>
          <a:xfrm>
            <a:off x="6539367" y="584462"/>
            <a:ext cx="5526942" cy="6204015"/>
          </a:xfrm>
          <a:prstGeom prst="rect">
            <a:avLst/>
          </a:prstGeom>
        </p:spPr>
      </p:pic>
    </p:spTree>
    <p:extLst>
      <p:ext uri="{BB962C8B-B14F-4D97-AF65-F5344CB8AC3E}">
        <p14:creationId xmlns:p14="http://schemas.microsoft.com/office/powerpoint/2010/main" val="169390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1B54-B79B-4B90-8FA5-56267C6B9A02}"/>
              </a:ext>
            </a:extLst>
          </p:cNvPr>
          <p:cNvSpPr>
            <a:spLocks noGrp="1"/>
          </p:cNvSpPr>
          <p:nvPr>
            <p:ph type="title"/>
          </p:nvPr>
        </p:nvSpPr>
        <p:spPr>
          <a:xfrm>
            <a:off x="3974019" y="1634774"/>
            <a:ext cx="11029616" cy="988332"/>
          </a:xfrm>
        </p:spPr>
        <p:txBody>
          <a:bodyPr>
            <a:normAutofit fontScale="90000"/>
          </a:bodyPr>
          <a:lstStyle/>
          <a:p>
            <a:r>
              <a:rPr lang="mk-MK" b="1" dirty="0"/>
              <a:t>Динамичко рутирање</a:t>
            </a:r>
            <a:br>
              <a:rPr lang="mk-MK" dirty="0"/>
            </a:br>
            <a:br>
              <a:rPr lang="mk-MK" dirty="0"/>
            </a:br>
            <a:br>
              <a:rPr lang="en-US" dirty="0"/>
            </a:br>
            <a:endParaRPr lang="en-US" dirty="0"/>
          </a:p>
        </p:txBody>
      </p:sp>
      <p:pic>
        <p:nvPicPr>
          <p:cNvPr id="4" name="Picture 3">
            <a:extLst>
              <a:ext uri="{FF2B5EF4-FFF2-40B4-BE49-F238E27FC236}">
                <a16:creationId xmlns:a16="http://schemas.microsoft.com/office/drawing/2014/main" id="{D0144BC4-86F4-4AD0-B8E6-3B9762B4A9DE}"/>
              </a:ext>
            </a:extLst>
          </p:cNvPr>
          <p:cNvPicPr>
            <a:picLocks noChangeAspect="1"/>
          </p:cNvPicPr>
          <p:nvPr/>
        </p:nvPicPr>
        <p:blipFill>
          <a:blip r:embed="rId2"/>
          <a:stretch>
            <a:fillRect/>
          </a:stretch>
        </p:blipFill>
        <p:spPr>
          <a:xfrm>
            <a:off x="5810839" y="3790814"/>
            <a:ext cx="6381161" cy="3000665"/>
          </a:xfrm>
          <a:prstGeom prst="rect">
            <a:avLst/>
          </a:prstGeom>
        </p:spPr>
      </p:pic>
      <p:sp>
        <p:nvSpPr>
          <p:cNvPr id="7" name="Rectangle 6">
            <a:extLst>
              <a:ext uri="{FF2B5EF4-FFF2-40B4-BE49-F238E27FC236}">
                <a16:creationId xmlns:a16="http://schemas.microsoft.com/office/drawing/2014/main" id="{33601D9F-86D2-4F3B-8233-5DB93118BF8D}"/>
              </a:ext>
            </a:extLst>
          </p:cNvPr>
          <p:cNvSpPr/>
          <p:nvPr/>
        </p:nvSpPr>
        <p:spPr>
          <a:xfrm>
            <a:off x="466872" y="2128940"/>
            <a:ext cx="7357376" cy="3323987"/>
          </a:xfrm>
          <a:prstGeom prst="rect">
            <a:avLst/>
          </a:prstGeom>
        </p:spPr>
        <p:txBody>
          <a:bodyPr wrap="square">
            <a:spAutoFit/>
          </a:bodyPr>
          <a:lstStyle/>
          <a:p>
            <a:pPr marL="457200" indent="-457200" algn="just" fontAlgn="base">
              <a:buFont typeface="Wingdings" panose="05000000000000000000" pitchFamily="2" charset="2"/>
              <a:buChar char="Ø"/>
            </a:pPr>
            <a:r>
              <a:rPr lang="ru-RU" sz="2400" dirty="0">
                <a:latin typeface="Calibri" panose="020F0502020204030204" pitchFamily="34" charset="0"/>
                <a:cs typeface="Calibri" panose="020F0502020204030204" pitchFamily="34" charset="0"/>
              </a:rPr>
              <a:t>Динамичко рутирање е кога протоколите се</a:t>
            </a:r>
            <a:r>
              <a:rPr lang="en-US" sz="2400" dirty="0">
                <a:latin typeface="Calibri" panose="020F0502020204030204" pitchFamily="34" charset="0"/>
                <a:cs typeface="Calibri" panose="020F0502020204030204" pitchFamily="34" charset="0"/>
              </a:rPr>
              <a:t> </a:t>
            </a:r>
            <a:r>
              <a:rPr lang="ru-RU" sz="2400" dirty="0">
                <a:latin typeface="Calibri" panose="020F0502020204030204" pitchFamily="34" charset="0"/>
                <a:cs typeface="Calibri" panose="020F0502020204030204" pitchFamily="34" charset="0"/>
              </a:rPr>
              <a:t>користат за да најдат мрежи и да ги</a:t>
            </a:r>
            <a:r>
              <a:rPr lang="en-US" sz="2400" dirty="0">
                <a:latin typeface="Calibri" panose="020F0502020204030204" pitchFamily="34" charset="0"/>
                <a:cs typeface="Calibri" panose="020F0502020204030204" pitchFamily="34" charset="0"/>
              </a:rPr>
              <a:t> </a:t>
            </a:r>
            <a:r>
              <a:rPr lang="ru-RU" sz="2400" dirty="0">
                <a:latin typeface="Calibri" panose="020F0502020204030204" pitchFamily="34" charset="0"/>
                <a:cs typeface="Calibri" panose="020F0502020204030204" pitchFamily="34" charset="0"/>
              </a:rPr>
              <a:t>ажурираат рутирачките табели на рутерите. </a:t>
            </a:r>
          </a:p>
          <a:p>
            <a:pPr marL="457200" indent="-457200" algn="just" fontAlgn="base">
              <a:buFont typeface="Wingdings" panose="05000000000000000000" pitchFamily="2" charset="2"/>
              <a:buChar char="Ø"/>
            </a:pPr>
            <a:endParaRPr lang="ru-RU" sz="2400" dirty="0">
              <a:latin typeface="Calibri" panose="020F0502020204030204" pitchFamily="34" charset="0"/>
              <a:cs typeface="Calibri" panose="020F0502020204030204" pitchFamily="34" charset="0"/>
            </a:endParaRPr>
          </a:p>
          <a:p>
            <a:pPr marL="457200" indent="-457200" algn="just" fontAlgn="base">
              <a:buFont typeface="Wingdings" panose="05000000000000000000" pitchFamily="2" charset="2"/>
              <a:buChar char="Ø"/>
            </a:pPr>
            <a:r>
              <a:rPr lang="ru-RU" sz="2400" dirty="0">
                <a:latin typeface="Calibri" panose="020F0502020204030204" pitchFamily="34" charset="0"/>
                <a:cs typeface="Calibri" panose="020F0502020204030204" pitchFamily="34" charset="0"/>
              </a:rPr>
              <a:t>Тоа е процес на рутирање во кој</a:t>
            </a:r>
            <a:r>
              <a:rPr lang="en-US" sz="2400" dirty="0">
                <a:latin typeface="Calibri" panose="020F0502020204030204" pitchFamily="34" charset="0"/>
                <a:cs typeface="Calibri" panose="020F0502020204030204" pitchFamily="34" charset="0"/>
              </a:rPr>
              <a:t> </a:t>
            </a:r>
            <a:r>
              <a:rPr lang="ru-RU" sz="2400" dirty="0">
                <a:latin typeface="Calibri" panose="020F0502020204030204" pitchFamily="34" charset="0"/>
                <a:cs typeface="Calibri" panose="020F0502020204030204" pitchFamily="34" charset="0"/>
              </a:rPr>
              <a:t>рутирачките табели се формираат автоматски, така што соседните рутери ги разменуваат пораките едни со други</a:t>
            </a:r>
          </a:p>
          <a:p>
            <a:pPr marL="457200" indent="-457200" algn="just" fontAlgn="base">
              <a:buFont typeface="Wingdings" panose="05000000000000000000" pitchFamily="2" charset="2"/>
              <a:buChar char="Ø"/>
            </a:pPr>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639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49FD2-0A90-4031-8445-A054D3FCF48E}"/>
              </a:ext>
            </a:extLst>
          </p:cNvPr>
          <p:cNvSpPr>
            <a:spLocks noGrp="1"/>
          </p:cNvSpPr>
          <p:nvPr>
            <p:ph type="title"/>
          </p:nvPr>
        </p:nvSpPr>
        <p:spPr>
          <a:xfrm>
            <a:off x="2733156" y="657627"/>
            <a:ext cx="11029616" cy="988332"/>
          </a:xfrm>
        </p:spPr>
        <p:txBody>
          <a:bodyPr>
            <a:normAutofit/>
          </a:bodyPr>
          <a:lstStyle/>
          <a:p>
            <a:r>
              <a:rPr lang="en-US" b="1" dirty="0">
                <a:latin typeface="Times New Roman" panose="02020603050405020304" pitchFamily="18" charset="0"/>
                <a:cs typeface="Times New Roman" panose="02020603050405020304" pitchFamily="18" charset="0"/>
              </a:rPr>
              <a:t>OSPF-Open Shortest Path First</a:t>
            </a:r>
          </a:p>
        </p:txBody>
      </p:sp>
      <p:sp>
        <p:nvSpPr>
          <p:cNvPr id="3" name="Rectangle 2">
            <a:extLst>
              <a:ext uri="{FF2B5EF4-FFF2-40B4-BE49-F238E27FC236}">
                <a16:creationId xmlns:a16="http://schemas.microsoft.com/office/drawing/2014/main" id="{03CB741E-4971-4962-8C3D-A1220B17AD8D}"/>
              </a:ext>
            </a:extLst>
          </p:cNvPr>
          <p:cNvSpPr/>
          <p:nvPr/>
        </p:nvSpPr>
        <p:spPr>
          <a:xfrm>
            <a:off x="556530" y="2240306"/>
            <a:ext cx="11387231" cy="3416320"/>
          </a:xfrm>
          <a:prstGeom prst="rect">
            <a:avLst/>
          </a:prstGeom>
        </p:spPr>
        <p:txBody>
          <a:bodyPr wrap="square">
            <a:spAutoFit/>
          </a:bodyPr>
          <a:lstStyle/>
          <a:p>
            <a:pPr marL="285750" indent="-285750" algn="just" fontAlgn="base">
              <a:buFont typeface="Wingdings" panose="05000000000000000000" pitchFamily="2" charset="2"/>
              <a:buChar char="§"/>
            </a:pPr>
            <a:r>
              <a:rPr lang="ru-RU" dirty="0">
                <a:latin typeface="Calibri" panose="020F0502020204030204" pitchFamily="34" charset="0"/>
                <a:cs typeface="Calibri" panose="020F0502020204030204" pitchFamily="34" charset="0"/>
              </a:rPr>
              <a:t>Протокол за динамичко рутирање – работи со Link State алгоритам.</a:t>
            </a:r>
          </a:p>
          <a:p>
            <a:pPr marL="285750" indent="-285750" algn="just" fontAlgn="base">
              <a:buFont typeface="Wingdings" panose="05000000000000000000" pitchFamily="2" charset="2"/>
              <a:buChar char="§"/>
            </a:pPr>
            <a:endParaRPr lang="en-US" dirty="0">
              <a:latin typeface="Calibri" panose="020F0502020204030204" pitchFamily="34" charset="0"/>
              <a:cs typeface="Calibri" panose="020F0502020204030204" pitchFamily="34" charset="0"/>
            </a:endParaRPr>
          </a:p>
          <a:p>
            <a:pPr marL="285750" indent="-285750" algn="just" fontAlgn="base">
              <a:buFont typeface="Wingdings" panose="05000000000000000000" pitchFamily="2" charset="2"/>
              <a:buChar char="§"/>
            </a:pPr>
            <a:r>
              <a:rPr lang="mk-MK" dirty="0">
                <a:latin typeface="Calibri" panose="020F0502020204030204" pitchFamily="34" charset="0"/>
                <a:cs typeface="Calibri" panose="020F0502020204030204" pitchFamily="34" charset="0"/>
              </a:rPr>
              <a:t>Карактеристики:</a:t>
            </a:r>
            <a:endParaRPr lang="en-US" dirty="0">
              <a:latin typeface="Calibri" panose="020F0502020204030204" pitchFamily="34" charset="0"/>
              <a:cs typeface="Calibri" panose="020F0502020204030204" pitchFamily="34" charset="0"/>
            </a:endParaRPr>
          </a:p>
          <a:p>
            <a:pPr marL="285750" indent="-285750" algn="just" fontAlgn="base">
              <a:buFont typeface="Wingdings" panose="05000000000000000000" pitchFamily="2" charset="2"/>
              <a:buChar char="§"/>
            </a:pPr>
            <a:endParaRPr lang="en-US" dirty="0">
              <a:latin typeface="Calibri" panose="020F0502020204030204" pitchFamily="34" charset="0"/>
              <a:cs typeface="Calibri" panose="020F0502020204030204" pitchFamily="34" charset="0"/>
            </a:endParaRPr>
          </a:p>
          <a:p>
            <a:pPr algn="just" fontAlgn="base"/>
            <a:r>
              <a:rPr lang="en-US" dirty="0">
                <a:latin typeface="Calibri" panose="020F0502020204030204" pitchFamily="34" charset="0"/>
                <a:cs typeface="Calibri" panose="020F0502020204030204" pitchFamily="34" charset="0"/>
              </a:rPr>
              <a:t>      -</a:t>
            </a:r>
            <a:r>
              <a:rPr lang="ru-RU" dirty="0">
                <a:latin typeface="Calibri" panose="020F0502020204030204" pitchFamily="34" charset="0"/>
                <a:cs typeface="Calibri" panose="020F0502020204030204" pitchFamily="34" charset="0"/>
              </a:rPr>
              <a:t>Отворен стандард</a:t>
            </a:r>
          </a:p>
          <a:p>
            <a:pPr algn="just" fontAlgn="base"/>
            <a:r>
              <a:rPr lang="en-US" dirty="0">
                <a:latin typeface="Calibri" panose="020F0502020204030204" pitchFamily="34" charset="0"/>
                <a:cs typeface="Calibri" panose="020F0502020204030204" pitchFamily="34" charset="0"/>
              </a:rPr>
              <a:t>      </a:t>
            </a:r>
            <a:r>
              <a:rPr lang="ru-RU" dirty="0">
                <a:latin typeface="Calibri" panose="020F0502020204030204" pitchFamily="34" charset="0"/>
                <a:cs typeface="Calibri" panose="020F0502020204030204" pitchFamily="34" charset="0"/>
              </a:rPr>
              <a:t>- Го користи алгоритмот на Дијкстра</a:t>
            </a:r>
          </a:p>
          <a:p>
            <a:pPr algn="just" fontAlgn="base"/>
            <a:r>
              <a:rPr lang="en-US" dirty="0">
                <a:latin typeface="Calibri" panose="020F0502020204030204" pitchFamily="34" charset="0"/>
                <a:cs typeface="Calibri" panose="020F0502020204030204" pitchFamily="34" charset="0"/>
              </a:rPr>
              <a:t>      </a:t>
            </a:r>
            <a:r>
              <a:rPr lang="ru-RU" dirty="0">
                <a:latin typeface="Calibri" panose="020F0502020204030204" pitchFamily="34" charset="0"/>
                <a:cs typeface="Calibri" panose="020F0502020204030204" pitchFamily="34" charset="0"/>
              </a:rPr>
              <a:t>- Подржува само IP рутирање</a:t>
            </a:r>
          </a:p>
          <a:p>
            <a:pPr algn="just" fontAlgn="base"/>
            <a:r>
              <a:rPr lang="en-US" dirty="0">
                <a:latin typeface="Calibri" panose="020F0502020204030204" pitchFamily="34" charset="0"/>
                <a:cs typeface="Calibri" panose="020F0502020204030204" pitchFamily="34" charset="0"/>
              </a:rPr>
              <a:t>      </a:t>
            </a:r>
            <a:r>
              <a:rPr lang="ru-RU" dirty="0">
                <a:latin typeface="Calibri" panose="020F0502020204030204" pitchFamily="34" charset="0"/>
                <a:cs typeface="Calibri" panose="020F0502020204030204" pitchFamily="34" charset="0"/>
              </a:rPr>
              <a:t>- Подобра скалабилност од алгоритми  базирани врз вектор на растојание</a:t>
            </a:r>
          </a:p>
          <a:p>
            <a:pPr algn="just" fontAlgn="base"/>
            <a:r>
              <a:rPr lang="en-US" dirty="0">
                <a:latin typeface="Calibri" panose="020F0502020204030204" pitchFamily="34" charset="0"/>
                <a:cs typeface="Calibri" panose="020F0502020204030204" pitchFamily="34" charset="0"/>
              </a:rPr>
              <a:t>      </a:t>
            </a:r>
            <a:r>
              <a:rPr lang="ru-RU" dirty="0">
                <a:latin typeface="Calibri" panose="020F0502020204030204" pitchFamily="34" charset="0"/>
                <a:cs typeface="Calibri" panose="020F0502020204030204" pitchFamily="34" charset="0"/>
              </a:rPr>
              <a:t>- Побрза конвергенција</a:t>
            </a:r>
          </a:p>
          <a:p>
            <a:pPr algn="just" fontAlgn="base"/>
            <a:endParaRPr lang="mk-MK" dirty="0">
              <a:latin typeface="Calibri" panose="020F0502020204030204" pitchFamily="34" charset="0"/>
              <a:cs typeface="Calibri" panose="020F0502020204030204" pitchFamily="34" charset="0"/>
            </a:endParaRPr>
          </a:p>
          <a:p>
            <a:pPr algn="just"/>
            <a:br>
              <a:rPr lang="ru-RU" dirty="0"/>
            </a:br>
            <a:endParaRPr lang="en-US" dirty="0"/>
          </a:p>
        </p:txBody>
      </p:sp>
      <p:pic>
        <p:nvPicPr>
          <p:cNvPr id="5" name="Picture 4">
            <a:extLst>
              <a:ext uri="{FF2B5EF4-FFF2-40B4-BE49-F238E27FC236}">
                <a16:creationId xmlns:a16="http://schemas.microsoft.com/office/drawing/2014/main" id="{D2DD11F9-C0DC-490E-880D-D7AB4A1BD415}"/>
              </a:ext>
            </a:extLst>
          </p:cNvPr>
          <p:cNvPicPr>
            <a:picLocks noChangeAspect="1"/>
          </p:cNvPicPr>
          <p:nvPr/>
        </p:nvPicPr>
        <p:blipFill>
          <a:blip r:embed="rId2"/>
          <a:stretch>
            <a:fillRect/>
          </a:stretch>
        </p:blipFill>
        <p:spPr>
          <a:xfrm>
            <a:off x="8431333" y="2286809"/>
            <a:ext cx="3512428" cy="1951349"/>
          </a:xfrm>
          <a:prstGeom prst="rect">
            <a:avLst/>
          </a:prstGeom>
        </p:spPr>
      </p:pic>
      <p:pic>
        <p:nvPicPr>
          <p:cNvPr id="7" name="Picture 6">
            <a:extLst>
              <a:ext uri="{FF2B5EF4-FFF2-40B4-BE49-F238E27FC236}">
                <a16:creationId xmlns:a16="http://schemas.microsoft.com/office/drawing/2014/main" id="{74E561EC-0192-4A05-BEDD-87A54967CFF5}"/>
              </a:ext>
            </a:extLst>
          </p:cNvPr>
          <p:cNvPicPr>
            <a:picLocks noChangeAspect="1"/>
          </p:cNvPicPr>
          <p:nvPr/>
        </p:nvPicPr>
        <p:blipFill rotWithShape="1">
          <a:blip r:embed="rId3"/>
          <a:srcRect l="22422" t="41047" r="20052" b="154"/>
          <a:stretch/>
        </p:blipFill>
        <p:spPr>
          <a:xfrm>
            <a:off x="5872899" y="4463858"/>
            <a:ext cx="4166648" cy="2394142"/>
          </a:xfrm>
          <a:prstGeom prst="rect">
            <a:avLst/>
          </a:prstGeom>
        </p:spPr>
      </p:pic>
    </p:spTree>
    <p:extLst>
      <p:ext uri="{BB962C8B-B14F-4D97-AF65-F5344CB8AC3E}">
        <p14:creationId xmlns:p14="http://schemas.microsoft.com/office/powerpoint/2010/main" val="2823310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49FD2-0A90-4031-8445-A054D3FCF48E}"/>
              </a:ext>
            </a:extLst>
          </p:cNvPr>
          <p:cNvSpPr>
            <a:spLocks noGrp="1"/>
          </p:cNvSpPr>
          <p:nvPr>
            <p:ph type="title"/>
          </p:nvPr>
        </p:nvSpPr>
        <p:spPr>
          <a:xfrm>
            <a:off x="705585" y="478023"/>
            <a:ext cx="11029616" cy="988332"/>
          </a:xfrm>
        </p:spPr>
        <p:txBody>
          <a:bodyPr/>
          <a:lstStyle/>
          <a:p>
            <a:pPr algn="ctr"/>
            <a:r>
              <a:rPr lang="en-US" b="1" dirty="0"/>
              <a:t>RIP -Routing Information Protocol</a:t>
            </a:r>
            <a:endParaRPr lang="en-US"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EA31FF6-CE05-402C-B621-44D9B4CD9525}"/>
              </a:ext>
            </a:extLst>
          </p:cNvPr>
          <p:cNvSpPr/>
          <p:nvPr/>
        </p:nvSpPr>
        <p:spPr>
          <a:xfrm>
            <a:off x="5971607" y="3244334"/>
            <a:ext cx="248786" cy="369332"/>
          </a:xfrm>
          <a:prstGeom prst="rect">
            <a:avLst/>
          </a:prstGeom>
        </p:spPr>
        <p:txBody>
          <a:bodyPr wrap="none">
            <a:spAutoFit/>
          </a:bodyPr>
          <a:lstStyle/>
          <a:p>
            <a:r>
              <a:rPr lang="en-US" dirty="0"/>
              <a:t> </a:t>
            </a:r>
          </a:p>
        </p:txBody>
      </p:sp>
      <p:sp>
        <p:nvSpPr>
          <p:cNvPr id="5" name="Rectangle 4">
            <a:extLst>
              <a:ext uri="{FF2B5EF4-FFF2-40B4-BE49-F238E27FC236}">
                <a16:creationId xmlns:a16="http://schemas.microsoft.com/office/drawing/2014/main" id="{04FFF2E9-48F4-4ED5-B6D4-06EFC536C6C5}"/>
              </a:ext>
            </a:extLst>
          </p:cNvPr>
          <p:cNvSpPr/>
          <p:nvPr/>
        </p:nvSpPr>
        <p:spPr>
          <a:xfrm>
            <a:off x="997528" y="5516479"/>
            <a:ext cx="4474720" cy="369332"/>
          </a:xfrm>
          <a:prstGeom prst="rect">
            <a:avLst/>
          </a:prstGeom>
        </p:spPr>
        <p:txBody>
          <a:bodyPr wrap="square">
            <a:spAutoFit/>
          </a:bodyPr>
          <a:lstStyle/>
          <a:p>
            <a:r>
              <a:rPr lang="en-US" dirty="0"/>
              <a:t> </a:t>
            </a:r>
          </a:p>
        </p:txBody>
      </p:sp>
      <p:sp>
        <p:nvSpPr>
          <p:cNvPr id="3" name="Rectangle 2">
            <a:extLst>
              <a:ext uri="{FF2B5EF4-FFF2-40B4-BE49-F238E27FC236}">
                <a16:creationId xmlns:a16="http://schemas.microsoft.com/office/drawing/2014/main" id="{1A2BE747-2133-4109-A1C4-40FDB5B70C70}"/>
              </a:ext>
            </a:extLst>
          </p:cNvPr>
          <p:cNvSpPr/>
          <p:nvPr/>
        </p:nvSpPr>
        <p:spPr>
          <a:xfrm>
            <a:off x="639120" y="2136338"/>
            <a:ext cx="10913760" cy="1477328"/>
          </a:xfrm>
          <a:prstGeom prst="rect">
            <a:avLst/>
          </a:prstGeom>
        </p:spPr>
        <p:txBody>
          <a:bodyPr wrap="square">
            <a:spAutoFit/>
          </a:bodyPr>
          <a:lstStyle/>
          <a:p>
            <a:pPr marL="285750" indent="-285750" algn="just">
              <a:buFont typeface="Wingdings" panose="05000000000000000000" pitchFamily="2" charset="2"/>
              <a:buChar char="§"/>
            </a:pPr>
            <a:r>
              <a:rPr lang="en-US" dirty="0">
                <a:latin typeface="Calibri" panose="020F0502020204030204" pitchFamily="34" charset="0"/>
                <a:cs typeface="Calibri" panose="020F0502020204030204" pitchFamily="34" charset="0"/>
              </a:rPr>
              <a:t> </a:t>
            </a:r>
            <a:r>
              <a:rPr lang="ru-RU" dirty="0">
                <a:latin typeface="Calibri" panose="020F0502020204030204" pitchFamily="34" charset="0"/>
                <a:cs typeface="Calibri" panose="020F0502020204030204" pitchFamily="34" charset="0"/>
              </a:rPr>
              <a:t>RIP преставува динамички рутирачки</a:t>
            </a:r>
            <a:r>
              <a:rPr lang="en-US" dirty="0">
                <a:latin typeface="Calibri" panose="020F0502020204030204" pitchFamily="34" charset="0"/>
                <a:cs typeface="Calibri" panose="020F0502020204030204" pitchFamily="34" charset="0"/>
              </a:rPr>
              <a:t> </a:t>
            </a:r>
            <a:r>
              <a:rPr lang="ru-RU" dirty="0">
                <a:latin typeface="Calibri" panose="020F0502020204030204" pitchFamily="34" charset="0"/>
                <a:cs typeface="Calibri" panose="020F0502020204030204" pitchFamily="34" charset="0"/>
              </a:rPr>
              <a:t>протокол кој се</a:t>
            </a:r>
            <a:r>
              <a:rPr lang="en-US" dirty="0">
                <a:latin typeface="Calibri" panose="020F0502020204030204" pitchFamily="34" charset="0"/>
                <a:cs typeface="Calibri" panose="020F0502020204030204" pitchFamily="34" charset="0"/>
              </a:rPr>
              <a:t> </a:t>
            </a:r>
            <a:r>
              <a:rPr lang="ru-RU" dirty="0">
                <a:latin typeface="Calibri" panose="020F0502020204030204" pitchFamily="34" charset="0"/>
                <a:cs typeface="Calibri" panose="020F0502020204030204" pitchFamily="34" charset="0"/>
              </a:rPr>
              <a:t>користи во локални и широко подрачни мрежи - работи со</a:t>
            </a:r>
            <a:r>
              <a:rPr lang="en-US" dirty="0">
                <a:latin typeface="Calibri" panose="020F0502020204030204" pitchFamily="34" charset="0"/>
                <a:cs typeface="Calibri" panose="020F0502020204030204" pitchFamily="34" charset="0"/>
              </a:rPr>
              <a:t> </a:t>
            </a:r>
            <a:r>
              <a:rPr lang="ru-RU" dirty="0">
                <a:latin typeface="Calibri" panose="020F0502020204030204" pitchFamily="34" charset="0"/>
                <a:cs typeface="Calibri" panose="020F0502020204030204" pitchFamily="34" charset="0"/>
              </a:rPr>
              <a:t>Distance Vector алгоритмот (вектор на растојание).</a:t>
            </a:r>
          </a:p>
          <a:p>
            <a:pPr algn="just"/>
            <a:endParaRPr lang="ru-RU"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
            </a:pPr>
            <a:r>
              <a:rPr lang="ru-RU" dirty="0">
                <a:latin typeface="Calibri" panose="020F0502020204030204" pitchFamily="34" charset="0"/>
                <a:cs typeface="Calibri" panose="020F0502020204030204" pitchFamily="34" charset="0"/>
              </a:rPr>
              <a:t>RIP користи само број на скокови за да се</a:t>
            </a:r>
            <a:r>
              <a:rPr lang="en-US" dirty="0">
                <a:latin typeface="Calibri" panose="020F0502020204030204" pitchFamily="34" charset="0"/>
                <a:cs typeface="Calibri" panose="020F0502020204030204" pitchFamily="34" charset="0"/>
              </a:rPr>
              <a:t> </a:t>
            </a:r>
            <a:r>
              <a:rPr lang="ru-RU" dirty="0">
                <a:latin typeface="Calibri" panose="020F0502020204030204" pitchFamily="34" charset="0"/>
                <a:cs typeface="Calibri" panose="020F0502020204030204" pitchFamily="34" charset="0"/>
              </a:rPr>
              <a:t>утврди најдобриот начин до оддалечена</a:t>
            </a:r>
            <a:r>
              <a:rPr lang="en-US" dirty="0">
                <a:latin typeface="Calibri" panose="020F0502020204030204" pitchFamily="34" charset="0"/>
                <a:cs typeface="Calibri" panose="020F0502020204030204" pitchFamily="34" charset="0"/>
              </a:rPr>
              <a:t> </a:t>
            </a:r>
            <a:r>
              <a:rPr lang="ru-RU" dirty="0">
                <a:latin typeface="Calibri" panose="020F0502020204030204" pitchFamily="34" charset="0"/>
                <a:cs typeface="Calibri" panose="020F0502020204030204" pitchFamily="34" charset="0"/>
              </a:rPr>
              <a:t>мрежа, а има максимален дозволен број на скокови 15</a:t>
            </a:r>
          </a:p>
        </p:txBody>
      </p:sp>
      <p:pic>
        <p:nvPicPr>
          <p:cNvPr id="7" name="Picture 6">
            <a:extLst>
              <a:ext uri="{FF2B5EF4-FFF2-40B4-BE49-F238E27FC236}">
                <a16:creationId xmlns:a16="http://schemas.microsoft.com/office/drawing/2014/main" id="{BD85940C-A720-46A7-93F5-74BC62898DDA}"/>
              </a:ext>
            </a:extLst>
          </p:cNvPr>
          <p:cNvPicPr>
            <a:picLocks noChangeAspect="1"/>
          </p:cNvPicPr>
          <p:nvPr/>
        </p:nvPicPr>
        <p:blipFill>
          <a:blip r:embed="rId2"/>
          <a:stretch>
            <a:fillRect/>
          </a:stretch>
        </p:blipFill>
        <p:spPr>
          <a:xfrm>
            <a:off x="6533776" y="4200686"/>
            <a:ext cx="4875874" cy="2149684"/>
          </a:xfrm>
          <a:prstGeom prst="rect">
            <a:avLst/>
          </a:prstGeom>
        </p:spPr>
      </p:pic>
      <p:pic>
        <p:nvPicPr>
          <p:cNvPr id="1026" name="Picture 2" descr="When to use RIP why use Routing information protocol? - W7cloud">
            <a:extLst>
              <a:ext uri="{FF2B5EF4-FFF2-40B4-BE49-F238E27FC236}">
                <a16:creationId xmlns:a16="http://schemas.microsoft.com/office/drawing/2014/main" id="{2915BEE2-E913-43D3-8588-A7E82C83A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82" y="612889"/>
            <a:ext cx="1136713" cy="12821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93EC3C3-6B2C-4CC7-95A1-0D6F62D97CA5}"/>
              </a:ext>
            </a:extLst>
          </p:cNvPr>
          <p:cNvPicPr>
            <a:picLocks noChangeAspect="1"/>
          </p:cNvPicPr>
          <p:nvPr/>
        </p:nvPicPr>
        <p:blipFill>
          <a:blip r:embed="rId4"/>
          <a:stretch>
            <a:fillRect/>
          </a:stretch>
        </p:blipFill>
        <p:spPr>
          <a:xfrm>
            <a:off x="1598233" y="3558037"/>
            <a:ext cx="4248087" cy="3299963"/>
          </a:xfrm>
          <a:prstGeom prst="rect">
            <a:avLst/>
          </a:prstGeom>
        </p:spPr>
      </p:pic>
    </p:spTree>
    <p:extLst>
      <p:ext uri="{BB962C8B-B14F-4D97-AF65-F5344CB8AC3E}">
        <p14:creationId xmlns:p14="http://schemas.microsoft.com/office/powerpoint/2010/main" val="3378839106"/>
      </p:ext>
    </p:extLst>
  </p:cSld>
  <p:clrMapOvr>
    <a:masterClrMapping/>
  </p:clrMapOvr>
</p:sld>
</file>

<file path=ppt/theme/theme1.xml><?xml version="1.0" encoding="utf-8"?>
<a:theme xmlns:a="http://schemas.openxmlformats.org/drawingml/2006/main" name="Dividend">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otalTime>1177</TotalTime>
  <Words>2128</Words>
  <Application>Microsoft Office PowerPoint</Application>
  <PresentationFormat>Widescreen</PresentationFormat>
  <Paragraphs>385</Paragraphs>
  <Slides>38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Arial</vt:lpstr>
      <vt:lpstr>Calibri</vt:lpstr>
      <vt:lpstr>Corbel</vt:lpstr>
      <vt:lpstr>Courier New</vt:lpstr>
      <vt:lpstr>Gill Sans MT</vt:lpstr>
      <vt:lpstr>Lucida Sans</vt:lpstr>
      <vt:lpstr>Noto Sans Symbols</vt:lpstr>
      <vt:lpstr>Tahoma</vt:lpstr>
      <vt:lpstr>Times</vt:lpstr>
      <vt:lpstr>Times New Roman</vt:lpstr>
      <vt:lpstr>Wingdings</vt:lpstr>
      <vt:lpstr>Wingdings 2</vt:lpstr>
      <vt:lpstr>Dividend</vt:lpstr>
      <vt:lpstr>Проектирање и менаџмент на компјутерски мрежи - ВежбИ 7  -</vt:lpstr>
      <vt:lpstr>Статичко и Динамичко рутирање  RIPv2, OSPF</vt:lpstr>
      <vt:lpstr>Рутирачкиот протокол  </vt:lpstr>
      <vt:lpstr>Целта на рутирачките протоколи е:  </vt:lpstr>
      <vt:lpstr>Целта на рутирачките протоколи е:  </vt:lpstr>
      <vt:lpstr>PowerPoint Presentation</vt:lpstr>
      <vt:lpstr>Динамичко рутирање   </vt:lpstr>
      <vt:lpstr>OSPF-Open Shortest Path First</vt:lpstr>
      <vt:lpstr>RIP -Routing Information Protocol</vt:lpstr>
      <vt:lpstr>Задача 1:</vt:lpstr>
      <vt:lpstr>Решение на Задача 1:</vt:lpstr>
      <vt:lpstr>Решение на Задача 1:</vt:lpstr>
      <vt:lpstr>Решение на Задача 1:</vt:lpstr>
      <vt:lpstr>Решение на Задача 1:</vt:lpstr>
      <vt:lpstr>Решение на Задача 1:</vt:lpstr>
      <vt:lpstr>Решение на Задача 1:</vt:lpstr>
      <vt:lpstr>Решение на Задача 1:</vt:lpstr>
      <vt:lpstr>Задача 2:</vt:lpstr>
      <vt:lpstr>Решение на Задача 2:</vt:lpstr>
      <vt:lpstr>Решение на Задача 2:</vt:lpstr>
      <vt:lpstr>Решение на Задача 2:</vt:lpstr>
      <vt:lpstr>Решение на Задача 2:</vt:lpstr>
      <vt:lpstr>Решение на Задача 2:</vt:lpstr>
      <vt:lpstr>Решение на Задача 2:</vt:lpstr>
      <vt:lpstr>Решение на Задача 2:</vt:lpstr>
      <vt:lpstr>PowerPoint Presentation</vt:lpstr>
      <vt:lpstr>Задача 3:</vt:lpstr>
      <vt:lpstr>Решение на Задача 3:</vt:lpstr>
      <vt:lpstr>Решение на Задача 3:</vt:lpstr>
      <vt:lpstr>Решение на Задача 3:</vt:lpstr>
      <vt:lpstr>Решение на Задача 3:</vt:lpstr>
      <vt:lpstr>Решение на Задача 3:</vt:lpstr>
      <vt:lpstr>Решение на Задача 3:</vt:lpstr>
      <vt:lpstr>Решение на Задача 3:</vt:lpstr>
      <vt:lpstr>EIGRP</vt:lpstr>
      <vt:lpstr>Собраните податоци од EIGRP се складирани во три табели:</vt:lpstr>
      <vt:lpstr>EIGRP</vt:lpstr>
      <vt:lpstr>EIGRP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Проектирање и менаџмент на компјутерски мрежи - Вежби 2 -</dc:title>
  <dc:creator>Aneta Trajkovska</dc:creator>
  <cp:lastModifiedBy>Aneta Trajkovska</cp:lastModifiedBy>
  <cp:revision>78</cp:revision>
  <dcterms:created xsi:type="dcterms:W3CDTF">2022-03-10T19:19:04Z</dcterms:created>
  <dcterms:modified xsi:type="dcterms:W3CDTF">2022-04-16T19:28:27Z</dcterms:modified>
</cp:coreProperties>
</file>