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345" r:id="rId4"/>
    <p:sldId id="361" r:id="rId5"/>
    <p:sldId id="387"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eta Trajkovska" initials="AT" lastIdx="1" clrIdx="0">
    <p:extLst>
      <p:ext uri="{19B8F6BF-5375-455C-9EA6-DF929625EA0E}">
        <p15:presenceInfo xmlns:p15="http://schemas.microsoft.com/office/powerpoint/2012/main" userId="S-1-5-21-371398417-4291564321-1904282450-57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566" y="72"/>
      </p:cViewPr>
      <p:guideLst/>
    </p:cSldViewPr>
  </p:slideViewPr>
  <p:notesTextViewPr>
    <p:cViewPr>
      <p:scale>
        <a:sx n="1" d="1"/>
        <a:sy n="1" d="1"/>
      </p:scale>
      <p:origin x="0" y="0"/>
    </p:cViewPr>
  </p:notesTextViewPr>
  <p:sorterViewPr>
    <p:cViewPr>
      <p:scale>
        <a:sx n="100" d="100"/>
        <a:sy n="100" d="100"/>
      </p:scale>
      <p:origin x="0" y="-115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3968540-1912-4C7A-AAB7-78C035954837}" type="datetimeFigureOut">
              <a:rPr lang="en-US" smtClean="0"/>
              <a:t>5/5/2022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650D1F2-A40E-4DFD-91F8-EEC10EAA9BEF}" type="slidenum">
              <a:rPr lang="en-US" smtClean="0"/>
              <a:t>‹#›</a:t>
            </a:fld>
            <a:endParaRPr lang="en-US"/>
          </a:p>
        </p:txBody>
      </p:sp>
    </p:spTree>
    <p:extLst>
      <p:ext uri="{BB962C8B-B14F-4D97-AF65-F5344CB8AC3E}">
        <p14:creationId xmlns:p14="http://schemas.microsoft.com/office/powerpoint/2010/main" val="128457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68540-1912-4C7A-AAB7-78C035954837}"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373272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3968540-1912-4C7A-AAB7-78C035954837}" type="datetimeFigureOut">
              <a:rPr lang="en-US" smtClean="0"/>
              <a:t>5/5/2022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650D1F2-A40E-4DFD-91F8-EEC10EAA9BEF}" type="slidenum">
              <a:rPr lang="en-US" smtClean="0"/>
              <a:t>‹#›</a:t>
            </a:fld>
            <a:endParaRPr lang="en-US"/>
          </a:p>
        </p:txBody>
      </p:sp>
    </p:spTree>
    <p:extLst>
      <p:ext uri="{BB962C8B-B14F-4D97-AF65-F5344CB8AC3E}">
        <p14:creationId xmlns:p14="http://schemas.microsoft.com/office/powerpoint/2010/main" val="73473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68540-1912-4C7A-AAB7-78C035954837}"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207704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3968540-1912-4C7A-AAB7-78C035954837}" type="datetimeFigureOut">
              <a:rPr lang="en-US" smtClean="0"/>
              <a:t>5/5/2022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650D1F2-A40E-4DFD-91F8-EEC10EAA9BEF}" type="slidenum">
              <a:rPr lang="en-US" smtClean="0"/>
              <a:t>‹#›</a:t>
            </a:fld>
            <a:endParaRPr lang="en-US"/>
          </a:p>
        </p:txBody>
      </p:sp>
    </p:spTree>
    <p:extLst>
      <p:ext uri="{BB962C8B-B14F-4D97-AF65-F5344CB8AC3E}">
        <p14:creationId xmlns:p14="http://schemas.microsoft.com/office/powerpoint/2010/main" val="229980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68540-1912-4C7A-AAB7-78C035954837}"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385960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68540-1912-4C7A-AAB7-78C035954837}"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303071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968540-1912-4C7A-AAB7-78C035954837}"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50D1F2-A40E-4DFD-91F8-EEC10EAA9BEF}"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60739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68540-1912-4C7A-AAB7-78C035954837}"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105063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3968540-1912-4C7A-AAB7-78C035954837}" type="datetimeFigureOut">
              <a:rPr lang="en-US" smtClean="0"/>
              <a:t>5/5/2022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650D1F2-A40E-4DFD-91F8-EEC10EAA9BEF}" type="slidenum">
              <a:rPr lang="en-US" smtClean="0"/>
              <a:t>‹#›</a:t>
            </a:fld>
            <a:endParaRPr lang="en-US"/>
          </a:p>
        </p:txBody>
      </p:sp>
    </p:spTree>
    <p:extLst>
      <p:ext uri="{BB962C8B-B14F-4D97-AF65-F5344CB8AC3E}">
        <p14:creationId xmlns:p14="http://schemas.microsoft.com/office/powerpoint/2010/main" val="388976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968540-1912-4C7A-AAB7-78C035954837}"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50D1F2-A40E-4DFD-91F8-EEC10EAA9BEF}" type="slidenum">
              <a:rPr lang="en-US" smtClean="0"/>
              <a:t>‹#›</a:t>
            </a:fld>
            <a:endParaRPr lang="en-US"/>
          </a:p>
        </p:txBody>
      </p:sp>
    </p:spTree>
    <p:extLst>
      <p:ext uri="{BB962C8B-B14F-4D97-AF65-F5344CB8AC3E}">
        <p14:creationId xmlns:p14="http://schemas.microsoft.com/office/powerpoint/2010/main" val="233866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3968540-1912-4C7A-AAB7-78C035954837}" type="datetimeFigureOut">
              <a:rPr lang="en-US" smtClean="0"/>
              <a:t>5/5/2022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650D1F2-A40E-4DFD-91F8-EEC10EAA9BE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8070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4A29-7184-4F61-9633-06CD3C8AEF9E}"/>
              </a:ext>
            </a:extLst>
          </p:cNvPr>
          <p:cNvSpPr>
            <a:spLocks noGrp="1"/>
          </p:cNvSpPr>
          <p:nvPr>
            <p:ph type="ctrTitle"/>
          </p:nvPr>
        </p:nvSpPr>
        <p:spPr>
          <a:xfrm>
            <a:off x="1606858" y="1196839"/>
            <a:ext cx="8704128" cy="1475013"/>
          </a:xfrm>
        </p:spPr>
        <p:txBody>
          <a:bodyPr>
            <a:normAutofit/>
          </a:bodyPr>
          <a:lstStyle/>
          <a:p>
            <a:pPr algn="ctr"/>
            <a:r>
              <a:rPr lang="ru-RU" sz="2400" b="1" i="1" dirty="0">
                <a:solidFill>
                  <a:schemeClr val="tx1"/>
                </a:solidFill>
                <a:latin typeface="Calibri" panose="020F0502020204030204" pitchFamily="34" charset="0"/>
                <a:cs typeface="Calibri" panose="020F0502020204030204" pitchFamily="34" charset="0"/>
              </a:rPr>
              <a:t>Проектирање и менаџмент на компјутерски мрежи</a:t>
            </a:r>
            <a:br>
              <a:rPr lang="ru-RU" sz="2400" b="1" i="1" dirty="0">
                <a:solidFill>
                  <a:schemeClr val="tx1"/>
                </a:solidFill>
                <a:latin typeface="Calibri" panose="020F0502020204030204" pitchFamily="34" charset="0"/>
                <a:cs typeface="Calibri" panose="020F0502020204030204" pitchFamily="34" charset="0"/>
              </a:rPr>
            </a:br>
            <a:r>
              <a:rPr lang="ru-RU" sz="2400" b="1" i="1" dirty="0">
                <a:solidFill>
                  <a:schemeClr val="tx1"/>
                </a:solidFill>
                <a:latin typeface="Calibri" panose="020F0502020204030204" pitchFamily="34" charset="0"/>
                <a:cs typeface="Calibri" panose="020F0502020204030204" pitchFamily="34" charset="0"/>
              </a:rPr>
              <a:t>- ВежбИ </a:t>
            </a:r>
            <a:r>
              <a:rPr lang="en-US" sz="2400" b="1" i="1" dirty="0">
                <a:solidFill>
                  <a:schemeClr val="tx1"/>
                </a:solidFill>
                <a:latin typeface="Calibri" panose="020F0502020204030204" pitchFamily="34" charset="0"/>
                <a:cs typeface="Calibri" panose="020F0502020204030204" pitchFamily="34" charset="0"/>
              </a:rPr>
              <a:t>8</a:t>
            </a:r>
            <a:r>
              <a:rPr lang="ru-RU" sz="2400" b="1" i="1" dirty="0">
                <a:solidFill>
                  <a:schemeClr val="tx1"/>
                </a:solidFill>
                <a:latin typeface="Calibri" panose="020F0502020204030204" pitchFamily="34" charset="0"/>
                <a:cs typeface="Calibri" panose="020F0502020204030204" pitchFamily="34" charset="0"/>
              </a:rPr>
              <a:t>  -</a:t>
            </a:r>
            <a:endParaRPr lang="en-US" sz="2400" b="1" i="1"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5039319-2C4D-4E98-8313-DADA5B93A8D0}"/>
              </a:ext>
            </a:extLst>
          </p:cNvPr>
          <p:cNvPicPr>
            <a:picLocks noChangeAspect="1"/>
          </p:cNvPicPr>
          <p:nvPr/>
        </p:nvPicPr>
        <p:blipFill>
          <a:blip r:embed="rId2"/>
          <a:stretch>
            <a:fillRect/>
          </a:stretch>
        </p:blipFill>
        <p:spPr>
          <a:xfrm>
            <a:off x="698475" y="793174"/>
            <a:ext cx="908383" cy="908383"/>
          </a:xfrm>
          <a:prstGeom prst="rect">
            <a:avLst/>
          </a:prstGeom>
        </p:spPr>
      </p:pic>
      <p:sp>
        <p:nvSpPr>
          <p:cNvPr id="11" name="Rectangle 10">
            <a:extLst>
              <a:ext uri="{FF2B5EF4-FFF2-40B4-BE49-F238E27FC236}">
                <a16:creationId xmlns:a16="http://schemas.microsoft.com/office/drawing/2014/main" id="{2856FB27-7754-44C3-8251-6CB551E14F03}"/>
              </a:ext>
            </a:extLst>
          </p:cNvPr>
          <p:cNvSpPr/>
          <p:nvPr/>
        </p:nvSpPr>
        <p:spPr>
          <a:xfrm>
            <a:off x="3112008" y="5290936"/>
            <a:ext cx="6096000" cy="923330"/>
          </a:xfrm>
          <a:prstGeom prst="rect">
            <a:avLst/>
          </a:prstGeom>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Проф. д-р </a:t>
            </a:r>
            <a:r>
              <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Томе Димовски</a:t>
            </a:r>
            <a:endParaRPr kumimoji="0" lang="ru-RU"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демонстратор АнетаТрајковска</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aneta.trajkovska@uklo.edu.mk         </a:t>
            </a:r>
          </a:p>
        </p:txBody>
      </p:sp>
      <p:pic>
        <p:nvPicPr>
          <p:cNvPr id="14" name="Picture 13">
            <a:extLst>
              <a:ext uri="{FF2B5EF4-FFF2-40B4-BE49-F238E27FC236}">
                <a16:creationId xmlns:a16="http://schemas.microsoft.com/office/drawing/2014/main" id="{8D7033F4-35F1-4F2B-AB3D-E221315AB84F}"/>
              </a:ext>
            </a:extLst>
          </p:cNvPr>
          <p:cNvPicPr>
            <a:picLocks noChangeAspect="1"/>
          </p:cNvPicPr>
          <p:nvPr/>
        </p:nvPicPr>
        <p:blipFill>
          <a:blip r:embed="rId3"/>
          <a:stretch>
            <a:fillRect/>
          </a:stretch>
        </p:blipFill>
        <p:spPr>
          <a:xfrm>
            <a:off x="452762" y="3075517"/>
            <a:ext cx="5573134" cy="2123979"/>
          </a:xfrm>
          <a:prstGeom prst="rect">
            <a:avLst/>
          </a:prstGeom>
        </p:spPr>
      </p:pic>
      <p:pic>
        <p:nvPicPr>
          <p:cNvPr id="16" name="Picture 15">
            <a:extLst>
              <a:ext uri="{FF2B5EF4-FFF2-40B4-BE49-F238E27FC236}">
                <a16:creationId xmlns:a16="http://schemas.microsoft.com/office/drawing/2014/main" id="{16ED9716-496F-4543-BDB4-3AC96BAED64E}"/>
              </a:ext>
            </a:extLst>
          </p:cNvPr>
          <p:cNvPicPr>
            <a:picLocks noChangeAspect="1"/>
          </p:cNvPicPr>
          <p:nvPr/>
        </p:nvPicPr>
        <p:blipFill>
          <a:blip r:embed="rId4"/>
          <a:stretch>
            <a:fillRect/>
          </a:stretch>
        </p:blipFill>
        <p:spPr>
          <a:xfrm>
            <a:off x="6025896" y="3075517"/>
            <a:ext cx="5700972" cy="2123979"/>
          </a:xfrm>
          <a:prstGeom prst="rect">
            <a:avLst/>
          </a:prstGeom>
        </p:spPr>
      </p:pic>
    </p:spTree>
    <p:extLst>
      <p:ext uri="{BB962C8B-B14F-4D97-AF65-F5344CB8AC3E}">
        <p14:creationId xmlns:p14="http://schemas.microsoft.com/office/powerpoint/2010/main" val="303884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E4C7-B3DF-4F70-AE34-3F156AE30DA3}"/>
              </a:ext>
            </a:extLst>
          </p:cNvPr>
          <p:cNvSpPr>
            <a:spLocks noGrp="1"/>
          </p:cNvSpPr>
          <p:nvPr>
            <p:ph type="title"/>
          </p:nvPr>
        </p:nvSpPr>
        <p:spPr>
          <a:xfrm>
            <a:off x="834686" y="781417"/>
            <a:ext cx="11029616" cy="988332"/>
          </a:xfrm>
        </p:spPr>
        <p:txBody>
          <a:bodyPr/>
          <a:lstStyle/>
          <a:p>
            <a:pPr algn="ctr"/>
            <a:r>
              <a:rPr lang="en-US" dirty="0"/>
              <a:t>DHCP</a:t>
            </a:r>
          </a:p>
        </p:txBody>
      </p:sp>
      <p:sp>
        <p:nvSpPr>
          <p:cNvPr id="3" name="Rectangle 2">
            <a:extLst>
              <a:ext uri="{FF2B5EF4-FFF2-40B4-BE49-F238E27FC236}">
                <a16:creationId xmlns:a16="http://schemas.microsoft.com/office/drawing/2014/main" id="{84606ACE-58A1-4829-8F31-E3E32F41583D}"/>
              </a:ext>
            </a:extLst>
          </p:cNvPr>
          <p:cNvSpPr/>
          <p:nvPr/>
        </p:nvSpPr>
        <p:spPr>
          <a:xfrm>
            <a:off x="644251" y="2243670"/>
            <a:ext cx="4825745" cy="369332"/>
          </a:xfrm>
          <a:prstGeom prst="rect">
            <a:avLst/>
          </a:prstGeom>
        </p:spPr>
        <p:txBody>
          <a:bodyPr wrap="none">
            <a:spAutoFit/>
          </a:bodyPr>
          <a:lstStyle/>
          <a:p>
            <a:pPr marL="285750" indent="-285750">
              <a:buFont typeface="Arial" panose="020B0604020202020204" pitchFamily="34" charset="0"/>
              <a:buChar char="•"/>
            </a:pPr>
            <a:r>
              <a:rPr lang="mk-MK" dirty="0"/>
              <a:t>ОБНОВУВАЊЕ НА ИЗНАЈМЕНАТА АДРЕСА</a:t>
            </a:r>
          </a:p>
        </p:txBody>
      </p:sp>
      <p:pic>
        <p:nvPicPr>
          <p:cNvPr id="4" name="Picture 3">
            <a:extLst>
              <a:ext uri="{FF2B5EF4-FFF2-40B4-BE49-F238E27FC236}">
                <a16:creationId xmlns:a16="http://schemas.microsoft.com/office/drawing/2014/main" id="{B35421E1-34A8-487E-8D45-54B45FAC9F8C}"/>
              </a:ext>
            </a:extLst>
          </p:cNvPr>
          <p:cNvPicPr>
            <a:picLocks noChangeAspect="1"/>
          </p:cNvPicPr>
          <p:nvPr/>
        </p:nvPicPr>
        <p:blipFill>
          <a:blip r:embed="rId2"/>
          <a:stretch>
            <a:fillRect/>
          </a:stretch>
        </p:blipFill>
        <p:spPr>
          <a:xfrm>
            <a:off x="2776940" y="2754927"/>
            <a:ext cx="6638119" cy="3395991"/>
          </a:xfrm>
          <a:prstGeom prst="rect">
            <a:avLst/>
          </a:prstGeom>
        </p:spPr>
      </p:pic>
    </p:spTree>
    <p:extLst>
      <p:ext uri="{BB962C8B-B14F-4D97-AF65-F5344CB8AC3E}">
        <p14:creationId xmlns:p14="http://schemas.microsoft.com/office/powerpoint/2010/main" val="282823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47E4-C009-4869-B6B8-6FD688609E74}"/>
              </a:ext>
            </a:extLst>
          </p:cNvPr>
          <p:cNvSpPr>
            <a:spLocks noGrp="1"/>
          </p:cNvSpPr>
          <p:nvPr>
            <p:ph type="title"/>
          </p:nvPr>
        </p:nvSpPr>
        <p:spPr>
          <a:xfrm>
            <a:off x="581192" y="932858"/>
            <a:ext cx="11029616" cy="988332"/>
          </a:xfrm>
        </p:spPr>
        <p:txBody>
          <a:bodyPr>
            <a:normAutofit/>
          </a:bodyPr>
          <a:lstStyle/>
          <a:p>
            <a:pPr algn="ctr"/>
            <a:r>
              <a:rPr lang="ru-RU" sz="2400" b="1" dirty="0"/>
              <a:t>Инсталирање и конфигурирање на DHCP сервер во Ubuntu</a:t>
            </a:r>
            <a:br>
              <a:rPr lang="ru-RU" sz="2400" b="1" dirty="0"/>
            </a:br>
            <a:endParaRPr lang="en-US" sz="2400" b="1" dirty="0"/>
          </a:p>
        </p:txBody>
      </p:sp>
      <p:sp>
        <p:nvSpPr>
          <p:cNvPr id="3" name="Rectangle 2">
            <a:extLst>
              <a:ext uri="{FF2B5EF4-FFF2-40B4-BE49-F238E27FC236}">
                <a16:creationId xmlns:a16="http://schemas.microsoft.com/office/drawing/2014/main" id="{5E57E551-1584-4BAA-BF0F-095EBAF4C839}"/>
              </a:ext>
            </a:extLst>
          </p:cNvPr>
          <p:cNvSpPr/>
          <p:nvPr/>
        </p:nvSpPr>
        <p:spPr>
          <a:xfrm>
            <a:off x="1256145" y="2239268"/>
            <a:ext cx="9679710" cy="4134465"/>
          </a:xfrm>
          <a:prstGeom prst="rect">
            <a:avLst/>
          </a:prstGeom>
        </p:spPr>
        <p:txBody>
          <a:bodyPr wrap="square">
            <a:spAutoFit/>
          </a:bodyPr>
          <a:lstStyle/>
          <a:p>
            <a:pPr>
              <a:spcAft>
                <a:spcPts val="800"/>
              </a:spcAft>
            </a:pPr>
            <a:r>
              <a:rPr lang="mk-MK" dirty="0">
                <a:solidFill>
                  <a:srgbClr val="000000"/>
                </a:solidFill>
                <a:latin typeface="Times New Roman" panose="02020603050405020304" pitchFamily="18" charset="0"/>
              </a:rPr>
              <a:t>Во овие вежби ќе користиме еден </a:t>
            </a:r>
            <a:r>
              <a:rPr lang="en-US" dirty="0">
                <a:solidFill>
                  <a:srgbClr val="000000"/>
                </a:solidFill>
                <a:latin typeface="Times New Roman" panose="02020603050405020304" pitchFamily="18" charset="0"/>
              </a:rPr>
              <a:t>DHCP </a:t>
            </a:r>
            <a:r>
              <a:rPr lang="mk-MK" dirty="0">
                <a:solidFill>
                  <a:srgbClr val="000000"/>
                </a:solidFill>
                <a:latin typeface="Times New Roman" panose="02020603050405020304" pitchFamily="18" charset="0"/>
              </a:rPr>
              <a:t>сервер и еден </a:t>
            </a:r>
            <a:r>
              <a:rPr lang="en-US" dirty="0">
                <a:solidFill>
                  <a:srgbClr val="000000"/>
                </a:solidFill>
                <a:latin typeface="Times New Roman" panose="02020603050405020304" pitchFamily="18" charset="0"/>
              </a:rPr>
              <a:t>DHCP </a:t>
            </a:r>
            <a:r>
              <a:rPr lang="mk-MK" dirty="0">
                <a:solidFill>
                  <a:srgbClr val="000000"/>
                </a:solidFill>
                <a:latin typeface="Times New Roman" panose="02020603050405020304" pitchFamily="18" charset="0"/>
              </a:rPr>
              <a:t>клиент</a:t>
            </a:r>
            <a:endParaRPr lang="mk-MK" dirty="0"/>
          </a:p>
          <a:p>
            <a:pPr>
              <a:spcAft>
                <a:spcPts val="800"/>
              </a:spcAft>
            </a:pPr>
            <a:br>
              <a:rPr lang="mk-MK" dirty="0"/>
            </a:br>
            <a:r>
              <a:rPr lang="en-US" b="1" dirty="0">
                <a:solidFill>
                  <a:srgbClr val="000000"/>
                </a:solidFill>
                <a:latin typeface="Times New Roman" panose="02020603050405020304" pitchFamily="18" charset="0"/>
              </a:rPr>
              <a:t>My DHCP Server:</a:t>
            </a:r>
            <a:endParaRPr lang="en-US" dirty="0"/>
          </a:p>
          <a:p>
            <a:pPr>
              <a:spcAft>
                <a:spcPts val="800"/>
              </a:spcAft>
            </a:pPr>
            <a:r>
              <a:rPr lang="en-US" dirty="0">
                <a:solidFill>
                  <a:srgbClr val="000000"/>
                </a:solidFill>
                <a:latin typeface="Times New Roman" panose="02020603050405020304" pitchFamily="18" charset="0"/>
              </a:rPr>
              <a:t>OS – Ubuntu 16.04 LTS 64 bit</a:t>
            </a:r>
            <a:endParaRPr lang="en-US" dirty="0"/>
          </a:p>
          <a:p>
            <a:pPr>
              <a:spcAft>
                <a:spcPts val="800"/>
              </a:spcAft>
            </a:pPr>
            <a:r>
              <a:rPr lang="en-US" dirty="0">
                <a:solidFill>
                  <a:srgbClr val="000000"/>
                </a:solidFill>
                <a:latin typeface="Times New Roman" panose="02020603050405020304" pitchFamily="18" charset="0"/>
              </a:rPr>
              <a:t>IP Address – 192.168.100.1/24</a:t>
            </a:r>
            <a:endParaRPr lang="en-US" dirty="0"/>
          </a:p>
          <a:p>
            <a:pPr>
              <a:spcAft>
                <a:spcPts val="800"/>
              </a:spcAft>
            </a:pPr>
            <a:br>
              <a:rPr lang="en-US" dirty="0"/>
            </a:br>
            <a:br>
              <a:rPr lang="en-US" dirty="0"/>
            </a:br>
            <a:r>
              <a:rPr lang="en-US" b="1" dirty="0">
                <a:solidFill>
                  <a:srgbClr val="000000"/>
                </a:solidFill>
                <a:latin typeface="Times New Roman" panose="02020603050405020304" pitchFamily="18" charset="0"/>
              </a:rPr>
              <a:t>DHCP Client:</a:t>
            </a:r>
            <a:endParaRPr lang="en-US" dirty="0"/>
          </a:p>
          <a:p>
            <a:pPr>
              <a:spcAft>
                <a:spcPts val="800"/>
              </a:spcAft>
            </a:pPr>
            <a:r>
              <a:rPr lang="en-US" dirty="0">
                <a:solidFill>
                  <a:srgbClr val="000000"/>
                </a:solidFill>
                <a:latin typeface="Times New Roman" panose="02020603050405020304" pitchFamily="18" charset="0"/>
              </a:rPr>
              <a:t>Operating system : Windows</a:t>
            </a:r>
            <a:endParaRPr lang="en-US" dirty="0"/>
          </a:p>
          <a:p>
            <a:pPr>
              <a:spcAft>
                <a:spcPts val="800"/>
              </a:spcAft>
            </a:pPr>
            <a:r>
              <a:rPr lang="en-US" dirty="0">
                <a:solidFill>
                  <a:srgbClr val="000000"/>
                </a:solidFill>
                <a:latin typeface="Times New Roman" panose="02020603050405020304" pitchFamily="18" charset="0"/>
              </a:rPr>
              <a:t>IP address : </a:t>
            </a:r>
            <a:r>
              <a:rPr lang="mk-MK" dirty="0">
                <a:solidFill>
                  <a:srgbClr val="000000"/>
                </a:solidFill>
                <a:latin typeface="Times New Roman" panose="02020603050405020304" pitchFamily="18" charset="0"/>
              </a:rPr>
              <a:t>доделена од </a:t>
            </a:r>
            <a:r>
              <a:rPr lang="en-US" dirty="0">
                <a:solidFill>
                  <a:srgbClr val="000000"/>
                </a:solidFill>
                <a:latin typeface="Times New Roman" panose="02020603050405020304" pitchFamily="18" charset="0"/>
              </a:rPr>
              <a:t>DHCP </a:t>
            </a:r>
            <a:r>
              <a:rPr lang="mk-MK" dirty="0">
                <a:solidFill>
                  <a:srgbClr val="000000"/>
                </a:solidFill>
                <a:latin typeface="Times New Roman" panose="02020603050405020304" pitchFamily="18" charset="0"/>
              </a:rPr>
              <a:t>серверот</a:t>
            </a:r>
            <a:endParaRPr lang="mk-MK" dirty="0"/>
          </a:p>
          <a:p>
            <a:br>
              <a:rPr lang="mk-MK" dirty="0"/>
            </a:br>
            <a:endParaRPr lang="en-US" dirty="0"/>
          </a:p>
        </p:txBody>
      </p:sp>
    </p:spTree>
    <p:extLst>
      <p:ext uri="{BB962C8B-B14F-4D97-AF65-F5344CB8AC3E}">
        <p14:creationId xmlns:p14="http://schemas.microsoft.com/office/powerpoint/2010/main" val="3478932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F574-0114-4BCB-A985-FEA349FDE644}"/>
              </a:ext>
            </a:extLst>
          </p:cNvPr>
          <p:cNvSpPr>
            <a:spLocks noGrp="1"/>
          </p:cNvSpPr>
          <p:nvPr>
            <p:ph type="title"/>
          </p:nvPr>
        </p:nvSpPr>
        <p:spPr>
          <a:xfrm>
            <a:off x="581192" y="895913"/>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373DD787-103B-481F-AEBF-9E809D5E352C}"/>
              </a:ext>
            </a:extLst>
          </p:cNvPr>
          <p:cNvSpPr/>
          <p:nvPr/>
        </p:nvSpPr>
        <p:spPr>
          <a:xfrm>
            <a:off x="747446" y="2218289"/>
            <a:ext cx="10132990" cy="1405513"/>
          </a:xfrm>
          <a:prstGeom prst="rect">
            <a:avLst/>
          </a:prstGeom>
        </p:spPr>
        <p:txBody>
          <a:bodyPr wrap="square">
            <a:spAutoFit/>
          </a:bodyPr>
          <a:lstStyle/>
          <a:p>
            <a:pPr>
              <a:spcAft>
                <a:spcPts val="800"/>
              </a:spcAft>
            </a:pPr>
            <a:r>
              <a:rPr lang="mk-MK" b="1" dirty="0">
                <a:solidFill>
                  <a:srgbClr val="000000"/>
                </a:solidFill>
                <a:latin typeface="Times New Roman" panose="02020603050405020304" pitchFamily="18" charset="0"/>
              </a:rPr>
              <a:t>Чекор 1.</a:t>
            </a:r>
            <a:r>
              <a:rPr lang="mk-MK" dirty="0">
                <a:solidFill>
                  <a:srgbClr val="000000"/>
                </a:solidFill>
                <a:latin typeface="Times New Roman" panose="02020603050405020304" pitchFamily="18" charset="0"/>
              </a:rPr>
              <a:t>Подесување на мрежен адаптер во </a:t>
            </a:r>
            <a:r>
              <a:rPr lang="en-US" dirty="0">
                <a:solidFill>
                  <a:srgbClr val="000000"/>
                </a:solidFill>
                <a:latin typeface="Times New Roman" panose="02020603050405020304" pitchFamily="18" charset="0"/>
              </a:rPr>
              <a:t>VMWare </a:t>
            </a:r>
            <a:r>
              <a:rPr lang="mk-MK" dirty="0">
                <a:solidFill>
                  <a:srgbClr val="000000"/>
                </a:solidFill>
                <a:latin typeface="Times New Roman" panose="02020603050405020304" pitchFamily="18" charset="0"/>
              </a:rPr>
              <a:t>програмата</a:t>
            </a:r>
            <a:endParaRPr lang="mk-MK" dirty="0"/>
          </a:p>
          <a:p>
            <a:pPr>
              <a:spcAft>
                <a:spcPts val="800"/>
              </a:spcAft>
            </a:pPr>
            <a:r>
              <a:rPr lang="mk-MK" dirty="0">
                <a:solidFill>
                  <a:srgbClr val="000000"/>
                </a:solidFill>
                <a:latin typeface="Times New Roman" panose="02020603050405020304" pitchFamily="18" charset="0"/>
              </a:rPr>
              <a:t>Влегуваме во </a:t>
            </a:r>
            <a:r>
              <a:rPr lang="en-US" dirty="0">
                <a:solidFill>
                  <a:srgbClr val="000000"/>
                </a:solidFill>
                <a:latin typeface="Times New Roman" panose="02020603050405020304" pitchFamily="18" charset="0"/>
              </a:rPr>
              <a:t>Edit&gt;Virtual Network Editor</a:t>
            </a:r>
            <a:endParaRPr lang="en-US" dirty="0"/>
          </a:p>
          <a:p>
            <a:br>
              <a:rPr lang="en-US" dirty="0"/>
            </a:br>
            <a:endParaRPr lang="en-US" dirty="0"/>
          </a:p>
        </p:txBody>
      </p:sp>
      <p:pic>
        <p:nvPicPr>
          <p:cNvPr id="1026" name="Picture 2" descr="https://lh5.googleusercontent.com/tXz_-3wJOQ37k0xguEIxQKm9Mzydlv1kJRIe6tX7OMIOXxyvpBohlEYITL_yP7LRv5EDJya_UkX5VhWIWPc3rFYpwy0KY2pnBt6L4-Fm4mNXahl9rH5V-tEwbnBdA0rKyIcUF8Lmw1jGqCNQkw">
            <a:extLst>
              <a:ext uri="{FF2B5EF4-FFF2-40B4-BE49-F238E27FC236}">
                <a16:creationId xmlns:a16="http://schemas.microsoft.com/office/drawing/2014/main" id="{A559AF85-E0AB-4547-A873-2F9A57680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1064" y="3015974"/>
            <a:ext cx="8759372" cy="20943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5118DCF-BD3D-41F1-963F-BFE6886B4A49}"/>
              </a:ext>
            </a:extLst>
          </p:cNvPr>
          <p:cNvSpPr/>
          <p:nvPr/>
        </p:nvSpPr>
        <p:spPr>
          <a:xfrm>
            <a:off x="443344" y="5640813"/>
            <a:ext cx="7887855" cy="1025922"/>
          </a:xfrm>
          <a:prstGeom prst="rect">
            <a:avLst/>
          </a:prstGeom>
        </p:spPr>
        <p:txBody>
          <a:bodyPr wrap="square">
            <a:spAutoFit/>
          </a:bodyPr>
          <a:lstStyle/>
          <a:p>
            <a:pPr>
              <a:spcAft>
                <a:spcPts val="800"/>
              </a:spcAft>
            </a:pPr>
            <a:r>
              <a:rPr lang="ru-RU" dirty="0">
                <a:solidFill>
                  <a:srgbClr val="000000"/>
                </a:solidFill>
                <a:latin typeface="Times New Roman" panose="02020603050405020304" pitchFamily="18" charset="0"/>
              </a:rPr>
              <a:t>И правиме измени со тоа што притискаме на </a:t>
            </a:r>
            <a:r>
              <a:rPr lang="ru-RU" b="1" dirty="0">
                <a:solidFill>
                  <a:srgbClr val="000000"/>
                </a:solidFill>
                <a:latin typeface="Times New Roman" panose="02020603050405020304" pitchFamily="18" charset="0"/>
              </a:rPr>
              <a:t>Change Settings</a:t>
            </a:r>
            <a:endParaRPr lang="ru-RU" dirty="0"/>
          </a:p>
          <a:p>
            <a:br>
              <a:rPr lang="ru-RU" dirty="0"/>
            </a:br>
            <a:endParaRPr lang="en-US" dirty="0"/>
          </a:p>
        </p:txBody>
      </p:sp>
      <p:pic>
        <p:nvPicPr>
          <p:cNvPr id="1028" name="Picture 4" descr="https://lh3.googleusercontent.com/K5BHaxHqRjuC2Ol8doL5gH2XlC-ZlBFUoomAEJ21ZvdMRCeSmAKqJYHVAZheOjnz-a3Ztvt4lknfsUT-EWfyHeL8Ve7FV8Kvo8MOvamAWgqrk7XdcU2STHbkb1tZ0qmO4YJS1MYjwknicUQJcg">
            <a:extLst>
              <a:ext uri="{FF2B5EF4-FFF2-40B4-BE49-F238E27FC236}">
                <a16:creationId xmlns:a16="http://schemas.microsoft.com/office/drawing/2014/main" id="{DD101E62-9B75-4DB6-ABA1-8604F512A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102" y="6198130"/>
            <a:ext cx="7735334" cy="42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99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CE0B-896B-47A1-A0AA-CDF99D3ACDFA}"/>
              </a:ext>
            </a:extLst>
          </p:cNvPr>
          <p:cNvSpPr>
            <a:spLocks noGrp="1"/>
          </p:cNvSpPr>
          <p:nvPr>
            <p:ph type="title"/>
          </p:nvPr>
        </p:nvSpPr>
        <p:spPr>
          <a:xfrm>
            <a:off x="668258" y="905149"/>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F8B042CC-1928-43D1-ACCC-8C78A196CDF4}"/>
              </a:ext>
            </a:extLst>
          </p:cNvPr>
          <p:cNvSpPr/>
          <p:nvPr/>
        </p:nvSpPr>
        <p:spPr>
          <a:xfrm>
            <a:off x="571499" y="2361949"/>
            <a:ext cx="4887191" cy="1856919"/>
          </a:xfrm>
          <a:prstGeom prst="rect">
            <a:avLst/>
          </a:prstGeom>
        </p:spPr>
        <p:txBody>
          <a:bodyPr wrap="square">
            <a:spAutoFit/>
          </a:bodyPr>
          <a:lstStyle/>
          <a:p>
            <a:pPr algn="just">
              <a:spcAft>
                <a:spcPts val="800"/>
              </a:spcAft>
            </a:pPr>
            <a:r>
              <a:rPr lang="ru-RU" dirty="0">
                <a:solidFill>
                  <a:srgbClr val="000000"/>
                </a:solidFill>
                <a:latin typeface="Times New Roman" panose="02020603050405020304" pitchFamily="18" charset="0"/>
              </a:rPr>
              <a:t>Потоа избираме VMNet1, избираме host-only,селектираме како на сликата и внесуваме мрежна адреса 192.168.10.0,  со subnet mask 255.255.255.0</a:t>
            </a:r>
            <a:endParaRPr lang="ru-RU" dirty="0"/>
          </a:p>
          <a:p>
            <a:pPr algn="just"/>
            <a:br>
              <a:rPr lang="ru-RU" dirty="0"/>
            </a:br>
            <a:endParaRPr lang="en-US" dirty="0"/>
          </a:p>
        </p:txBody>
      </p:sp>
      <p:pic>
        <p:nvPicPr>
          <p:cNvPr id="2050" name="Picture 2" descr="https://lh4.googleusercontent.com/NQd_QGN-SVjBVHAk9xtCrboQodW4HmQdeQioH5wBRwsmoaBTBaMUkV-qdcPDTNFao1e6H0KQbx9CJxt8ORGZqFfj2nNh4Wi7k-ipAqOppktE91FrCbPk28oY772gDb8EMcuYyTwA7xs8FqX7Ng">
            <a:extLst>
              <a:ext uri="{FF2B5EF4-FFF2-40B4-BE49-F238E27FC236}">
                <a16:creationId xmlns:a16="http://schemas.microsoft.com/office/drawing/2014/main" id="{58FAC89B-AD2B-4CEB-B7D2-61F332896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609" y="1967372"/>
            <a:ext cx="6117265" cy="47567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B67D3D7-2BF5-4F1B-AA68-12EA0B0A7FAA}"/>
              </a:ext>
            </a:extLst>
          </p:cNvPr>
          <p:cNvSpPr/>
          <p:nvPr/>
        </p:nvSpPr>
        <p:spPr>
          <a:xfrm>
            <a:off x="516657" y="5756220"/>
            <a:ext cx="4996873" cy="1579920"/>
          </a:xfrm>
          <a:prstGeom prst="rect">
            <a:avLst/>
          </a:prstGeom>
        </p:spPr>
        <p:txBody>
          <a:bodyPr wrap="square">
            <a:spAutoFit/>
          </a:bodyPr>
          <a:lstStyle/>
          <a:p>
            <a:pPr>
              <a:spcAft>
                <a:spcPts val="800"/>
              </a:spcAft>
            </a:pPr>
            <a:r>
              <a:rPr lang="ru-RU" dirty="0">
                <a:solidFill>
                  <a:srgbClr val="000000"/>
                </a:solidFill>
                <a:latin typeface="Times New Roman" panose="02020603050405020304" pitchFamily="18" charset="0"/>
              </a:rPr>
              <a:t>Потоа за VMnet8, избираме NAT, и селектираме како на сликата подолу, задаваме мрежна адреса 192.168.100.1, со subnet mask 255.255.255.0 </a:t>
            </a:r>
            <a:endParaRPr lang="ru-RU" dirty="0"/>
          </a:p>
          <a:p>
            <a:br>
              <a:rPr lang="ru-RU" dirty="0"/>
            </a:br>
            <a:endParaRPr lang="en-US" dirty="0"/>
          </a:p>
        </p:txBody>
      </p:sp>
    </p:spTree>
    <p:extLst>
      <p:ext uri="{BB962C8B-B14F-4D97-AF65-F5344CB8AC3E}">
        <p14:creationId xmlns:p14="http://schemas.microsoft.com/office/powerpoint/2010/main" val="219551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6988-EA5D-49B9-9AFA-521EE0910F24}"/>
              </a:ext>
            </a:extLst>
          </p:cNvPr>
          <p:cNvSpPr>
            <a:spLocks noGrp="1"/>
          </p:cNvSpPr>
          <p:nvPr>
            <p:ph type="title"/>
          </p:nvPr>
        </p:nvSpPr>
        <p:spPr>
          <a:xfrm>
            <a:off x="695967" y="868204"/>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pic>
        <p:nvPicPr>
          <p:cNvPr id="3074" name="Picture 2" descr="https://lh4.googleusercontent.com/EO7LD8azg3b3HVeGKSXtmD4eICEYf2EOuhWgD869fZEQFIyao8gCnE-AwgtewYbQJlrC5wFo0YEgzD-1XK801ojYHZnJffHGmD3R1jRTSvdn7N3wxQ87Gaa99mPRjHzqIB9oyU9d-Y8gcZE1Mg">
            <a:extLst>
              <a:ext uri="{FF2B5EF4-FFF2-40B4-BE49-F238E27FC236}">
                <a16:creationId xmlns:a16="http://schemas.microsoft.com/office/drawing/2014/main" id="{2443C3BC-B149-4B8B-B6DE-876A0BFCD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57" y="1969221"/>
            <a:ext cx="5726834" cy="47855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7AADE0D-731E-41D8-937C-864BF7F260EC}"/>
              </a:ext>
            </a:extLst>
          </p:cNvPr>
          <p:cNvSpPr/>
          <p:nvPr/>
        </p:nvSpPr>
        <p:spPr>
          <a:xfrm>
            <a:off x="6169891" y="2057103"/>
            <a:ext cx="6096000" cy="1302921"/>
          </a:xfrm>
          <a:prstGeom prst="rect">
            <a:avLst/>
          </a:prstGeom>
        </p:spPr>
        <p:txBody>
          <a:bodyPr>
            <a:spAutoFit/>
          </a:bodyPr>
          <a:lstStyle/>
          <a:p>
            <a:pPr>
              <a:spcAft>
                <a:spcPts val="800"/>
              </a:spcAft>
            </a:pPr>
            <a:r>
              <a:rPr lang="ru-RU" dirty="0">
                <a:solidFill>
                  <a:srgbClr val="000000"/>
                </a:solidFill>
                <a:latin typeface="Times New Roman" panose="02020603050405020304" pitchFamily="18" charset="0"/>
              </a:rPr>
              <a:t>Наредно кликаме на NAT Settings… Потребно е да изгледа како на сликата</a:t>
            </a:r>
            <a:endParaRPr lang="ru-RU" dirty="0"/>
          </a:p>
          <a:p>
            <a:br>
              <a:rPr lang="ru-RU" dirty="0"/>
            </a:br>
            <a:endParaRPr lang="en-US" dirty="0"/>
          </a:p>
        </p:txBody>
      </p:sp>
      <p:pic>
        <p:nvPicPr>
          <p:cNvPr id="3076" name="Picture 4" descr="https://lh5.googleusercontent.com/mQDgO-LK6T5jHtUX-mASYFbmu0MSVsFlmwMi5rWnJ68g8sn5OQvb0vUfmQLVBSuXqvzuTCNfiu9vr_ZLSmUHhsmHeZw7KnSu1zPdspkdUW2usjdDrcR9S1oGRs8ThXH_Cm3kRTDdeOwxfTI0EA">
            <a:extLst>
              <a:ext uri="{FF2B5EF4-FFF2-40B4-BE49-F238E27FC236}">
                <a16:creationId xmlns:a16="http://schemas.microsoft.com/office/drawing/2014/main" id="{443E724F-2FBC-4EBD-976C-3077D6390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457" y="2986534"/>
            <a:ext cx="5373486" cy="3608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1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5225-EA32-417B-9214-FFB6F01CF808}"/>
              </a:ext>
            </a:extLst>
          </p:cNvPr>
          <p:cNvSpPr>
            <a:spLocks noGrp="1"/>
          </p:cNvSpPr>
          <p:nvPr>
            <p:ph type="title"/>
          </p:nvPr>
        </p:nvSpPr>
        <p:spPr>
          <a:xfrm>
            <a:off x="677494" y="840494"/>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71006F6B-C3DE-4DCB-A107-9DFD5DBB8E30}"/>
              </a:ext>
            </a:extLst>
          </p:cNvPr>
          <p:cNvSpPr/>
          <p:nvPr/>
        </p:nvSpPr>
        <p:spPr>
          <a:xfrm>
            <a:off x="447284" y="2156097"/>
            <a:ext cx="11490035" cy="1302921"/>
          </a:xfrm>
          <a:prstGeom prst="rect">
            <a:avLst/>
          </a:prstGeom>
        </p:spPr>
        <p:txBody>
          <a:bodyPr wrap="square">
            <a:spAutoFit/>
          </a:bodyPr>
          <a:lstStyle/>
          <a:p>
            <a:pPr>
              <a:spcAft>
                <a:spcPts val="800"/>
              </a:spcAft>
            </a:pPr>
            <a:r>
              <a:rPr lang="ru-RU" b="1" dirty="0">
                <a:solidFill>
                  <a:srgbClr val="000000"/>
                </a:solidFill>
                <a:latin typeface="Times New Roman" panose="02020603050405020304" pitchFamily="18" charset="0"/>
              </a:rPr>
              <a:t>Чекор 2.</a:t>
            </a:r>
            <a:r>
              <a:rPr lang="ru-RU" dirty="0">
                <a:solidFill>
                  <a:srgbClr val="000000"/>
                </a:solidFill>
                <a:latin typeface="Times New Roman" panose="02020603050405020304" pitchFamily="18" charset="0"/>
              </a:rPr>
              <a:t> Виртуелната машина е веќе креирана и е потребно да се отвори, за таа цел кликаме на File&gt;Open, и во E:/PMKM_20</a:t>
            </a:r>
            <a:r>
              <a:rPr lang="en-US" dirty="0">
                <a:solidFill>
                  <a:srgbClr val="000000"/>
                </a:solidFill>
                <a:latin typeface="Times New Roman" panose="02020603050405020304" pitchFamily="18" charset="0"/>
              </a:rPr>
              <a:t>22</a:t>
            </a:r>
            <a:r>
              <a:rPr lang="ru-RU" dirty="0">
                <a:solidFill>
                  <a:srgbClr val="000000"/>
                </a:solidFill>
                <a:latin typeface="Times New Roman" panose="02020603050405020304" pitchFamily="18" charset="0"/>
              </a:rPr>
              <a:t>/Ubuntu 64 го избираме .vmx фајлот </a:t>
            </a:r>
            <a:endParaRPr lang="ru-RU" dirty="0"/>
          </a:p>
          <a:p>
            <a:br>
              <a:rPr lang="ru-RU" dirty="0"/>
            </a:br>
            <a:endParaRPr lang="en-US" dirty="0"/>
          </a:p>
        </p:txBody>
      </p:sp>
      <p:pic>
        <p:nvPicPr>
          <p:cNvPr id="4098" name="Picture 2" descr="https://lh5.googleusercontent.com/gp5PDX4rpLZGnttnBiB9Kc0ehyEozP8nYl-kOauLGUsZv6_2O-QGYCdUEfLUjFH65BMZiQeAhQ0rXUwUuwx7bXuIg6wEAw7XgDBj6dj6ptFyC_6J5L5jms5oa5eDvrUszRAInirTmoQnXcsVkA">
            <a:extLst>
              <a:ext uri="{FF2B5EF4-FFF2-40B4-BE49-F238E27FC236}">
                <a16:creationId xmlns:a16="http://schemas.microsoft.com/office/drawing/2014/main" id="{FB0FD39C-C7E1-4FC3-B322-5D1A71F35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433" y="3497985"/>
            <a:ext cx="7706722" cy="4023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D3D91F1-014C-4027-9541-DF880FDBFBB2}"/>
              </a:ext>
            </a:extLst>
          </p:cNvPr>
          <p:cNvSpPr/>
          <p:nvPr/>
        </p:nvSpPr>
        <p:spPr>
          <a:xfrm>
            <a:off x="447284" y="4420758"/>
            <a:ext cx="11356789" cy="1682512"/>
          </a:xfrm>
          <a:prstGeom prst="rect">
            <a:avLst/>
          </a:prstGeom>
        </p:spPr>
        <p:txBody>
          <a:bodyPr wrap="square">
            <a:spAutoFit/>
          </a:bodyPr>
          <a:lstStyle/>
          <a:p>
            <a:pPr>
              <a:spcAft>
                <a:spcPts val="800"/>
              </a:spcAft>
            </a:pPr>
            <a:r>
              <a:rPr lang="ru-RU" b="1" dirty="0">
                <a:solidFill>
                  <a:srgbClr val="000000"/>
                </a:solidFill>
                <a:latin typeface="Times New Roman" panose="02020603050405020304" pitchFamily="18" charset="0"/>
              </a:rPr>
              <a:t>Чекор 3. </a:t>
            </a:r>
            <a:r>
              <a:rPr lang="ru-RU" dirty="0">
                <a:solidFill>
                  <a:srgbClr val="000000"/>
                </a:solidFill>
                <a:latin typeface="Times New Roman" panose="02020603050405020304" pitchFamily="18" charset="0"/>
              </a:rPr>
              <a:t>Подесување на мрежните адаптери за машината</a:t>
            </a:r>
            <a:endParaRPr lang="ru-RU" dirty="0"/>
          </a:p>
          <a:p>
            <a:pPr>
              <a:spcAft>
                <a:spcPts val="800"/>
              </a:spcAft>
            </a:pPr>
            <a:r>
              <a:rPr lang="ru-RU" dirty="0">
                <a:solidFill>
                  <a:srgbClr val="000000"/>
                </a:solidFill>
                <a:latin typeface="Times New Roman" panose="02020603050405020304" pitchFamily="18" charset="0"/>
              </a:rPr>
              <a:t>Ја избираме машината и кликаме десен клик,па Settings…</a:t>
            </a:r>
            <a:endParaRPr lang="ru-RU" dirty="0"/>
          </a:p>
          <a:p>
            <a:pPr>
              <a:spcAft>
                <a:spcPts val="800"/>
              </a:spcAft>
            </a:pPr>
            <a:br>
              <a:rPr lang="ru-RU" dirty="0"/>
            </a:br>
            <a:br>
              <a:rPr lang="ru-RU" dirty="0"/>
            </a:br>
            <a:endParaRPr lang="en-US" dirty="0"/>
          </a:p>
        </p:txBody>
      </p:sp>
    </p:spTree>
    <p:extLst>
      <p:ext uri="{BB962C8B-B14F-4D97-AF65-F5344CB8AC3E}">
        <p14:creationId xmlns:p14="http://schemas.microsoft.com/office/powerpoint/2010/main" val="377604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0049-0681-4354-B227-D99ABCAAA0ED}"/>
              </a:ext>
            </a:extLst>
          </p:cNvPr>
          <p:cNvSpPr>
            <a:spLocks noGrp="1"/>
          </p:cNvSpPr>
          <p:nvPr>
            <p:ph type="title"/>
          </p:nvPr>
        </p:nvSpPr>
        <p:spPr>
          <a:xfrm>
            <a:off x="711199" y="895913"/>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FDC41086-AAF1-47DD-9445-27E21BFE2AC7}"/>
              </a:ext>
            </a:extLst>
          </p:cNvPr>
          <p:cNvSpPr/>
          <p:nvPr/>
        </p:nvSpPr>
        <p:spPr>
          <a:xfrm>
            <a:off x="517934" y="2079403"/>
            <a:ext cx="11416145" cy="369332"/>
          </a:xfrm>
          <a:prstGeom prst="rect">
            <a:avLst/>
          </a:prstGeom>
        </p:spPr>
        <p:txBody>
          <a:bodyPr wrap="square">
            <a:spAutoFit/>
          </a:bodyPr>
          <a:lstStyle/>
          <a:p>
            <a:pPr>
              <a:spcAft>
                <a:spcPts val="800"/>
              </a:spcAft>
            </a:pPr>
            <a:r>
              <a:rPr lang="ru-RU" dirty="0">
                <a:solidFill>
                  <a:srgbClr val="000000"/>
                </a:solidFill>
                <a:latin typeface="Times New Roman" panose="02020603050405020304" pitchFamily="18" charset="0"/>
              </a:rPr>
              <a:t>Избираме Network Apapter и селектираме NAT (со ова се конектираме на интернет)</a:t>
            </a:r>
            <a:endParaRPr lang="ru-RU" dirty="0"/>
          </a:p>
        </p:txBody>
      </p:sp>
      <p:pic>
        <p:nvPicPr>
          <p:cNvPr id="5122" name="Picture 2" descr="https://lh5.googleusercontent.com/-cEBE2gn7q6TpSBCTGhvCteBhWwCJ7qKBwCVm5dMxYavmYwp7erVfaDgJENEwTjy1YKVZQZC3bpwUxMY6SpdxXq7Ad4KjajKJhqcaqPn-H-O9zHGPmhHZLwkBiWCIB0bJRgU40DBWB_66vnx6g">
            <a:extLst>
              <a:ext uri="{FF2B5EF4-FFF2-40B4-BE49-F238E27FC236}">
                <a16:creationId xmlns:a16="http://schemas.microsoft.com/office/drawing/2014/main" id="{B250DA4A-C8F5-45C4-A2BF-B386F9E4E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236" y="2448735"/>
            <a:ext cx="6926262" cy="41765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D2409B-AF0D-45BF-9867-9454D7640EFF}"/>
              </a:ext>
            </a:extLst>
          </p:cNvPr>
          <p:cNvSpPr/>
          <p:nvPr/>
        </p:nvSpPr>
        <p:spPr>
          <a:xfrm>
            <a:off x="8394999" y="4929612"/>
            <a:ext cx="3095579" cy="1579920"/>
          </a:xfrm>
          <a:prstGeom prst="rect">
            <a:avLst/>
          </a:prstGeom>
        </p:spPr>
        <p:txBody>
          <a:bodyPr wrap="square">
            <a:spAutoFit/>
          </a:bodyPr>
          <a:lstStyle/>
          <a:p>
            <a:pPr>
              <a:spcAft>
                <a:spcPts val="800"/>
              </a:spcAft>
            </a:pPr>
            <a:r>
              <a:rPr lang="ru-RU" dirty="0">
                <a:solidFill>
                  <a:srgbClr val="000000"/>
                </a:solidFill>
                <a:latin typeface="Times New Roman" panose="02020603050405020304" pitchFamily="18" charset="0"/>
              </a:rPr>
              <a:t>Додаваме нов адаптер , долу притискаме на </a:t>
            </a:r>
            <a:r>
              <a:rPr lang="ru-RU" b="1" dirty="0">
                <a:solidFill>
                  <a:srgbClr val="000000"/>
                </a:solidFill>
                <a:latin typeface="Times New Roman" panose="02020603050405020304" pitchFamily="18" charset="0"/>
              </a:rPr>
              <a:t>Аdd… </a:t>
            </a:r>
            <a:r>
              <a:rPr lang="ru-RU" dirty="0">
                <a:solidFill>
                  <a:srgbClr val="000000"/>
                </a:solidFill>
                <a:latin typeface="Times New Roman" panose="02020603050405020304" pitchFamily="18" charset="0"/>
              </a:rPr>
              <a:t>Избираме Network Adapter</a:t>
            </a:r>
            <a:endParaRPr lang="ru-RU" dirty="0"/>
          </a:p>
          <a:p>
            <a:br>
              <a:rPr lang="ru-RU" dirty="0"/>
            </a:br>
            <a:endParaRPr lang="en-US" dirty="0"/>
          </a:p>
        </p:txBody>
      </p:sp>
    </p:spTree>
    <p:extLst>
      <p:ext uri="{BB962C8B-B14F-4D97-AF65-F5344CB8AC3E}">
        <p14:creationId xmlns:p14="http://schemas.microsoft.com/office/powerpoint/2010/main" val="273734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2E35-EA81-427E-88BD-37C6BD60021D}"/>
              </a:ext>
            </a:extLst>
          </p:cNvPr>
          <p:cNvSpPr>
            <a:spLocks noGrp="1"/>
          </p:cNvSpPr>
          <p:nvPr>
            <p:ph type="title"/>
          </p:nvPr>
        </p:nvSpPr>
        <p:spPr>
          <a:xfrm>
            <a:off x="581192" y="868204"/>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pic>
        <p:nvPicPr>
          <p:cNvPr id="6146" name="Picture 2" descr="https://lh3.googleusercontent.com/_CgJRJaLLtJDSAWb2gS79EqU-8RqMVDEoAZDWDOnX5CZvSNTuXmalzE-CzvvLpIO-_duO6-d277o3LLPHWpYBWi02pmAHDXBaKHPESro-AlqCJDhIKn4L2YMYpKY1fo66Xe2wwaaahxiQ3Zt6w">
            <a:extLst>
              <a:ext uri="{FF2B5EF4-FFF2-40B4-BE49-F238E27FC236}">
                <a16:creationId xmlns:a16="http://schemas.microsoft.com/office/drawing/2014/main" id="{09CF2234-A353-401F-9972-58128181A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76" y="2079022"/>
            <a:ext cx="5541241" cy="37565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B3E1D9A-BA19-4902-9524-0E94B8533EC7}"/>
              </a:ext>
            </a:extLst>
          </p:cNvPr>
          <p:cNvSpPr/>
          <p:nvPr/>
        </p:nvSpPr>
        <p:spPr>
          <a:xfrm>
            <a:off x="6096000" y="2236880"/>
            <a:ext cx="5975927" cy="1302921"/>
          </a:xfrm>
          <a:prstGeom prst="rect">
            <a:avLst/>
          </a:prstGeom>
        </p:spPr>
        <p:txBody>
          <a:bodyPr wrap="square">
            <a:spAutoFit/>
          </a:bodyPr>
          <a:lstStyle/>
          <a:p>
            <a:pPr>
              <a:spcAft>
                <a:spcPts val="800"/>
              </a:spcAft>
            </a:pPr>
            <a:r>
              <a:rPr lang="mk-MK" dirty="0">
                <a:solidFill>
                  <a:srgbClr val="000000"/>
                </a:solidFill>
                <a:latin typeface="Times" panose="02020603050405020304" pitchFamily="18" charset="0"/>
              </a:rPr>
              <a:t>Го избираме штотуку додаениот </a:t>
            </a:r>
            <a:r>
              <a:rPr lang="en-US" dirty="0">
                <a:solidFill>
                  <a:srgbClr val="000000"/>
                </a:solidFill>
                <a:latin typeface="Times" panose="02020603050405020304" pitchFamily="18" charset="0"/>
              </a:rPr>
              <a:t>Network Adapter 2 </a:t>
            </a:r>
            <a:r>
              <a:rPr lang="mk-MK" dirty="0">
                <a:solidFill>
                  <a:srgbClr val="000000"/>
                </a:solidFill>
                <a:latin typeface="Times" panose="02020603050405020304" pitchFamily="18" charset="0"/>
              </a:rPr>
              <a:t>и избираме </a:t>
            </a:r>
            <a:r>
              <a:rPr lang="en-US" dirty="0">
                <a:solidFill>
                  <a:srgbClr val="000000"/>
                </a:solidFill>
                <a:latin typeface="Times" panose="02020603050405020304" pitchFamily="18" charset="0"/>
              </a:rPr>
              <a:t>Host only.</a:t>
            </a:r>
            <a:endParaRPr lang="en-US" dirty="0"/>
          </a:p>
          <a:p>
            <a:br>
              <a:rPr lang="en-US" dirty="0"/>
            </a:br>
            <a:endParaRPr lang="en-US" dirty="0"/>
          </a:p>
        </p:txBody>
      </p:sp>
      <p:pic>
        <p:nvPicPr>
          <p:cNvPr id="6148" name="Picture 4" descr="https://lh4.googleusercontent.com/AMCPOJtw_x2b0m691_YFUpQ2qek-EktCBG4vhAXwOIaWdf9vOnd3kZmwPJWjsfeIccEyDIASvqOohjN7vXYow0Q5_394pRiPRaqWMQFFmIqPyaF4k6fxcq3kw0T61GG5TYpfvufWki2zNQ5QSg">
            <a:extLst>
              <a:ext uri="{FF2B5EF4-FFF2-40B4-BE49-F238E27FC236}">
                <a16:creationId xmlns:a16="http://schemas.microsoft.com/office/drawing/2014/main" id="{A9C0A28C-A172-421D-B59F-123DE1C13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539801"/>
            <a:ext cx="63246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784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69DC-907C-4F2F-B9D1-6CCA96B75CBF}"/>
              </a:ext>
            </a:extLst>
          </p:cNvPr>
          <p:cNvSpPr>
            <a:spLocks noGrp="1"/>
          </p:cNvSpPr>
          <p:nvPr>
            <p:ph type="title"/>
          </p:nvPr>
        </p:nvSpPr>
        <p:spPr>
          <a:xfrm>
            <a:off x="714440" y="923622"/>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0DD6BDCE-74BC-48EE-9DAC-00454E831904}"/>
              </a:ext>
            </a:extLst>
          </p:cNvPr>
          <p:cNvSpPr/>
          <p:nvPr/>
        </p:nvSpPr>
        <p:spPr>
          <a:xfrm>
            <a:off x="415637" y="1931154"/>
            <a:ext cx="11157528" cy="2441694"/>
          </a:xfrm>
          <a:prstGeom prst="rect">
            <a:avLst/>
          </a:prstGeom>
        </p:spPr>
        <p:txBody>
          <a:bodyPr wrap="square">
            <a:spAutoFit/>
          </a:bodyPr>
          <a:lstStyle/>
          <a:p>
            <a:pPr>
              <a:spcAft>
                <a:spcPts val="800"/>
              </a:spcAft>
            </a:pPr>
            <a:r>
              <a:rPr lang="mk-MK" b="1" dirty="0">
                <a:solidFill>
                  <a:srgbClr val="000000"/>
                </a:solidFill>
                <a:latin typeface="Times New Roman" panose="02020603050405020304" pitchFamily="18" charset="0"/>
              </a:rPr>
              <a:t>Чекор 4. </a:t>
            </a:r>
            <a:r>
              <a:rPr lang="mk-MK" dirty="0">
                <a:solidFill>
                  <a:srgbClr val="000000"/>
                </a:solidFill>
                <a:latin typeface="Times New Roman" panose="02020603050405020304" pitchFamily="18" charset="0"/>
              </a:rPr>
              <a:t>Стартување на машината, се логираме со следните креденцијали:</a:t>
            </a:r>
            <a:endParaRPr lang="mk-MK" dirty="0"/>
          </a:p>
          <a:p>
            <a:pPr>
              <a:spcAft>
                <a:spcPts val="800"/>
              </a:spcAft>
            </a:pPr>
            <a:r>
              <a:rPr lang="en-US" dirty="0">
                <a:solidFill>
                  <a:srgbClr val="000000"/>
                </a:solidFill>
                <a:latin typeface="Times New Roman" panose="02020603050405020304" pitchFamily="18" charset="0"/>
              </a:rPr>
              <a:t>Username: server</a:t>
            </a:r>
            <a:endParaRPr lang="en-US" dirty="0"/>
          </a:p>
          <a:p>
            <a:pPr>
              <a:spcAft>
                <a:spcPts val="800"/>
              </a:spcAft>
            </a:pPr>
            <a:r>
              <a:rPr lang="en-US" dirty="0">
                <a:solidFill>
                  <a:srgbClr val="000000"/>
                </a:solidFill>
                <a:latin typeface="Times New Roman" panose="02020603050405020304" pitchFamily="18" charset="0"/>
              </a:rPr>
              <a:t>Password: server</a:t>
            </a:r>
            <a:endParaRPr lang="en-US" dirty="0"/>
          </a:p>
          <a:p>
            <a:pPr>
              <a:spcAft>
                <a:spcPts val="800"/>
              </a:spcAft>
            </a:pPr>
            <a:br>
              <a:rPr lang="en-US" dirty="0"/>
            </a:br>
            <a:r>
              <a:rPr lang="mk-MK" dirty="0">
                <a:solidFill>
                  <a:srgbClr val="000000"/>
                </a:solidFill>
                <a:latin typeface="Times New Roman" panose="02020603050405020304" pitchFamily="18" charset="0"/>
              </a:rPr>
              <a:t>Потоа ја извршуваме командата </a:t>
            </a:r>
            <a:r>
              <a:rPr lang="en-US" b="1" dirty="0" err="1">
                <a:solidFill>
                  <a:srgbClr val="000000"/>
                </a:solidFill>
                <a:latin typeface="Times New Roman" panose="02020603050405020304" pitchFamily="18" charset="0"/>
              </a:rPr>
              <a:t>sudo</a:t>
            </a:r>
            <a:r>
              <a:rPr lang="en-US" b="1" dirty="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i</a:t>
            </a:r>
            <a:r>
              <a:rPr lang="en-US" b="1" dirty="0">
                <a:solidFill>
                  <a:srgbClr val="000000"/>
                </a:solidFill>
                <a:latin typeface="Times New Roman" panose="02020603050405020304" pitchFamily="18" charset="0"/>
              </a:rPr>
              <a:t> </a:t>
            </a:r>
            <a:r>
              <a:rPr lang="mk-MK" dirty="0">
                <a:solidFill>
                  <a:srgbClr val="000000"/>
                </a:solidFill>
                <a:latin typeface="Times New Roman" panose="02020603050405020304" pitchFamily="18" charset="0"/>
              </a:rPr>
              <a:t>со што се најувуваме како </a:t>
            </a:r>
            <a:r>
              <a:rPr lang="en-US" dirty="0">
                <a:solidFill>
                  <a:srgbClr val="000000"/>
                </a:solidFill>
                <a:latin typeface="Times New Roman" panose="02020603050405020304" pitchFamily="18" charset="0"/>
              </a:rPr>
              <a:t>root.</a:t>
            </a:r>
            <a:endParaRPr lang="en-US" dirty="0"/>
          </a:p>
          <a:p>
            <a:br>
              <a:rPr lang="en-US" dirty="0"/>
            </a:br>
            <a:endParaRPr lang="en-US" dirty="0"/>
          </a:p>
        </p:txBody>
      </p:sp>
      <p:pic>
        <p:nvPicPr>
          <p:cNvPr id="7172" name="Picture 4" descr="https://lh4.googleusercontent.com/o-wztHwBERZ207L1SOXl6BbS1KRrCxhTQV2yoOeGidGKPTcHDrRQSgDHMUc2TrkJNq4lLXcBFjuOYzT5_jMWLe50UN97jzRRuqxBkycISRwpaPXRaN_3riNxex7fZAVwAQOW3NgwSAAKMfEWng">
            <a:extLst>
              <a:ext uri="{FF2B5EF4-FFF2-40B4-BE49-F238E27FC236}">
                <a16:creationId xmlns:a16="http://schemas.microsoft.com/office/drawing/2014/main" id="{64F57CDE-BDC4-4589-9585-6AD7A09E6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359" y="3762521"/>
            <a:ext cx="9101282" cy="29743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6707A81-772D-4703-9E06-2FAFC0989B98}"/>
              </a:ext>
            </a:extLst>
          </p:cNvPr>
          <p:cNvSpPr/>
          <p:nvPr/>
        </p:nvSpPr>
        <p:spPr>
          <a:xfrm>
            <a:off x="3426690" y="4581237"/>
            <a:ext cx="1884218" cy="1200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528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5759-6AAD-4332-AD25-886D506F22C7}"/>
              </a:ext>
            </a:extLst>
          </p:cNvPr>
          <p:cNvSpPr>
            <a:spLocks noGrp="1"/>
          </p:cNvSpPr>
          <p:nvPr>
            <p:ph type="title"/>
          </p:nvPr>
        </p:nvSpPr>
        <p:spPr>
          <a:xfrm>
            <a:off x="581192" y="849731"/>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7410CB25-7F46-41D0-949B-C6A348C4FB82}"/>
              </a:ext>
            </a:extLst>
          </p:cNvPr>
          <p:cNvSpPr/>
          <p:nvPr/>
        </p:nvSpPr>
        <p:spPr>
          <a:xfrm>
            <a:off x="212437" y="2153727"/>
            <a:ext cx="11905672" cy="1682512"/>
          </a:xfrm>
          <a:prstGeom prst="rect">
            <a:avLst/>
          </a:prstGeom>
        </p:spPr>
        <p:txBody>
          <a:bodyPr wrap="square">
            <a:spAutoFit/>
          </a:bodyPr>
          <a:lstStyle/>
          <a:p>
            <a:pPr>
              <a:spcAft>
                <a:spcPts val="800"/>
              </a:spcAft>
            </a:pPr>
            <a:r>
              <a:rPr lang="mk-MK" b="1" dirty="0">
                <a:solidFill>
                  <a:srgbClr val="000000"/>
                </a:solidFill>
                <a:latin typeface="Times New Roman" panose="02020603050405020304" pitchFamily="18" charset="0"/>
              </a:rPr>
              <a:t>Чекор 5. </a:t>
            </a:r>
            <a:r>
              <a:rPr lang="mk-MK" dirty="0">
                <a:solidFill>
                  <a:srgbClr val="000000"/>
                </a:solidFill>
                <a:latin typeface="Times New Roman" panose="02020603050405020304" pitchFamily="18" charset="0"/>
              </a:rPr>
              <a:t>Потребно е да зададеме статички адреси на интерфејсите, затоа го едитираме фајлот </a:t>
            </a:r>
            <a:r>
              <a:rPr lang="en-US" dirty="0">
                <a:solidFill>
                  <a:srgbClr val="000000"/>
                </a:solidFill>
                <a:latin typeface="Times New Roman" panose="02020603050405020304" pitchFamily="18" charset="0"/>
              </a:rPr>
              <a:t>interfaces, </a:t>
            </a:r>
            <a:r>
              <a:rPr lang="mk-MK" dirty="0">
                <a:solidFill>
                  <a:srgbClr val="000000"/>
                </a:solidFill>
                <a:latin typeface="Times New Roman" panose="02020603050405020304" pitchFamily="18" charset="0"/>
              </a:rPr>
              <a:t>со командата</a:t>
            </a:r>
            <a:endParaRPr lang="mk-MK" dirty="0"/>
          </a:p>
          <a:p>
            <a:pPr>
              <a:spcAft>
                <a:spcPts val="800"/>
              </a:spcAft>
            </a:pPr>
            <a:br>
              <a:rPr lang="mk-MK" dirty="0"/>
            </a:br>
            <a:r>
              <a:rPr lang="en-US" dirty="0" err="1">
                <a:solidFill>
                  <a:srgbClr val="000000"/>
                </a:solidFill>
                <a:latin typeface="Times New Roman" panose="02020603050405020304" pitchFamily="18" charset="0"/>
              </a:rPr>
              <a:t>nano</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etc</a:t>
            </a:r>
            <a:r>
              <a:rPr lang="en-US" dirty="0">
                <a:solidFill>
                  <a:srgbClr val="000000"/>
                </a:solidFill>
                <a:latin typeface="Times New Roman" panose="02020603050405020304" pitchFamily="18" charset="0"/>
              </a:rPr>
              <a:t>/network/interfaces</a:t>
            </a:r>
            <a:endParaRPr lang="en-US" dirty="0"/>
          </a:p>
          <a:p>
            <a:br>
              <a:rPr lang="en-US" dirty="0"/>
            </a:br>
            <a:endParaRPr lang="en-US" dirty="0"/>
          </a:p>
        </p:txBody>
      </p:sp>
      <p:pic>
        <p:nvPicPr>
          <p:cNvPr id="8194" name="Picture 2" descr="https://lh3.googleusercontent.com/B_WQA86B1DcbbZpeJ1wT13vWk8wBK795SrX93rFyu2ZKQrFz9jbkig1_9e9u_dk5c98148_mrO5JDXjdo1b7QNAO86OClS1xNtC9oCOqOVPoN_XsGuj1kaFEYL9YPqVWtUKaQCPkUzckgvP6ow">
            <a:extLst>
              <a:ext uri="{FF2B5EF4-FFF2-40B4-BE49-F238E27FC236}">
                <a16:creationId xmlns:a16="http://schemas.microsoft.com/office/drawing/2014/main" id="{79CA13C0-6662-42E4-AEE8-FF7DF2C39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83" y="3429000"/>
            <a:ext cx="4128653" cy="1966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8CF2A97-6E0F-415D-9DED-1EBCDD4F0EC6}"/>
              </a:ext>
            </a:extLst>
          </p:cNvPr>
          <p:cNvSpPr/>
          <p:nvPr/>
        </p:nvSpPr>
        <p:spPr>
          <a:xfrm>
            <a:off x="1708728" y="4242560"/>
            <a:ext cx="6096000" cy="1025922"/>
          </a:xfrm>
          <a:prstGeom prst="rect">
            <a:avLst/>
          </a:prstGeom>
        </p:spPr>
        <p:txBody>
          <a:bodyPr>
            <a:spAutoFit/>
          </a:bodyPr>
          <a:lstStyle/>
          <a:p>
            <a:pPr>
              <a:spcAft>
                <a:spcPts val="800"/>
              </a:spcAft>
            </a:pPr>
            <a:r>
              <a:rPr lang="en-US" dirty="0">
                <a:solidFill>
                  <a:srgbClr val="000000"/>
                </a:solidFill>
                <a:latin typeface="Arial" panose="020B0604020202020204" pitchFamily="34" charset="0"/>
              </a:rPr>
              <a:t>- </a:t>
            </a:r>
            <a:r>
              <a:rPr lang="mk-MK" dirty="0">
                <a:solidFill>
                  <a:srgbClr val="000000"/>
                </a:solidFill>
                <a:latin typeface="Arial" panose="020B0604020202020204" pitchFamily="34" charset="0"/>
              </a:rPr>
              <a:t>Ги додаваме следните линии.</a:t>
            </a:r>
            <a:endParaRPr lang="mk-MK" dirty="0"/>
          </a:p>
          <a:p>
            <a:br>
              <a:rPr lang="mk-MK" dirty="0"/>
            </a:br>
            <a:endParaRPr lang="en-US" dirty="0"/>
          </a:p>
        </p:txBody>
      </p:sp>
      <p:pic>
        <p:nvPicPr>
          <p:cNvPr id="8196" name="Picture 4" descr="https://lh3.googleusercontent.com/RYwvYcFVJ8QFmGX8Y6uxLPbFeR7swj9555NwSIzWLS-UGoPF3mh6ZpqMDyR7Kjaz6F1uIQpQWKcK1IdjSR0Sxv79m9UMg6lTSh6ar9y4GdfvmaZbR3wsIz4C8gwzN73kKtumqBhrFaqsbnG7zA">
            <a:extLst>
              <a:ext uri="{FF2B5EF4-FFF2-40B4-BE49-F238E27FC236}">
                <a16:creationId xmlns:a16="http://schemas.microsoft.com/office/drawing/2014/main" id="{85329BBD-9615-4735-943C-4776201A8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501" y="2477582"/>
            <a:ext cx="6225307" cy="42231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815A2CB-47FB-49E9-8E92-E8194B50E4DB}"/>
              </a:ext>
            </a:extLst>
          </p:cNvPr>
          <p:cNvSpPr/>
          <p:nvPr/>
        </p:nvSpPr>
        <p:spPr>
          <a:xfrm>
            <a:off x="713249" y="6331393"/>
            <a:ext cx="4043479" cy="369332"/>
          </a:xfrm>
          <a:prstGeom prst="rect">
            <a:avLst/>
          </a:prstGeom>
        </p:spPr>
        <p:txBody>
          <a:bodyPr wrap="none">
            <a:spAutoFit/>
          </a:bodyPr>
          <a:lstStyle/>
          <a:p>
            <a:r>
              <a:rPr lang="ru-RU" dirty="0"/>
              <a:t>За да зачуваме притискаме на CRTL+O</a:t>
            </a:r>
          </a:p>
        </p:txBody>
      </p:sp>
    </p:spTree>
    <p:extLst>
      <p:ext uri="{BB962C8B-B14F-4D97-AF65-F5344CB8AC3E}">
        <p14:creationId xmlns:p14="http://schemas.microsoft.com/office/powerpoint/2010/main" val="151244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D04C-9C2B-4F6B-8ED6-1D7AA7338D7F}"/>
              </a:ext>
            </a:extLst>
          </p:cNvPr>
          <p:cNvSpPr>
            <a:spLocks noGrp="1"/>
          </p:cNvSpPr>
          <p:nvPr>
            <p:ph type="ctrTitle"/>
          </p:nvPr>
        </p:nvSpPr>
        <p:spPr>
          <a:xfrm>
            <a:off x="819760" y="1857812"/>
            <a:ext cx="10993549" cy="684932"/>
          </a:xfrm>
        </p:spPr>
        <p:txBody>
          <a:bodyPr>
            <a:noAutofit/>
          </a:bodyPr>
          <a:lstStyle/>
          <a:p>
            <a:pPr algn="ctr"/>
            <a:r>
              <a:rPr lang="en-US" b="1" u="sng" cap="none" dirty="0">
                <a:solidFill>
                  <a:srgbClr val="FFC000"/>
                </a:solidFill>
                <a:latin typeface="Calibri" panose="020F0502020204030204" pitchFamily="34" charset="0"/>
                <a:cs typeface="Calibri" panose="020F0502020204030204" pitchFamily="34" charset="0"/>
              </a:rPr>
              <a:t>Dynamic Host Configuration Protocol</a:t>
            </a:r>
            <a:br>
              <a:rPr lang="en-US" b="1" u="sng" cap="none" dirty="0">
                <a:solidFill>
                  <a:srgbClr val="FFC000"/>
                </a:solidFill>
                <a:latin typeface="Calibri" panose="020F0502020204030204" pitchFamily="34" charset="0"/>
                <a:cs typeface="Calibri" panose="020F0502020204030204" pitchFamily="34" charset="0"/>
              </a:rPr>
            </a:br>
            <a:r>
              <a:rPr lang="en-US" b="1" u="sng" cap="none" dirty="0">
                <a:solidFill>
                  <a:srgbClr val="FFC000"/>
                </a:solidFill>
                <a:latin typeface="Calibri" panose="020F0502020204030204" pitchFamily="34" charset="0"/>
                <a:cs typeface="Calibri" panose="020F0502020204030204" pitchFamily="34" charset="0"/>
              </a:rPr>
              <a:t> (DHCP)</a:t>
            </a:r>
          </a:p>
        </p:txBody>
      </p:sp>
      <p:sp>
        <p:nvSpPr>
          <p:cNvPr id="5" name="TextBox 4">
            <a:extLst>
              <a:ext uri="{FF2B5EF4-FFF2-40B4-BE49-F238E27FC236}">
                <a16:creationId xmlns:a16="http://schemas.microsoft.com/office/drawing/2014/main" id="{33714DA2-290C-4200-9973-8D612165FAEE}"/>
              </a:ext>
            </a:extLst>
          </p:cNvPr>
          <p:cNvSpPr txBox="1"/>
          <p:nvPr/>
        </p:nvSpPr>
        <p:spPr>
          <a:xfrm>
            <a:off x="533433" y="3429000"/>
            <a:ext cx="4276798" cy="480131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Содржина</a:t>
            </a:r>
            <a:r>
              <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rPr>
              <a:t>:</a:t>
            </a:r>
            <a:endPar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mk-MK" dirty="0">
                <a:solidFill>
                  <a:prstClr val="black"/>
                </a:solidFill>
                <a:latin typeface="Calibri" panose="020F0502020204030204" pitchFamily="34" charset="0"/>
                <a:cs typeface="Calibri" panose="020F0502020204030204" pitchFamily="34" charset="0"/>
              </a:rPr>
              <a:t>Теоретски дел за </a:t>
            </a:r>
            <a:r>
              <a:rPr lang="en-US" dirty="0">
                <a:solidFill>
                  <a:prstClr val="black"/>
                </a:solidFill>
                <a:latin typeface="Calibri" panose="020F0502020204030204" pitchFamily="34" charset="0"/>
                <a:cs typeface="Calibri" panose="020F0502020204030204" pitchFamily="34" charset="0"/>
              </a:rPr>
              <a:t>DHCP</a:t>
            </a:r>
            <a:endParaRPr lang="mk-MK" dirty="0">
              <a:solidFill>
                <a:prstClr val="black"/>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mk-MK" dirty="0">
              <a:solidFill>
                <a:prstClr val="black"/>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mk-MK" dirty="0">
                <a:solidFill>
                  <a:prstClr val="black"/>
                </a:solidFill>
                <a:latin typeface="Calibri" panose="020F0502020204030204" pitchFamily="34" charset="0"/>
                <a:cs typeface="Calibri" panose="020F0502020204030204" pitchFamily="34" charset="0"/>
              </a:rPr>
              <a:t>Вежби  </a:t>
            </a:r>
            <a:r>
              <a:rPr lang="en-US" dirty="0">
                <a:solidFill>
                  <a:prstClr val="black"/>
                </a:solidFill>
                <a:latin typeface="Calibri" panose="020F0502020204030204" pitchFamily="34" charset="0"/>
                <a:cs typeface="Calibri" panose="020F0502020204030204" pitchFamily="34" charset="0"/>
              </a:rPr>
              <a:t>- </a:t>
            </a:r>
            <a:r>
              <a:rPr lang="mk-MK" dirty="0">
                <a:solidFill>
                  <a:prstClr val="black"/>
                </a:solidFill>
                <a:latin typeface="Calibri" panose="020F0502020204030204" pitchFamily="34" charset="0"/>
                <a:cs typeface="Calibri" panose="020F0502020204030204" pitchFamily="34" charset="0"/>
              </a:rPr>
              <a:t>конфигурирање на</a:t>
            </a:r>
            <a:r>
              <a:rPr lang="en-US" dirty="0">
                <a:solidFill>
                  <a:prstClr val="black"/>
                </a:solidFill>
                <a:latin typeface="Calibri" panose="020F0502020204030204" pitchFamily="34" charset="0"/>
                <a:cs typeface="Calibri" panose="020F0502020204030204" pitchFamily="34" charset="0"/>
              </a:rPr>
              <a:t> DHCP </a:t>
            </a:r>
            <a:r>
              <a:rPr lang="mk-MK" dirty="0">
                <a:solidFill>
                  <a:prstClr val="black"/>
                </a:solidFill>
                <a:latin typeface="Calibri" panose="020F0502020204030204" pitchFamily="34" charset="0"/>
                <a:cs typeface="Calibri" panose="020F0502020204030204" pitchFamily="34" charset="0"/>
              </a:rPr>
              <a:t>во </a:t>
            </a:r>
            <a:r>
              <a:rPr lang="en-US" dirty="0">
                <a:solidFill>
                  <a:prstClr val="black"/>
                </a:solidFill>
                <a:latin typeface="Calibri" panose="020F0502020204030204" pitchFamily="34" charset="0"/>
                <a:cs typeface="Calibri" panose="020F0502020204030204" pitchFamily="34" charset="0"/>
              </a:rPr>
              <a:t>Packet tracer</a:t>
            </a:r>
            <a:endParaRPr lang="mk-MK" dirty="0">
              <a:solidFill>
                <a:prstClr val="black"/>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mk-MK" dirty="0">
              <a:solidFill>
                <a:prstClr val="black"/>
              </a:solidFill>
              <a:latin typeface="Calibri" panose="020F0502020204030204" pitchFamily="34" charset="0"/>
              <a:cs typeface="Calibri" panose="020F0502020204030204" pitchFamily="34" charset="0"/>
            </a:endParaRPr>
          </a:p>
          <a:p>
            <a:pPr marL="285750" indent="-285750" defTabSz="457200">
              <a:buFont typeface="Wingdings" panose="05000000000000000000" pitchFamily="2" charset="2"/>
              <a:buChar char="Ø"/>
              <a:defRPr/>
            </a:pPr>
            <a:r>
              <a:rPr lang="mk-MK" dirty="0">
                <a:solidFill>
                  <a:prstClr val="black"/>
                </a:solidFill>
                <a:latin typeface="Calibri" panose="020F0502020204030204" pitchFamily="34" charset="0"/>
                <a:cs typeface="Calibri" panose="020F0502020204030204" pitchFamily="34" charset="0"/>
              </a:rPr>
              <a:t>Вежби  </a:t>
            </a:r>
            <a:r>
              <a:rPr lang="en-US" dirty="0">
                <a:solidFill>
                  <a:prstClr val="black"/>
                </a:solidFill>
                <a:latin typeface="Calibri" panose="020F0502020204030204" pitchFamily="34" charset="0"/>
                <a:cs typeface="Calibri" panose="020F0502020204030204" pitchFamily="34" charset="0"/>
              </a:rPr>
              <a:t>- </a:t>
            </a:r>
            <a:r>
              <a:rPr lang="mk-MK" dirty="0">
                <a:solidFill>
                  <a:prstClr val="black"/>
                </a:solidFill>
                <a:latin typeface="Calibri" panose="020F0502020204030204" pitchFamily="34" charset="0"/>
                <a:cs typeface="Calibri" panose="020F0502020204030204" pitchFamily="34" charset="0"/>
              </a:rPr>
              <a:t>конфигурирање на</a:t>
            </a:r>
            <a:r>
              <a:rPr lang="en-US" dirty="0">
                <a:solidFill>
                  <a:prstClr val="black"/>
                </a:solidFill>
                <a:latin typeface="Calibri" panose="020F0502020204030204" pitchFamily="34" charset="0"/>
                <a:cs typeface="Calibri" panose="020F0502020204030204" pitchFamily="34" charset="0"/>
              </a:rPr>
              <a:t> DHCP</a:t>
            </a:r>
            <a:r>
              <a:rPr lang="mk-MK" dirty="0">
                <a:solidFill>
                  <a:prstClr val="black"/>
                </a:solidFill>
                <a:latin typeface="Calibri" panose="020F0502020204030204" pitchFamily="34" charset="0"/>
                <a:cs typeface="Calibri" panose="020F0502020204030204" pitchFamily="34" charset="0"/>
              </a:rPr>
              <a:t> сервер</a:t>
            </a:r>
            <a:r>
              <a:rPr lang="en-US" dirty="0">
                <a:solidFill>
                  <a:prstClr val="black"/>
                </a:solidFill>
                <a:latin typeface="Calibri" panose="020F0502020204030204" pitchFamily="34" charset="0"/>
                <a:cs typeface="Calibri" panose="020F0502020204030204" pitchFamily="34" charset="0"/>
              </a:rPr>
              <a:t> </a:t>
            </a:r>
            <a:r>
              <a:rPr lang="mk-MK" dirty="0">
                <a:solidFill>
                  <a:prstClr val="black"/>
                </a:solidFill>
                <a:latin typeface="Calibri" panose="020F0502020204030204" pitchFamily="34" charset="0"/>
                <a:cs typeface="Calibri" panose="020F0502020204030204" pitchFamily="34" charset="0"/>
              </a:rPr>
              <a:t>во </a:t>
            </a:r>
            <a:r>
              <a:rPr lang="en-US" dirty="0">
                <a:solidFill>
                  <a:prstClr val="black"/>
                </a:solidFill>
                <a:latin typeface="Calibri" panose="020F0502020204030204" pitchFamily="34" charset="0"/>
                <a:cs typeface="Calibri" panose="020F0502020204030204" pitchFamily="34" charset="0"/>
              </a:rPr>
              <a:t>Ubuntu</a:t>
            </a:r>
            <a:endParaRPr lang="mk-MK" dirty="0">
              <a:solidFill>
                <a:prstClr val="black"/>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mk-MK" dirty="0">
              <a:solidFill>
                <a:prstClr val="black"/>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mk-MK" dirty="0">
              <a:solidFill>
                <a:prstClr val="black"/>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mk-MK" dirty="0">
              <a:solidFill>
                <a:prstClr val="black"/>
              </a:solidFill>
              <a:latin typeface="Calibri" panose="020F0502020204030204" pitchFamily="34" charset="0"/>
              <a:cs typeface="Calibri" panose="020F050202020403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mk-MK" dirty="0">
              <a:solidFill>
                <a:prstClr val="black"/>
              </a:solidFill>
              <a:latin typeface="Corbel" panose="020B05030202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dirty="0">
              <a:solidFill>
                <a:prstClr val="black"/>
              </a:solidFill>
              <a:latin typeface="Corbel" panose="020B0503020204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k-MK"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pic>
        <p:nvPicPr>
          <p:cNvPr id="4" name="Picture 3">
            <a:extLst>
              <a:ext uri="{FF2B5EF4-FFF2-40B4-BE49-F238E27FC236}">
                <a16:creationId xmlns:a16="http://schemas.microsoft.com/office/drawing/2014/main" id="{15B0EA7C-0DCB-4B0A-ADE3-6A2E77A74EAC}"/>
              </a:ext>
            </a:extLst>
          </p:cNvPr>
          <p:cNvPicPr>
            <a:picLocks noChangeAspect="1"/>
          </p:cNvPicPr>
          <p:nvPr/>
        </p:nvPicPr>
        <p:blipFill>
          <a:blip r:embed="rId2"/>
          <a:stretch>
            <a:fillRect/>
          </a:stretch>
        </p:blipFill>
        <p:spPr>
          <a:xfrm>
            <a:off x="5020574" y="3157267"/>
            <a:ext cx="6637993" cy="31545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8236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204D-D013-4A5C-9AC4-FEBBBB62D535}"/>
              </a:ext>
            </a:extLst>
          </p:cNvPr>
          <p:cNvSpPr>
            <a:spLocks noGrp="1"/>
          </p:cNvSpPr>
          <p:nvPr>
            <p:ph type="title"/>
          </p:nvPr>
        </p:nvSpPr>
        <p:spPr>
          <a:xfrm>
            <a:off x="581192" y="831258"/>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3E5AA979-3B7C-4B62-9E8C-599CCA5D9CD6}"/>
              </a:ext>
            </a:extLst>
          </p:cNvPr>
          <p:cNvSpPr/>
          <p:nvPr/>
        </p:nvSpPr>
        <p:spPr>
          <a:xfrm>
            <a:off x="581192" y="2162871"/>
            <a:ext cx="6096000" cy="1682512"/>
          </a:xfrm>
          <a:prstGeom prst="rect">
            <a:avLst/>
          </a:prstGeom>
        </p:spPr>
        <p:txBody>
          <a:bodyPr>
            <a:spAutoFit/>
          </a:bodyPr>
          <a:lstStyle/>
          <a:p>
            <a:pPr>
              <a:spcAft>
                <a:spcPts val="800"/>
              </a:spcAft>
            </a:pPr>
            <a:r>
              <a:rPr lang="ru-RU" dirty="0">
                <a:solidFill>
                  <a:srgbClr val="000000"/>
                </a:solidFill>
                <a:latin typeface="Times New Roman" panose="02020603050405020304" pitchFamily="18" charset="0"/>
              </a:rPr>
              <a:t>Чекор 6. Ја рестартираме машината со командата</a:t>
            </a:r>
            <a:endParaRPr lang="ru-RU" dirty="0"/>
          </a:p>
          <a:p>
            <a:pPr>
              <a:spcAft>
                <a:spcPts val="800"/>
              </a:spcAft>
            </a:pPr>
            <a:br>
              <a:rPr lang="ru-RU" dirty="0"/>
            </a:br>
            <a:r>
              <a:rPr lang="ru-RU" dirty="0">
                <a:solidFill>
                  <a:srgbClr val="000000"/>
                </a:solidFill>
                <a:latin typeface="Times New Roman" panose="02020603050405020304" pitchFamily="18" charset="0"/>
              </a:rPr>
              <a:t>reboot</a:t>
            </a:r>
            <a:endParaRPr lang="ru-RU" dirty="0"/>
          </a:p>
          <a:p>
            <a:br>
              <a:rPr lang="ru-RU" dirty="0"/>
            </a:br>
            <a:endParaRPr lang="en-US" dirty="0"/>
          </a:p>
        </p:txBody>
      </p:sp>
      <p:pic>
        <p:nvPicPr>
          <p:cNvPr id="9218" name="Picture 2" descr="https://lh4.googleusercontent.com/RopxV-JXzatpMLVgBDlaP-3lJNeOCScSlpSXMk-CpayRAzTRxVG_koPYr0sgCe5i7VxmuosseYW37QaTr3c1Yfh5tYAtWURFZYtHBUmRxXRFZu20WUQpFtvu6FDElJ7yb6R72NBhFMlC2A1qgQ">
            <a:extLst>
              <a:ext uri="{FF2B5EF4-FFF2-40B4-BE49-F238E27FC236}">
                <a16:creationId xmlns:a16="http://schemas.microsoft.com/office/drawing/2014/main" id="{C9DD990E-69C5-4A4A-A06E-06B0DDADB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933" y="2714624"/>
            <a:ext cx="3004310" cy="3887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DD863B-80BD-4960-96DD-A0B15AB057C3}"/>
              </a:ext>
            </a:extLst>
          </p:cNvPr>
          <p:cNvSpPr/>
          <p:nvPr/>
        </p:nvSpPr>
        <p:spPr>
          <a:xfrm>
            <a:off x="581192" y="3675703"/>
            <a:ext cx="6096000" cy="1025922"/>
          </a:xfrm>
          <a:prstGeom prst="rect">
            <a:avLst/>
          </a:prstGeom>
        </p:spPr>
        <p:txBody>
          <a:bodyPr>
            <a:spAutoFit/>
          </a:bodyPr>
          <a:lstStyle/>
          <a:p>
            <a:pPr>
              <a:spcAft>
                <a:spcPts val="800"/>
              </a:spcAft>
            </a:pPr>
            <a:r>
              <a:rPr lang="ru-RU" dirty="0">
                <a:solidFill>
                  <a:srgbClr val="000000"/>
                </a:solidFill>
                <a:latin typeface="Times New Roman" panose="02020603050405020304" pitchFamily="18" charset="0"/>
              </a:rPr>
              <a:t>Чекор 7. Се најавуваме повторно</a:t>
            </a:r>
            <a:endParaRPr lang="ru-RU" dirty="0"/>
          </a:p>
          <a:p>
            <a:br>
              <a:rPr lang="ru-RU" dirty="0"/>
            </a:br>
            <a:endParaRPr lang="en-US" dirty="0"/>
          </a:p>
        </p:txBody>
      </p:sp>
      <p:pic>
        <p:nvPicPr>
          <p:cNvPr id="9220" name="Picture 4" descr="https://lh4.googleusercontent.com/o-wztHwBERZ207L1SOXl6BbS1KRrCxhTQV2yoOeGidGKPTcHDrRQSgDHMUc2TrkJNq4lLXcBFjuOYzT5_jMWLe50UN97jzRRuqxBkycISRwpaPXRaN_3riNxex7fZAVwAQOW3NgwSAAKMfEWng">
            <a:extLst>
              <a:ext uri="{FF2B5EF4-FFF2-40B4-BE49-F238E27FC236}">
                <a16:creationId xmlns:a16="http://schemas.microsoft.com/office/drawing/2014/main" id="{E05189B7-96F2-4409-930E-4D8DAAEF3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55" y="4188664"/>
            <a:ext cx="7540336" cy="24642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8EEC4B6-437A-41FC-AE6B-459774E2B6EB}"/>
              </a:ext>
            </a:extLst>
          </p:cNvPr>
          <p:cNvSpPr/>
          <p:nvPr/>
        </p:nvSpPr>
        <p:spPr>
          <a:xfrm>
            <a:off x="3232727" y="4849091"/>
            <a:ext cx="1884218" cy="1200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345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4A06-4E07-4AA2-BB62-458662002C6E}"/>
              </a:ext>
            </a:extLst>
          </p:cNvPr>
          <p:cNvSpPr>
            <a:spLocks noGrp="1"/>
          </p:cNvSpPr>
          <p:nvPr>
            <p:ph type="title"/>
          </p:nvPr>
        </p:nvSpPr>
        <p:spPr>
          <a:xfrm>
            <a:off x="668258" y="822022"/>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C5FD1BA6-5545-4058-9BED-48261CC5F36E}"/>
              </a:ext>
            </a:extLst>
          </p:cNvPr>
          <p:cNvSpPr/>
          <p:nvPr/>
        </p:nvSpPr>
        <p:spPr>
          <a:xfrm>
            <a:off x="1102367" y="2284464"/>
            <a:ext cx="6096000" cy="1405513"/>
          </a:xfrm>
          <a:prstGeom prst="rect">
            <a:avLst/>
          </a:prstGeom>
        </p:spPr>
        <p:txBody>
          <a:bodyPr>
            <a:spAutoFit/>
          </a:bodyPr>
          <a:lstStyle/>
          <a:p>
            <a:pPr>
              <a:spcAft>
                <a:spcPts val="800"/>
              </a:spcAft>
            </a:pPr>
            <a:r>
              <a:rPr lang="mk-MK" dirty="0">
                <a:solidFill>
                  <a:srgbClr val="000000"/>
                </a:solidFill>
                <a:latin typeface="Times New Roman" panose="02020603050405020304" pitchFamily="18" charset="0"/>
              </a:rPr>
              <a:t>Извршуваме командата</a:t>
            </a:r>
            <a:endParaRPr lang="mk-MK" dirty="0"/>
          </a:p>
          <a:p>
            <a:pPr>
              <a:spcAft>
                <a:spcPts val="800"/>
              </a:spcAft>
            </a:pPr>
            <a:r>
              <a:rPr lang="en-US" dirty="0">
                <a:solidFill>
                  <a:srgbClr val="000000"/>
                </a:solidFill>
                <a:latin typeface="Times New Roman" panose="02020603050405020304" pitchFamily="18" charset="0"/>
              </a:rPr>
              <a:t>apt-get -f install</a:t>
            </a:r>
            <a:endParaRPr lang="en-US" dirty="0"/>
          </a:p>
          <a:p>
            <a:br>
              <a:rPr lang="en-US" dirty="0"/>
            </a:br>
            <a:endParaRPr lang="en-US" dirty="0"/>
          </a:p>
        </p:txBody>
      </p:sp>
      <p:pic>
        <p:nvPicPr>
          <p:cNvPr id="10242" name="Picture 2" descr="https://lh5.googleusercontent.com/bO87_ZfjESsoDRouIVxIzaDMlBOYYXUhDi_Rt6R6UAQoQEQ_P2MnbHavSmQTA79pqEZDF2CgMWegMYMyx3y1vxrZAydJZvGWRPPIz4Jr-kUrnMYdQogGi23mvZQ78eO_2piop7Lb3nVfhB3bTw">
            <a:extLst>
              <a:ext uri="{FF2B5EF4-FFF2-40B4-BE49-F238E27FC236}">
                <a16:creationId xmlns:a16="http://schemas.microsoft.com/office/drawing/2014/main" id="{B662CB32-9173-44AD-B286-911AB5F6F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925" y="2675370"/>
            <a:ext cx="2724150" cy="257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4F329EC-17E8-439F-8DAA-771772919B81}"/>
              </a:ext>
            </a:extLst>
          </p:cNvPr>
          <p:cNvSpPr/>
          <p:nvPr/>
        </p:nvSpPr>
        <p:spPr>
          <a:xfrm>
            <a:off x="668258" y="3577576"/>
            <a:ext cx="6096000" cy="1025922"/>
          </a:xfrm>
          <a:prstGeom prst="rect">
            <a:avLst/>
          </a:prstGeom>
        </p:spPr>
        <p:txBody>
          <a:bodyPr>
            <a:spAutoFit/>
          </a:bodyPr>
          <a:lstStyle/>
          <a:p>
            <a:pPr>
              <a:spcAft>
                <a:spcPts val="800"/>
              </a:spcAft>
            </a:pPr>
            <a:r>
              <a:rPr lang="ru-RU" dirty="0">
                <a:solidFill>
                  <a:srgbClr val="000000"/>
                </a:solidFill>
                <a:latin typeface="Times New Roman" panose="02020603050405020304" pitchFamily="18" charset="0"/>
              </a:rPr>
              <a:t>Чекор 8.Инсталирање на DHCP,со командата</a:t>
            </a:r>
            <a:endParaRPr lang="ru-RU" dirty="0"/>
          </a:p>
          <a:p>
            <a:br>
              <a:rPr lang="ru-RU" dirty="0"/>
            </a:br>
            <a:endParaRPr lang="en-US" dirty="0"/>
          </a:p>
        </p:txBody>
      </p:sp>
      <p:sp>
        <p:nvSpPr>
          <p:cNvPr id="5" name="Rectangle 4">
            <a:extLst>
              <a:ext uri="{FF2B5EF4-FFF2-40B4-BE49-F238E27FC236}">
                <a16:creationId xmlns:a16="http://schemas.microsoft.com/office/drawing/2014/main" id="{40BF2505-1139-43EB-AE0E-3C15E81D7B0E}"/>
              </a:ext>
            </a:extLst>
          </p:cNvPr>
          <p:cNvSpPr/>
          <p:nvPr/>
        </p:nvSpPr>
        <p:spPr>
          <a:xfrm>
            <a:off x="2429163" y="4170658"/>
            <a:ext cx="6096000" cy="1102866"/>
          </a:xfrm>
          <a:prstGeom prst="rect">
            <a:avLst/>
          </a:prstGeom>
        </p:spPr>
        <p:txBody>
          <a:bodyPr>
            <a:spAutoFit/>
          </a:bodyPr>
          <a:lstStyle/>
          <a:p>
            <a:pPr algn="just">
              <a:spcBef>
                <a:spcPts val="1400"/>
              </a:spcBef>
              <a:spcAft>
                <a:spcPts val="1400"/>
              </a:spcAft>
            </a:pPr>
            <a:r>
              <a:rPr lang="en-US" dirty="0" err="1">
                <a:solidFill>
                  <a:srgbClr val="000000"/>
                </a:solidFill>
                <a:latin typeface="Monaco"/>
              </a:rPr>
              <a:t>sudo</a:t>
            </a:r>
            <a:r>
              <a:rPr lang="en-US" dirty="0">
                <a:solidFill>
                  <a:srgbClr val="000000"/>
                </a:solidFill>
                <a:latin typeface="Monaco"/>
              </a:rPr>
              <a:t> apt-get install </a:t>
            </a:r>
            <a:r>
              <a:rPr lang="en-US" dirty="0" err="1">
                <a:solidFill>
                  <a:srgbClr val="000000"/>
                </a:solidFill>
                <a:latin typeface="Monaco"/>
              </a:rPr>
              <a:t>isc</a:t>
            </a:r>
            <a:r>
              <a:rPr lang="en-US" dirty="0">
                <a:solidFill>
                  <a:srgbClr val="000000"/>
                </a:solidFill>
                <a:latin typeface="Monaco"/>
              </a:rPr>
              <a:t>-</a:t>
            </a:r>
            <a:r>
              <a:rPr lang="en-US" dirty="0" err="1">
                <a:solidFill>
                  <a:srgbClr val="000000"/>
                </a:solidFill>
                <a:latin typeface="Monaco"/>
              </a:rPr>
              <a:t>dhcp</a:t>
            </a:r>
            <a:r>
              <a:rPr lang="en-US" dirty="0">
                <a:solidFill>
                  <a:srgbClr val="000000"/>
                </a:solidFill>
                <a:latin typeface="Monaco"/>
              </a:rPr>
              <a:t>-serve</a:t>
            </a:r>
            <a:endParaRPr lang="en-US" dirty="0"/>
          </a:p>
          <a:p>
            <a:br>
              <a:rPr lang="en-US" dirty="0"/>
            </a:br>
            <a:endParaRPr lang="en-US" dirty="0"/>
          </a:p>
        </p:txBody>
      </p:sp>
      <p:pic>
        <p:nvPicPr>
          <p:cNvPr id="10244" name="Picture 4" descr="DHCP">
            <a:extLst>
              <a:ext uri="{FF2B5EF4-FFF2-40B4-BE49-F238E27FC236}">
                <a16:creationId xmlns:a16="http://schemas.microsoft.com/office/drawing/2014/main" id="{715D61CF-77FB-455D-95CB-5AE6401AA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258" y="4177229"/>
            <a:ext cx="4238625" cy="276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90E1BFD-A4CE-49C2-A8A9-E86B606AA773}"/>
              </a:ext>
            </a:extLst>
          </p:cNvPr>
          <p:cNvSpPr/>
          <p:nvPr/>
        </p:nvSpPr>
        <p:spPr>
          <a:xfrm>
            <a:off x="848116" y="5513731"/>
            <a:ext cx="1257075" cy="369332"/>
          </a:xfrm>
          <a:prstGeom prst="rect">
            <a:avLst/>
          </a:prstGeom>
        </p:spPr>
        <p:txBody>
          <a:bodyPr wrap="none">
            <a:spAutoFit/>
          </a:bodyPr>
          <a:lstStyle/>
          <a:p>
            <a:r>
              <a:rPr lang="mk-MK" dirty="0"/>
              <a:t>пишуваме:</a:t>
            </a:r>
          </a:p>
        </p:txBody>
      </p:sp>
      <p:pic>
        <p:nvPicPr>
          <p:cNvPr id="10246" name="Picture 6" descr="DHCP1">
            <a:extLst>
              <a:ext uri="{FF2B5EF4-FFF2-40B4-BE49-F238E27FC236}">
                <a16:creationId xmlns:a16="http://schemas.microsoft.com/office/drawing/2014/main" id="{975F964C-2DDE-4636-A5A3-97E0A0744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3056" y="5439152"/>
            <a:ext cx="3868368" cy="443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083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A6E2-FCA6-4240-98C6-095BCE9910FD}"/>
              </a:ext>
            </a:extLst>
          </p:cNvPr>
          <p:cNvSpPr>
            <a:spLocks noGrp="1"/>
          </p:cNvSpPr>
          <p:nvPr>
            <p:ph type="title"/>
          </p:nvPr>
        </p:nvSpPr>
        <p:spPr>
          <a:xfrm>
            <a:off x="705203" y="951331"/>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6D35BA6F-9891-484B-BAE2-F46AC5326A5B}"/>
              </a:ext>
            </a:extLst>
          </p:cNvPr>
          <p:cNvSpPr/>
          <p:nvPr/>
        </p:nvSpPr>
        <p:spPr>
          <a:xfrm>
            <a:off x="489527" y="2255282"/>
            <a:ext cx="11702473" cy="1682512"/>
          </a:xfrm>
          <a:prstGeom prst="rect">
            <a:avLst/>
          </a:prstGeom>
        </p:spPr>
        <p:txBody>
          <a:bodyPr wrap="square">
            <a:spAutoFit/>
          </a:bodyPr>
          <a:lstStyle/>
          <a:p>
            <a:pPr>
              <a:spcAft>
                <a:spcPts val="800"/>
              </a:spcAft>
            </a:pPr>
            <a:r>
              <a:rPr lang="mk-MK" dirty="0">
                <a:solidFill>
                  <a:srgbClr val="000000"/>
                </a:solidFill>
                <a:latin typeface="Times New Roman" panose="02020603050405020304" pitchFamily="18" charset="0"/>
              </a:rPr>
              <a:t>Чекор 9. Конфигурирање на </a:t>
            </a:r>
            <a:r>
              <a:rPr lang="en-US" dirty="0">
                <a:solidFill>
                  <a:srgbClr val="000000"/>
                </a:solidFill>
                <a:latin typeface="Times New Roman" panose="02020603050405020304" pitchFamily="18" charset="0"/>
              </a:rPr>
              <a:t>DHCP </a:t>
            </a:r>
            <a:endParaRPr lang="en-US" dirty="0"/>
          </a:p>
          <a:p>
            <a:pPr>
              <a:spcAft>
                <a:spcPts val="800"/>
              </a:spcAft>
            </a:pPr>
            <a:br>
              <a:rPr lang="en-US" dirty="0"/>
            </a:br>
            <a:r>
              <a:rPr lang="mk-MK" b="1" dirty="0">
                <a:solidFill>
                  <a:srgbClr val="000000"/>
                </a:solidFill>
                <a:latin typeface="Times New Roman" panose="02020603050405020304" pitchFamily="18" charset="0"/>
              </a:rPr>
              <a:t>Чекор 1.</a:t>
            </a:r>
            <a:r>
              <a:rPr lang="mk-MK" dirty="0">
                <a:solidFill>
                  <a:srgbClr val="000000"/>
                </a:solidFill>
                <a:latin typeface="Times New Roman" panose="02020603050405020304" pitchFamily="18" charset="0"/>
              </a:rPr>
              <a:t> Најпрво го </a:t>
            </a:r>
            <a:r>
              <a:rPr lang="en-US" dirty="0">
                <a:solidFill>
                  <a:srgbClr val="000000"/>
                </a:solidFill>
                <a:latin typeface="Times New Roman" panose="02020603050405020304" pitchFamily="18" charset="0"/>
              </a:rPr>
              <a:t>e</a:t>
            </a:r>
            <a:r>
              <a:rPr lang="mk-MK" dirty="0">
                <a:solidFill>
                  <a:srgbClr val="000000"/>
                </a:solidFill>
                <a:latin typeface="Times New Roman" panose="02020603050405020304" pitchFamily="18" charset="0"/>
              </a:rPr>
              <a:t>дитираме /</a:t>
            </a:r>
            <a:r>
              <a:rPr lang="en-US" dirty="0" err="1">
                <a:solidFill>
                  <a:srgbClr val="000000"/>
                </a:solidFill>
                <a:latin typeface="Times New Roman" panose="02020603050405020304" pitchFamily="18" charset="0"/>
              </a:rPr>
              <a:t>etc</a:t>
            </a:r>
            <a:r>
              <a:rPr lang="en-US" dirty="0">
                <a:solidFill>
                  <a:srgbClr val="000000"/>
                </a:solidFill>
                <a:latin typeface="Times New Roman" panose="02020603050405020304" pitchFamily="18" charset="0"/>
              </a:rPr>
              <a:t>/default/</a:t>
            </a:r>
            <a:r>
              <a:rPr lang="en-US" dirty="0" err="1">
                <a:solidFill>
                  <a:srgbClr val="000000"/>
                </a:solidFill>
                <a:latin typeface="Times New Roman" panose="02020603050405020304" pitchFamily="18" charset="0"/>
              </a:rPr>
              <a:t>isc</a:t>
            </a:r>
            <a:r>
              <a:rPr lang="en-US" dirty="0">
                <a:solidFill>
                  <a:srgbClr val="000000"/>
                </a:solidFill>
                <a:latin typeface="Times New Roman" panose="02020603050405020304" pitchFamily="18" charset="0"/>
              </a:rPr>
              <a:t>-</a:t>
            </a:r>
            <a:r>
              <a:rPr lang="en-US" dirty="0" err="1">
                <a:solidFill>
                  <a:srgbClr val="000000"/>
                </a:solidFill>
                <a:latin typeface="Times New Roman" panose="02020603050405020304" pitchFamily="18" charset="0"/>
              </a:rPr>
              <a:t>dhcp</a:t>
            </a:r>
            <a:r>
              <a:rPr lang="en-US" dirty="0">
                <a:solidFill>
                  <a:srgbClr val="000000"/>
                </a:solidFill>
                <a:latin typeface="Times New Roman" panose="02020603050405020304" pitchFamily="18" charset="0"/>
              </a:rPr>
              <a:t>-server, </a:t>
            </a:r>
            <a:r>
              <a:rPr lang="mk-MK" dirty="0">
                <a:solidFill>
                  <a:srgbClr val="000000"/>
                </a:solidFill>
                <a:latin typeface="Times New Roman" panose="02020603050405020304" pitchFamily="18" charset="0"/>
              </a:rPr>
              <a:t>со командата</a:t>
            </a:r>
            <a:endParaRPr lang="mk-MK" dirty="0"/>
          </a:p>
          <a:p>
            <a:br>
              <a:rPr lang="mk-MK" dirty="0"/>
            </a:br>
            <a:endParaRPr lang="en-US" dirty="0"/>
          </a:p>
        </p:txBody>
      </p:sp>
      <p:sp>
        <p:nvSpPr>
          <p:cNvPr id="4" name="Rectangle 3">
            <a:extLst>
              <a:ext uri="{FF2B5EF4-FFF2-40B4-BE49-F238E27FC236}">
                <a16:creationId xmlns:a16="http://schemas.microsoft.com/office/drawing/2014/main" id="{BE1225F7-A723-4C63-A0A9-A28BF4843AE3}"/>
              </a:ext>
            </a:extLst>
          </p:cNvPr>
          <p:cNvSpPr/>
          <p:nvPr/>
        </p:nvSpPr>
        <p:spPr>
          <a:xfrm>
            <a:off x="2336800" y="3429000"/>
            <a:ext cx="6096000" cy="1102866"/>
          </a:xfrm>
          <a:prstGeom prst="rect">
            <a:avLst/>
          </a:prstGeom>
        </p:spPr>
        <p:txBody>
          <a:bodyPr>
            <a:spAutoFit/>
          </a:bodyPr>
          <a:lstStyle/>
          <a:p>
            <a:pPr>
              <a:spcBef>
                <a:spcPts val="1400"/>
              </a:spcBef>
              <a:spcAft>
                <a:spcPts val="1400"/>
              </a:spcAft>
            </a:pPr>
            <a:r>
              <a:rPr lang="en-US" dirty="0" err="1">
                <a:solidFill>
                  <a:srgbClr val="000000"/>
                </a:solidFill>
                <a:latin typeface="Monaco"/>
              </a:rPr>
              <a:t>sudo</a:t>
            </a:r>
            <a:r>
              <a:rPr lang="en-US" dirty="0">
                <a:solidFill>
                  <a:srgbClr val="000000"/>
                </a:solidFill>
                <a:latin typeface="Monaco"/>
              </a:rPr>
              <a:t> </a:t>
            </a:r>
            <a:r>
              <a:rPr lang="en-US" dirty="0" err="1">
                <a:solidFill>
                  <a:srgbClr val="000000"/>
                </a:solidFill>
                <a:latin typeface="Monaco"/>
              </a:rPr>
              <a:t>nano</a:t>
            </a:r>
            <a:r>
              <a:rPr lang="en-US" dirty="0">
                <a:solidFill>
                  <a:srgbClr val="000000"/>
                </a:solidFill>
                <a:latin typeface="Monaco"/>
              </a:rPr>
              <a:t> /</a:t>
            </a:r>
            <a:r>
              <a:rPr lang="en-US" dirty="0" err="1">
                <a:solidFill>
                  <a:srgbClr val="000000"/>
                </a:solidFill>
                <a:latin typeface="Monaco"/>
              </a:rPr>
              <a:t>etc</a:t>
            </a:r>
            <a:r>
              <a:rPr lang="en-US" dirty="0">
                <a:solidFill>
                  <a:srgbClr val="000000"/>
                </a:solidFill>
                <a:latin typeface="Monaco"/>
              </a:rPr>
              <a:t>/default/</a:t>
            </a:r>
            <a:r>
              <a:rPr lang="en-US" dirty="0" err="1">
                <a:solidFill>
                  <a:srgbClr val="000000"/>
                </a:solidFill>
                <a:latin typeface="Monaco"/>
              </a:rPr>
              <a:t>isc</a:t>
            </a:r>
            <a:r>
              <a:rPr lang="en-US" dirty="0">
                <a:solidFill>
                  <a:srgbClr val="000000"/>
                </a:solidFill>
                <a:latin typeface="Monaco"/>
              </a:rPr>
              <a:t>-</a:t>
            </a:r>
            <a:r>
              <a:rPr lang="en-US" dirty="0" err="1">
                <a:solidFill>
                  <a:srgbClr val="000000"/>
                </a:solidFill>
                <a:latin typeface="Monaco"/>
              </a:rPr>
              <a:t>dhcp</a:t>
            </a:r>
            <a:r>
              <a:rPr lang="en-US" dirty="0">
                <a:solidFill>
                  <a:srgbClr val="000000"/>
                </a:solidFill>
                <a:latin typeface="Monaco"/>
              </a:rPr>
              <a:t>-server</a:t>
            </a:r>
            <a:endParaRPr lang="en-US" dirty="0"/>
          </a:p>
          <a:p>
            <a:br>
              <a:rPr lang="en-US" dirty="0"/>
            </a:br>
            <a:endParaRPr lang="en-US" dirty="0"/>
          </a:p>
        </p:txBody>
      </p:sp>
      <p:sp>
        <p:nvSpPr>
          <p:cNvPr id="5" name="Rectangle 4">
            <a:extLst>
              <a:ext uri="{FF2B5EF4-FFF2-40B4-BE49-F238E27FC236}">
                <a16:creationId xmlns:a16="http://schemas.microsoft.com/office/drawing/2014/main" id="{399520DA-5176-49D6-B01F-0BABB2E4B2E6}"/>
              </a:ext>
            </a:extLst>
          </p:cNvPr>
          <p:cNvSpPr/>
          <p:nvPr/>
        </p:nvSpPr>
        <p:spPr>
          <a:xfrm>
            <a:off x="489527" y="4059450"/>
            <a:ext cx="10954327" cy="1302921"/>
          </a:xfrm>
          <a:prstGeom prst="rect">
            <a:avLst/>
          </a:prstGeom>
        </p:spPr>
        <p:txBody>
          <a:bodyPr wrap="square">
            <a:spAutoFit/>
          </a:bodyPr>
          <a:lstStyle/>
          <a:p>
            <a:pPr>
              <a:spcAft>
                <a:spcPts val="800"/>
              </a:spcAft>
            </a:pPr>
            <a:r>
              <a:rPr lang="ru-RU" dirty="0">
                <a:solidFill>
                  <a:srgbClr val="000000"/>
                </a:solidFill>
                <a:latin typeface="Times New Roman" panose="02020603050405020304" pitchFamily="18" charset="0"/>
              </a:rPr>
              <a:t>И најдолу го пишуваме мрежниот интерфејс ens38. За да ги видиме мрежните интерфејси ја користиме командата ifconfig.</a:t>
            </a:r>
            <a:endParaRPr lang="ru-RU" dirty="0"/>
          </a:p>
          <a:p>
            <a:br>
              <a:rPr lang="ru-RU" dirty="0"/>
            </a:br>
            <a:endParaRPr lang="en-US" dirty="0"/>
          </a:p>
        </p:txBody>
      </p:sp>
      <p:sp>
        <p:nvSpPr>
          <p:cNvPr id="6" name="Rectangle 5">
            <a:extLst>
              <a:ext uri="{FF2B5EF4-FFF2-40B4-BE49-F238E27FC236}">
                <a16:creationId xmlns:a16="http://schemas.microsoft.com/office/drawing/2014/main" id="{A542C7A1-E0BE-40BA-9B87-F08F5EFFC652}"/>
              </a:ext>
            </a:extLst>
          </p:cNvPr>
          <p:cNvSpPr/>
          <p:nvPr/>
        </p:nvSpPr>
        <p:spPr>
          <a:xfrm>
            <a:off x="705203" y="5216736"/>
            <a:ext cx="6096000" cy="1379865"/>
          </a:xfrm>
          <a:prstGeom prst="rect">
            <a:avLst/>
          </a:prstGeom>
        </p:spPr>
        <p:txBody>
          <a:bodyPr>
            <a:spAutoFit/>
          </a:bodyPr>
          <a:lstStyle/>
          <a:p>
            <a:pPr>
              <a:spcBef>
                <a:spcPts val="1400"/>
              </a:spcBef>
            </a:pPr>
            <a:r>
              <a:rPr lang="en-US" dirty="0">
                <a:solidFill>
                  <a:srgbClr val="000000"/>
                </a:solidFill>
                <a:latin typeface="Monaco"/>
              </a:rPr>
              <a:t>[...]</a:t>
            </a:r>
            <a:endParaRPr lang="en-US" dirty="0"/>
          </a:p>
          <a:p>
            <a:pPr>
              <a:spcAft>
                <a:spcPts val="1400"/>
              </a:spcAft>
            </a:pPr>
            <a:r>
              <a:rPr lang="en-US" dirty="0">
                <a:solidFill>
                  <a:srgbClr val="000000"/>
                </a:solidFill>
                <a:latin typeface="Monaco"/>
              </a:rPr>
              <a:t>INTERFACES="ens38"</a:t>
            </a:r>
            <a:endParaRPr lang="en-US" dirty="0"/>
          </a:p>
          <a:p>
            <a:br>
              <a:rPr lang="en-US" dirty="0"/>
            </a:br>
            <a:endParaRPr lang="en-US" dirty="0"/>
          </a:p>
        </p:txBody>
      </p:sp>
      <p:pic>
        <p:nvPicPr>
          <p:cNvPr id="11266" name="Picture 2" descr="https://lh3.googleusercontent.com/nuG95FzOUcnS9F3MPuQFqaRFBiR2eQZNd0Wmle4CQxVgWdWYcV710PZYH0eWrEy5rCn-0igv42XaGzbqnr8hmvsDQnnWvJN-sqB3sqPYUChqtsUD2WEK2Zrid9IHeNiyOOKAPqRVv6U5QIQnvw">
            <a:extLst>
              <a:ext uri="{FF2B5EF4-FFF2-40B4-BE49-F238E27FC236}">
                <a16:creationId xmlns:a16="http://schemas.microsoft.com/office/drawing/2014/main" id="{D32BE1EA-2316-4A7A-8A80-878C69A08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095" y="4565275"/>
            <a:ext cx="8351724" cy="130292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34A3B43-6A77-40DB-81EE-68CE992FA0A5}"/>
              </a:ext>
            </a:extLst>
          </p:cNvPr>
          <p:cNvSpPr/>
          <p:nvPr/>
        </p:nvSpPr>
        <p:spPr>
          <a:xfrm>
            <a:off x="8885381" y="6261823"/>
            <a:ext cx="6096000" cy="1025922"/>
          </a:xfrm>
          <a:prstGeom prst="rect">
            <a:avLst/>
          </a:prstGeom>
        </p:spPr>
        <p:txBody>
          <a:bodyPr>
            <a:spAutoFit/>
          </a:bodyPr>
          <a:lstStyle/>
          <a:p>
            <a:pPr>
              <a:spcAft>
                <a:spcPts val="800"/>
              </a:spcAft>
            </a:pPr>
            <a:r>
              <a:rPr lang="en-US" dirty="0">
                <a:solidFill>
                  <a:srgbClr val="000000"/>
                </a:solidFill>
                <a:latin typeface="Times New Roman" panose="02020603050405020304" pitchFamily="18" charset="0"/>
              </a:rPr>
              <a:t>CRTL+O - </a:t>
            </a:r>
            <a:r>
              <a:rPr lang="mk-MK" dirty="0">
                <a:solidFill>
                  <a:srgbClr val="000000"/>
                </a:solidFill>
                <a:latin typeface="Times New Roman" panose="02020603050405020304" pitchFamily="18" charset="0"/>
              </a:rPr>
              <a:t>за зачувување.</a:t>
            </a:r>
            <a:endParaRPr lang="mk-MK" dirty="0"/>
          </a:p>
          <a:p>
            <a:br>
              <a:rPr lang="mk-MK" dirty="0"/>
            </a:br>
            <a:endParaRPr lang="en-US" dirty="0"/>
          </a:p>
        </p:txBody>
      </p:sp>
    </p:spTree>
    <p:extLst>
      <p:ext uri="{BB962C8B-B14F-4D97-AF65-F5344CB8AC3E}">
        <p14:creationId xmlns:p14="http://schemas.microsoft.com/office/powerpoint/2010/main" val="146685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549C-6A15-476B-8C91-0F7791562AA9}"/>
              </a:ext>
            </a:extLst>
          </p:cNvPr>
          <p:cNvSpPr>
            <a:spLocks noGrp="1"/>
          </p:cNvSpPr>
          <p:nvPr>
            <p:ph type="title"/>
          </p:nvPr>
        </p:nvSpPr>
        <p:spPr>
          <a:xfrm>
            <a:off x="645847" y="803549"/>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3584A3B9-8120-4CFF-9CA4-B91A297B1CA6}"/>
              </a:ext>
            </a:extLst>
          </p:cNvPr>
          <p:cNvSpPr/>
          <p:nvPr/>
        </p:nvSpPr>
        <p:spPr>
          <a:xfrm>
            <a:off x="443345" y="2260257"/>
            <a:ext cx="6096000" cy="1025922"/>
          </a:xfrm>
          <a:prstGeom prst="rect">
            <a:avLst/>
          </a:prstGeom>
        </p:spPr>
        <p:txBody>
          <a:bodyPr>
            <a:spAutoFit/>
          </a:bodyPr>
          <a:lstStyle/>
          <a:p>
            <a:pPr>
              <a:spcAft>
                <a:spcPts val="800"/>
              </a:spcAft>
            </a:pPr>
            <a:r>
              <a:rPr lang="ru-RU" b="1" dirty="0">
                <a:solidFill>
                  <a:srgbClr val="000000"/>
                </a:solidFill>
                <a:latin typeface="Times New Roman" panose="02020603050405020304" pitchFamily="18" charset="0"/>
              </a:rPr>
              <a:t>Чекор 2. </a:t>
            </a:r>
            <a:r>
              <a:rPr lang="ru-RU" dirty="0">
                <a:solidFill>
                  <a:srgbClr val="000000"/>
                </a:solidFill>
                <a:latin typeface="Times New Roman" panose="02020603050405020304" pitchFamily="18" charset="0"/>
              </a:rPr>
              <a:t>Го едитираме</a:t>
            </a:r>
            <a:r>
              <a:rPr lang="ru-RU" b="1" dirty="0">
                <a:solidFill>
                  <a:srgbClr val="000000"/>
                </a:solidFill>
                <a:latin typeface="Times New Roman" panose="02020603050405020304" pitchFamily="18" charset="0"/>
              </a:rPr>
              <a:t> dhcpd.conf</a:t>
            </a:r>
            <a:endParaRPr lang="ru-RU" dirty="0"/>
          </a:p>
          <a:p>
            <a:br>
              <a:rPr lang="ru-RU" dirty="0"/>
            </a:br>
            <a:endParaRPr lang="en-US" dirty="0"/>
          </a:p>
        </p:txBody>
      </p:sp>
      <p:sp>
        <p:nvSpPr>
          <p:cNvPr id="4" name="Rectangle 3">
            <a:extLst>
              <a:ext uri="{FF2B5EF4-FFF2-40B4-BE49-F238E27FC236}">
                <a16:creationId xmlns:a16="http://schemas.microsoft.com/office/drawing/2014/main" id="{672A82D0-F6F2-49C5-8690-1970B00A2E3B}"/>
              </a:ext>
            </a:extLst>
          </p:cNvPr>
          <p:cNvSpPr/>
          <p:nvPr/>
        </p:nvSpPr>
        <p:spPr>
          <a:xfrm>
            <a:off x="2327563" y="2877567"/>
            <a:ext cx="6096000" cy="1102866"/>
          </a:xfrm>
          <a:prstGeom prst="rect">
            <a:avLst/>
          </a:prstGeom>
        </p:spPr>
        <p:txBody>
          <a:bodyPr>
            <a:spAutoFit/>
          </a:bodyPr>
          <a:lstStyle/>
          <a:p>
            <a:pPr>
              <a:spcBef>
                <a:spcPts val="1400"/>
              </a:spcBef>
              <a:spcAft>
                <a:spcPts val="1400"/>
              </a:spcAft>
            </a:pPr>
            <a:r>
              <a:rPr lang="en-US" dirty="0" err="1">
                <a:solidFill>
                  <a:srgbClr val="000000"/>
                </a:solidFill>
                <a:latin typeface="Monaco"/>
              </a:rPr>
              <a:t>sudo</a:t>
            </a:r>
            <a:r>
              <a:rPr lang="en-US" dirty="0">
                <a:solidFill>
                  <a:srgbClr val="000000"/>
                </a:solidFill>
                <a:latin typeface="Monaco"/>
              </a:rPr>
              <a:t> </a:t>
            </a:r>
            <a:r>
              <a:rPr lang="en-US" dirty="0" err="1">
                <a:solidFill>
                  <a:srgbClr val="000000"/>
                </a:solidFill>
                <a:latin typeface="Monaco"/>
              </a:rPr>
              <a:t>nano</a:t>
            </a:r>
            <a:r>
              <a:rPr lang="en-US" dirty="0">
                <a:solidFill>
                  <a:srgbClr val="000000"/>
                </a:solidFill>
                <a:latin typeface="Monaco"/>
              </a:rPr>
              <a:t> /</a:t>
            </a:r>
            <a:r>
              <a:rPr lang="en-US" dirty="0" err="1">
                <a:solidFill>
                  <a:srgbClr val="000000"/>
                </a:solidFill>
                <a:latin typeface="Monaco"/>
              </a:rPr>
              <a:t>etc</a:t>
            </a:r>
            <a:r>
              <a:rPr lang="en-US" dirty="0">
                <a:solidFill>
                  <a:srgbClr val="000000"/>
                </a:solidFill>
                <a:latin typeface="Monaco"/>
              </a:rPr>
              <a:t>/</a:t>
            </a:r>
            <a:r>
              <a:rPr lang="en-US" dirty="0" err="1">
                <a:solidFill>
                  <a:srgbClr val="000000"/>
                </a:solidFill>
                <a:latin typeface="Monaco"/>
              </a:rPr>
              <a:t>dhcp</a:t>
            </a:r>
            <a:r>
              <a:rPr lang="en-US" dirty="0">
                <a:solidFill>
                  <a:srgbClr val="000000"/>
                </a:solidFill>
                <a:latin typeface="Monaco"/>
              </a:rPr>
              <a:t>/</a:t>
            </a:r>
            <a:r>
              <a:rPr lang="en-US" dirty="0" err="1">
                <a:solidFill>
                  <a:srgbClr val="000000"/>
                </a:solidFill>
                <a:latin typeface="Monaco"/>
              </a:rPr>
              <a:t>dhcpd.conf</a:t>
            </a:r>
            <a:endParaRPr lang="en-US" dirty="0"/>
          </a:p>
          <a:p>
            <a:br>
              <a:rPr lang="en-US" dirty="0"/>
            </a:br>
            <a:endParaRPr lang="en-US" dirty="0"/>
          </a:p>
        </p:txBody>
      </p:sp>
      <p:sp>
        <p:nvSpPr>
          <p:cNvPr id="5" name="Rectangle 4">
            <a:extLst>
              <a:ext uri="{FF2B5EF4-FFF2-40B4-BE49-F238E27FC236}">
                <a16:creationId xmlns:a16="http://schemas.microsoft.com/office/drawing/2014/main" id="{E0A77A57-7E2B-4236-8A2C-532B6CE7CE86}"/>
              </a:ext>
            </a:extLst>
          </p:cNvPr>
          <p:cNvSpPr/>
          <p:nvPr/>
        </p:nvSpPr>
        <p:spPr>
          <a:xfrm>
            <a:off x="443344" y="3441824"/>
            <a:ext cx="11647055" cy="646331"/>
          </a:xfrm>
          <a:prstGeom prst="rect">
            <a:avLst/>
          </a:prstGeom>
        </p:spPr>
        <p:txBody>
          <a:bodyPr wrap="square">
            <a:spAutoFit/>
          </a:bodyPr>
          <a:lstStyle/>
          <a:p>
            <a:r>
              <a:rPr lang="ru-RU" dirty="0"/>
              <a:t>Во фајлот, за да го направиме официјален овај DHCP сервер за сите клиенти го отстрануваме симболот за коментар од authoritative</a:t>
            </a:r>
          </a:p>
        </p:txBody>
      </p:sp>
      <p:pic>
        <p:nvPicPr>
          <p:cNvPr id="12290" name="Picture 2" descr="https://lh3.googleusercontent.com/ui6vtoYAGhQkJoV3uM1t_TGO_X5mmGGHnpHzgfEY_0igC1MK_neekwFCqeW-GNvi22FMD1sI6CeTX-qEjTeN9gO_DeOj1ZEKKxoigr_TZvlNJOsCsAYXG8llp6sPv2gP9vIZ2L0oKazgl7ferg">
            <a:extLst>
              <a:ext uri="{FF2B5EF4-FFF2-40B4-BE49-F238E27FC236}">
                <a16:creationId xmlns:a16="http://schemas.microsoft.com/office/drawing/2014/main" id="{FA93B812-8F04-4570-8FA3-EE9B0DFED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21" y="4088155"/>
            <a:ext cx="5709247" cy="64633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AB3F5F1-DE73-40FF-A52A-AD75AA5AB328}"/>
              </a:ext>
            </a:extLst>
          </p:cNvPr>
          <p:cNvSpPr/>
          <p:nvPr/>
        </p:nvSpPr>
        <p:spPr>
          <a:xfrm>
            <a:off x="259094" y="5205825"/>
            <a:ext cx="6096000" cy="646331"/>
          </a:xfrm>
          <a:prstGeom prst="rect">
            <a:avLst/>
          </a:prstGeom>
        </p:spPr>
        <p:txBody>
          <a:bodyPr>
            <a:spAutoFit/>
          </a:bodyPr>
          <a:lstStyle/>
          <a:p>
            <a:r>
              <a:rPr lang="mk-MK" dirty="0"/>
              <a:t>Подолу подесуваме </a:t>
            </a:r>
            <a:r>
              <a:rPr lang="en-US" dirty="0"/>
              <a:t>subnet, range, domain name, subnet mask, router, broadcast…</a:t>
            </a:r>
          </a:p>
        </p:txBody>
      </p:sp>
      <p:pic>
        <p:nvPicPr>
          <p:cNvPr id="12292" name="Picture 4" descr="https://lh5.googleusercontent.com/KNRJk7KGOc01v7eDVFY2jkRV5-bHv0610AHDHFDRT8Yxnra-mPSLG59b8AbNHoL5jCciXjPFdjx4yLXmE7lrl-QuWz71f0tKnJ5eoCVgKuSI7O1wyc1VQ55Vhw2ZHj0CxHv-eynlsJkBtw0-EA">
            <a:extLst>
              <a:ext uri="{FF2B5EF4-FFF2-40B4-BE49-F238E27FC236}">
                <a16:creationId xmlns:a16="http://schemas.microsoft.com/office/drawing/2014/main" id="{8ADA6812-2758-4230-9DC7-99FD3F8B1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504" y="4088155"/>
            <a:ext cx="4676775" cy="18859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01870E8-AB1C-4BB4-A80D-017362605B6E}"/>
              </a:ext>
            </a:extLst>
          </p:cNvPr>
          <p:cNvSpPr/>
          <p:nvPr/>
        </p:nvSpPr>
        <p:spPr>
          <a:xfrm>
            <a:off x="8765309" y="6250367"/>
            <a:ext cx="6096000" cy="1025922"/>
          </a:xfrm>
          <a:prstGeom prst="rect">
            <a:avLst/>
          </a:prstGeom>
        </p:spPr>
        <p:txBody>
          <a:bodyPr>
            <a:spAutoFit/>
          </a:bodyPr>
          <a:lstStyle/>
          <a:p>
            <a:pPr>
              <a:spcAft>
                <a:spcPts val="800"/>
              </a:spcAft>
            </a:pPr>
            <a:r>
              <a:rPr lang="en-US" dirty="0">
                <a:solidFill>
                  <a:srgbClr val="000000"/>
                </a:solidFill>
                <a:latin typeface="Times New Roman" panose="02020603050405020304" pitchFamily="18" charset="0"/>
              </a:rPr>
              <a:t>CTRL+O</a:t>
            </a:r>
            <a:endParaRPr lang="en-US" dirty="0"/>
          </a:p>
          <a:p>
            <a:br>
              <a:rPr lang="en-US" dirty="0"/>
            </a:br>
            <a:endParaRPr lang="en-US" dirty="0"/>
          </a:p>
        </p:txBody>
      </p:sp>
    </p:spTree>
    <p:extLst>
      <p:ext uri="{BB962C8B-B14F-4D97-AF65-F5344CB8AC3E}">
        <p14:creationId xmlns:p14="http://schemas.microsoft.com/office/powerpoint/2010/main" val="118905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BE47-9C36-4EC3-8C52-AE851B5719DC}"/>
              </a:ext>
            </a:extLst>
          </p:cNvPr>
          <p:cNvSpPr>
            <a:spLocks noGrp="1"/>
          </p:cNvSpPr>
          <p:nvPr>
            <p:ph type="title"/>
          </p:nvPr>
        </p:nvSpPr>
        <p:spPr>
          <a:xfrm>
            <a:off x="686730" y="849730"/>
            <a:ext cx="11029616" cy="988332"/>
          </a:xfrm>
        </p:spPr>
        <p:txBody>
          <a:bodyPr>
            <a:normAutofit fontScale="90000"/>
          </a:bodyPr>
          <a:lstStyle/>
          <a:p>
            <a:pPr algn="ctr"/>
            <a:r>
              <a:rPr lang="ru-RU" b="1" dirty="0"/>
              <a:t>Инсталирање и конфигурирање на DHCP сервер во Ubuntu</a:t>
            </a:r>
            <a:br>
              <a:rPr lang="ru-RU" b="1" dirty="0"/>
            </a:br>
            <a:endParaRPr lang="en-US" dirty="0"/>
          </a:p>
        </p:txBody>
      </p:sp>
      <p:sp>
        <p:nvSpPr>
          <p:cNvPr id="3" name="Rectangle 2">
            <a:extLst>
              <a:ext uri="{FF2B5EF4-FFF2-40B4-BE49-F238E27FC236}">
                <a16:creationId xmlns:a16="http://schemas.microsoft.com/office/drawing/2014/main" id="{B56C3162-FD6A-4FBD-BA06-97905C7FDEBB}"/>
              </a:ext>
            </a:extLst>
          </p:cNvPr>
          <p:cNvSpPr/>
          <p:nvPr/>
        </p:nvSpPr>
        <p:spPr>
          <a:xfrm>
            <a:off x="369453" y="2158703"/>
            <a:ext cx="10298546" cy="1025922"/>
          </a:xfrm>
          <a:prstGeom prst="rect">
            <a:avLst/>
          </a:prstGeom>
        </p:spPr>
        <p:txBody>
          <a:bodyPr wrap="square">
            <a:spAutoFit/>
          </a:bodyPr>
          <a:lstStyle/>
          <a:p>
            <a:pPr>
              <a:spcAft>
                <a:spcPts val="800"/>
              </a:spcAft>
            </a:pPr>
            <a:r>
              <a:rPr lang="ru-RU" b="1" dirty="0">
                <a:solidFill>
                  <a:srgbClr val="000000"/>
                </a:solidFill>
                <a:latin typeface="Times New Roman" panose="02020603050405020304" pitchFamily="18" charset="0"/>
              </a:rPr>
              <a:t>Чекор 3.</a:t>
            </a:r>
            <a:r>
              <a:rPr lang="ru-RU" dirty="0">
                <a:solidFill>
                  <a:srgbClr val="000000"/>
                </a:solidFill>
                <a:latin typeface="Times New Roman" panose="02020603050405020304" pitchFamily="18" charset="0"/>
              </a:rPr>
              <a:t> Го рестартираме isc-dhcp-server сервисот со командата</a:t>
            </a:r>
            <a:endParaRPr lang="ru-RU" dirty="0"/>
          </a:p>
          <a:p>
            <a:br>
              <a:rPr lang="ru-RU" dirty="0"/>
            </a:br>
            <a:endParaRPr lang="en-US" dirty="0"/>
          </a:p>
        </p:txBody>
      </p:sp>
      <p:sp>
        <p:nvSpPr>
          <p:cNvPr id="4" name="Rectangle 3">
            <a:extLst>
              <a:ext uri="{FF2B5EF4-FFF2-40B4-BE49-F238E27FC236}">
                <a16:creationId xmlns:a16="http://schemas.microsoft.com/office/drawing/2014/main" id="{D4CBEEBC-4E47-4E3D-A10E-38A4A2E8F9A5}"/>
              </a:ext>
            </a:extLst>
          </p:cNvPr>
          <p:cNvSpPr/>
          <p:nvPr/>
        </p:nvSpPr>
        <p:spPr>
          <a:xfrm>
            <a:off x="3048000" y="2877567"/>
            <a:ext cx="6096000" cy="1102866"/>
          </a:xfrm>
          <a:prstGeom prst="rect">
            <a:avLst/>
          </a:prstGeom>
        </p:spPr>
        <p:txBody>
          <a:bodyPr>
            <a:spAutoFit/>
          </a:bodyPr>
          <a:lstStyle/>
          <a:p>
            <a:pPr>
              <a:spcBef>
                <a:spcPts val="1400"/>
              </a:spcBef>
              <a:spcAft>
                <a:spcPts val="1400"/>
              </a:spcAft>
            </a:pPr>
            <a:r>
              <a:rPr lang="en-US" dirty="0" err="1">
                <a:solidFill>
                  <a:srgbClr val="000000"/>
                </a:solidFill>
                <a:latin typeface="Monaco"/>
              </a:rPr>
              <a:t>sudo</a:t>
            </a:r>
            <a:r>
              <a:rPr lang="en-US" dirty="0">
                <a:solidFill>
                  <a:srgbClr val="000000"/>
                </a:solidFill>
                <a:latin typeface="Monaco"/>
              </a:rPr>
              <a:t> </a:t>
            </a:r>
            <a:r>
              <a:rPr lang="en-US" dirty="0" err="1">
                <a:solidFill>
                  <a:srgbClr val="000000"/>
                </a:solidFill>
                <a:latin typeface="Monaco"/>
              </a:rPr>
              <a:t>systemctl</a:t>
            </a:r>
            <a:r>
              <a:rPr lang="en-US" dirty="0">
                <a:solidFill>
                  <a:srgbClr val="000000"/>
                </a:solidFill>
                <a:latin typeface="Monaco"/>
              </a:rPr>
              <a:t> restart </a:t>
            </a:r>
            <a:r>
              <a:rPr lang="en-US" dirty="0" err="1">
                <a:solidFill>
                  <a:srgbClr val="000000"/>
                </a:solidFill>
                <a:latin typeface="Monaco"/>
              </a:rPr>
              <a:t>isc</a:t>
            </a:r>
            <a:r>
              <a:rPr lang="en-US" dirty="0">
                <a:solidFill>
                  <a:srgbClr val="000000"/>
                </a:solidFill>
                <a:latin typeface="Monaco"/>
              </a:rPr>
              <a:t>-</a:t>
            </a:r>
            <a:r>
              <a:rPr lang="en-US" dirty="0" err="1">
                <a:solidFill>
                  <a:srgbClr val="000000"/>
                </a:solidFill>
                <a:latin typeface="Monaco"/>
              </a:rPr>
              <a:t>dhcp</a:t>
            </a:r>
            <a:r>
              <a:rPr lang="en-US" dirty="0">
                <a:solidFill>
                  <a:srgbClr val="000000"/>
                </a:solidFill>
                <a:latin typeface="Monaco"/>
              </a:rPr>
              <a:t>-server</a:t>
            </a:r>
            <a:endParaRPr lang="en-US" dirty="0"/>
          </a:p>
          <a:p>
            <a:br>
              <a:rPr lang="en-US" dirty="0"/>
            </a:br>
            <a:endParaRPr lang="en-US" dirty="0"/>
          </a:p>
        </p:txBody>
      </p:sp>
      <p:sp>
        <p:nvSpPr>
          <p:cNvPr id="5" name="Rectangle 4">
            <a:extLst>
              <a:ext uri="{FF2B5EF4-FFF2-40B4-BE49-F238E27FC236}">
                <a16:creationId xmlns:a16="http://schemas.microsoft.com/office/drawing/2014/main" id="{5F469852-1A3F-4640-8AF1-6DC5C9F7B72E}"/>
              </a:ext>
            </a:extLst>
          </p:cNvPr>
          <p:cNvSpPr/>
          <p:nvPr/>
        </p:nvSpPr>
        <p:spPr>
          <a:xfrm>
            <a:off x="369453" y="3429000"/>
            <a:ext cx="6096000" cy="1025922"/>
          </a:xfrm>
          <a:prstGeom prst="rect">
            <a:avLst/>
          </a:prstGeom>
        </p:spPr>
        <p:txBody>
          <a:bodyPr>
            <a:spAutoFit/>
          </a:bodyPr>
          <a:lstStyle/>
          <a:p>
            <a:pPr>
              <a:spcAft>
                <a:spcPts val="800"/>
              </a:spcAft>
            </a:pPr>
            <a:r>
              <a:rPr lang="ru-RU" dirty="0">
                <a:solidFill>
                  <a:srgbClr val="000000"/>
                </a:solidFill>
                <a:latin typeface="Times New Roman" panose="02020603050405020304" pitchFamily="18" charset="0"/>
              </a:rPr>
              <a:t>Потоа проверваме дали е ушпешно конфигурирано со</a:t>
            </a:r>
            <a:endParaRPr lang="ru-RU" dirty="0"/>
          </a:p>
          <a:p>
            <a:br>
              <a:rPr lang="ru-RU" dirty="0"/>
            </a:br>
            <a:endParaRPr lang="en-US" dirty="0"/>
          </a:p>
        </p:txBody>
      </p:sp>
      <p:sp>
        <p:nvSpPr>
          <p:cNvPr id="6" name="Rectangle 5">
            <a:extLst>
              <a:ext uri="{FF2B5EF4-FFF2-40B4-BE49-F238E27FC236}">
                <a16:creationId xmlns:a16="http://schemas.microsoft.com/office/drawing/2014/main" id="{709D2479-8FCA-4A3E-93A2-E8476108B3BF}"/>
              </a:ext>
            </a:extLst>
          </p:cNvPr>
          <p:cNvSpPr/>
          <p:nvPr/>
        </p:nvSpPr>
        <p:spPr>
          <a:xfrm>
            <a:off x="2059709" y="4050585"/>
            <a:ext cx="6096000" cy="1102866"/>
          </a:xfrm>
          <a:prstGeom prst="rect">
            <a:avLst/>
          </a:prstGeom>
        </p:spPr>
        <p:txBody>
          <a:bodyPr>
            <a:spAutoFit/>
          </a:bodyPr>
          <a:lstStyle/>
          <a:p>
            <a:pPr>
              <a:spcBef>
                <a:spcPts val="1400"/>
              </a:spcBef>
              <a:spcAft>
                <a:spcPts val="1400"/>
              </a:spcAft>
            </a:pPr>
            <a:r>
              <a:rPr lang="en-US" dirty="0" err="1">
                <a:solidFill>
                  <a:srgbClr val="000000"/>
                </a:solidFill>
                <a:latin typeface="Monaco"/>
              </a:rPr>
              <a:t>sudo</a:t>
            </a:r>
            <a:r>
              <a:rPr lang="en-US" dirty="0">
                <a:solidFill>
                  <a:srgbClr val="000000"/>
                </a:solidFill>
                <a:latin typeface="Monaco"/>
              </a:rPr>
              <a:t> </a:t>
            </a:r>
            <a:r>
              <a:rPr lang="en-US" dirty="0" err="1">
                <a:solidFill>
                  <a:srgbClr val="000000"/>
                </a:solidFill>
                <a:latin typeface="Monaco"/>
              </a:rPr>
              <a:t>systemctl</a:t>
            </a:r>
            <a:r>
              <a:rPr lang="en-US" dirty="0">
                <a:solidFill>
                  <a:srgbClr val="000000"/>
                </a:solidFill>
                <a:latin typeface="Monaco"/>
              </a:rPr>
              <a:t> status </a:t>
            </a:r>
            <a:r>
              <a:rPr lang="en-US" dirty="0" err="1">
                <a:solidFill>
                  <a:srgbClr val="000000"/>
                </a:solidFill>
                <a:latin typeface="Monaco"/>
              </a:rPr>
              <a:t>isc</a:t>
            </a:r>
            <a:r>
              <a:rPr lang="en-US" dirty="0">
                <a:solidFill>
                  <a:srgbClr val="000000"/>
                </a:solidFill>
                <a:latin typeface="Monaco"/>
              </a:rPr>
              <a:t>-</a:t>
            </a:r>
            <a:r>
              <a:rPr lang="en-US" dirty="0" err="1">
                <a:solidFill>
                  <a:srgbClr val="000000"/>
                </a:solidFill>
                <a:latin typeface="Monaco"/>
              </a:rPr>
              <a:t>dhcp</a:t>
            </a:r>
            <a:r>
              <a:rPr lang="en-US" dirty="0">
                <a:solidFill>
                  <a:srgbClr val="000000"/>
                </a:solidFill>
                <a:latin typeface="Monaco"/>
              </a:rPr>
              <a:t>-server</a:t>
            </a:r>
            <a:endParaRPr lang="en-US" dirty="0"/>
          </a:p>
          <a:p>
            <a:br>
              <a:rPr lang="en-US" dirty="0"/>
            </a:br>
            <a:endParaRPr lang="en-US" dirty="0"/>
          </a:p>
        </p:txBody>
      </p:sp>
      <p:sp>
        <p:nvSpPr>
          <p:cNvPr id="7" name="Rectangle 6">
            <a:extLst>
              <a:ext uri="{FF2B5EF4-FFF2-40B4-BE49-F238E27FC236}">
                <a16:creationId xmlns:a16="http://schemas.microsoft.com/office/drawing/2014/main" id="{B40CE2BA-6744-46DC-B2B8-A970E6654FB8}"/>
              </a:ext>
            </a:extLst>
          </p:cNvPr>
          <p:cNvSpPr/>
          <p:nvPr/>
        </p:nvSpPr>
        <p:spPr>
          <a:xfrm>
            <a:off x="369453" y="4756384"/>
            <a:ext cx="6096000" cy="1025922"/>
          </a:xfrm>
          <a:prstGeom prst="rect">
            <a:avLst/>
          </a:prstGeom>
        </p:spPr>
        <p:txBody>
          <a:bodyPr>
            <a:spAutoFit/>
          </a:bodyPr>
          <a:lstStyle/>
          <a:p>
            <a:pPr>
              <a:spcAft>
                <a:spcPts val="800"/>
              </a:spcAft>
            </a:pPr>
            <a:r>
              <a:rPr lang="ru-RU" dirty="0">
                <a:solidFill>
                  <a:srgbClr val="000000"/>
                </a:solidFill>
                <a:latin typeface="Times New Roman" panose="02020603050405020304" pitchFamily="18" charset="0"/>
              </a:rPr>
              <a:t>Ако добиеме како на сликата, тогаш се е во ред.</a:t>
            </a:r>
            <a:endParaRPr lang="ru-RU" dirty="0"/>
          </a:p>
          <a:p>
            <a:br>
              <a:rPr lang="ru-RU" dirty="0"/>
            </a:br>
            <a:endParaRPr lang="en-US" dirty="0"/>
          </a:p>
        </p:txBody>
      </p:sp>
      <p:pic>
        <p:nvPicPr>
          <p:cNvPr id="13314" name="Picture 2" descr="https://lh6.googleusercontent.com/pALBM7r0xz61t-jWNEALTCbq7n2CQXTJi7EmGHzibhNwXOVh0vseAomdWOEkWsJMwNOjObnL5O0Dhgl4NhykQjF_Md4oyWRdnGJfjC4zA7jLQKRrjGuvXRf_Z46cWefSv6tD5Aifntw6hL4unQ">
            <a:extLst>
              <a:ext uri="{FF2B5EF4-FFF2-40B4-BE49-F238E27FC236}">
                <a16:creationId xmlns:a16="http://schemas.microsoft.com/office/drawing/2014/main" id="{FE382D60-99A9-495A-8236-5C7C7AC82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234783"/>
            <a:ext cx="7315200" cy="13640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D3946E8-1B25-4A48-96BE-0D70D69463AB}"/>
              </a:ext>
            </a:extLst>
          </p:cNvPr>
          <p:cNvSpPr/>
          <p:nvPr/>
        </p:nvSpPr>
        <p:spPr>
          <a:xfrm>
            <a:off x="5911272" y="5709272"/>
            <a:ext cx="1847271" cy="1200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565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62A1A-3FF5-4DFC-BDE6-C8B8177C9EF1}"/>
              </a:ext>
            </a:extLst>
          </p:cNvPr>
          <p:cNvSpPr/>
          <p:nvPr/>
        </p:nvSpPr>
        <p:spPr>
          <a:xfrm>
            <a:off x="2392217" y="953808"/>
            <a:ext cx="8257309" cy="830997"/>
          </a:xfrm>
          <a:prstGeom prst="rect">
            <a:avLst/>
          </a:prstGeom>
        </p:spPr>
        <p:txBody>
          <a:bodyPr wrap="square">
            <a:spAutoFit/>
          </a:bodyPr>
          <a:lstStyle/>
          <a:p>
            <a:r>
              <a:rPr lang="ru-RU" sz="2400" b="1" dirty="0">
                <a:solidFill>
                  <a:schemeClr val="bg1"/>
                </a:solidFill>
              </a:rPr>
              <a:t>Инсталирање и конфигурирање на DHCP сервер во Ubuntu</a:t>
            </a:r>
            <a:br>
              <a:rPr lang="ru-RU" sz="2400" b="1" dirty="0">
                <a:solidFill>
                  <a:schemeClr val="bg1"/>
                </a:solidFill>
              </a:rPr>
            </a:br>
            <a:endParaRPr lang="en-US" sz="2400" dirty="0">
              <a:solidFill>
                <a:schemeClr val="bg1"/>
              </a:solidFill>
            </a:endParaRPr>
          </a:p>
        </p:txBody>
      </p:sp>
      <p:sp>
        <p:nvSpPr>
          <p:cNvPr id="6" name="Rectangle 5">
            <a:extLst>
              <a:ext uri="{FF2B5EF4-FFF2-40B4-BE49-F238E27FC236}">
                <a16:creationId xmlns:a16="http://schemas.microsoft.com/office/drawing/2014/main" id="{6AD6496D-1365-4113-8C9B-673978379320}"/>
              </a:ext>
            </a:extLst>
          </p:cNvPr>
          <p:cNvSpPr/>
          <p:nvPr/>
        </p:nvSpPr>
        <p:spPr>
          <a:xfrm>
            <a:off x="424871" y="2232548"/>
            <a:ext cx="6096000" cy="1025922"/>
          </a:xfrm>
          <a:prstGeom prst="rect">
            <a:avLst/>
          </a:prstGeom>
        </p:spPr>
        <p:txBody>
          <a:bodyPr>
            <a:spAutoFit/>
          </a:bodyPr>
          <a:lstStyle/>
          <a:p>
            <a:pPr>
              <a:spcAft>
                <a:spcPts val="800"/>
              </a:spcAft>
            </a:pPr>
            <a:r>
              <a:rPr lang="ru-RU" b="1" dirty="0">
                <a:solidFill>
                  <a:srgbClr val="000000"/>
                </a:solidFill>
                <a:latin typeface="Times" panose="02020603050405020304" pitchFamily="18" charset="0"/>
              </a:rPr>
              <a:t>Чекор 4. </a:t>
            </a:r>
            <a:r>
              <a:rPr lang="ru-RU" dirty="0">
                <a:solidFill>
                  <a:srgbClr val="000000"/>
                </a:solidFill>
                <a:latin typeface="Times" panose="02020603050405020304" pitchFamily="18" charset="0"/>
              </a:rPr>
              <a:t>Конфигурирање на DHCP клиент</a:t>
            </a:r>
            <a:endParaRPr lang="ru-RU" dirty="0"/>
          </a:p>
          <a:p>
            <a:br>
              <a:rPr lang="ru-RU" dirty="0"/>
            </a:br>
            <a:endParaRPr lang="en-US" dirty="0"/>
          </a:p>
        </p:txBody>
      </p:sp>
      <p:sp>
        <p:nvSpPr>
          <p:cNvPr id="7" name="Rectangle 6">
            <a:extLst>
              <a:ext uri="{FF2B5EF4-FFF2-40B4-BE49-F238E27FC236}">
                <a16:creationId xmlns:a16="http://schemas.microsoft.com/office/drawing/2014/main" id="{5267243F-2070-4CBE-AB65-1C7C99A966FD}"/>
              </a:ext>
            </a:extLst>
          </p:cNvPr>
          <p:cNvSpPr/>
          <p:nvPr/>
        </p:nvSpPr>
        <p:spPr>
          <a:xfrm>
            <a:off x="424871" y="2745509"/>
            <a:ext cx="11961093" cy="1959511"/>
          </a:xfrm>
          <a:prstGeom prst="rect">
            <a:avLst/>
          </a:prstGeom>
        </p:spPr>
        <p:txBody>
          <a:bodyPr wrap="square">
            <a:spAutoFit/>
          </a:bodyPr>
          <a:lstStyle/>
          <a:p>
            <a:pPr>
              <a:spcAft>
                <a:spcPts val="800"/>
              </a:spcAft>
            </a:pPr>
            <a:r>
              <a:rPr lang="ru-RU" dirty="0">
                <a:solidFill>
                  <a:srgbClr val="000000"/>
                </a:solidFill>
                <a:latin typeface="Times" panose="02020603050405020304" pitchFamily="18" charset="0"/>
              </a:rPr>
              <a:t>Во овој пример ќе го земиме како клиент Windows OS, за таа цел. Потребно е да направиме подесуваме на мрежниот адаптер VM1</a:t>
            </a:r>
            <a:endParaRPr lang="ru-RU" dirty="0"/>
          </a:p>
          <a:p>
            <a:pPr>
              <a:spcAft>
                <a:spcPts val="800"/>
              </a:spcAft>
            </a:pPr>
            <a:br>
              <a:rPr lang="ru-RU" dirty="0"/>
            </a:br>
            <a:r>
              <a:rPr lang="ru-RU" dirty="0">
                <a:solidFill>
                  <a:srgbClr val="000000"/>
                </a:solidFill>
                <a:latin typeface="Times" panose="02020603050405020304" pitchFamily="18" charset="0"/>
              </a:rPr>
              <a:t>Во Windows oтворете го CMD и напишетеја командата</a:t>
            </a:r>
            <a:endParaRPr lang="ru-RU" dirty="0"/>
          </a:p>
          <a:p>
            <a:br>
              <a:rPr lang="ru-RU" dirty="0"/>
            </a:br>
            <a:endParaRPr lang="en-US" dirty="0"/>
          </a:p>
        </p:txBody>
      </p:sp>
      <p:pic>
        <p:nvPicPr>
          <p:cNvPr id="8" name="Picture 7">
            <a:extLst>
              <a:ext uri="{FF2B5EF4-FFF2-40B4-BE49-F238E27FC236}">
                <a16:creationId xmlns:a16="http://schemas.microsoft.com/office/drawing/2014/main" id="{AC4BC080-F2B0-4A3A-95B0-820C5E99C1F1}"/>
              </a:ext>
            </a:extLst>
          </p:cNvPr>
          <p:cNvPicPr>
            <a:picLocks noChangeAspect="1"/>
          </p:cNvPicPr>
          <p:nvPr/>
        </p:nvPicPr>
        <p:blipFill>
          <a:blip r:embed="rId2"/>
          <a:stretch>
            <a:fillRect/>
          </a:stretch>
        </p:blipFill>
        <p:spPr>
          <a:xfrm>
            <a:off x="3074892" y="4189362"/>
            <a:ext cx="5637019" cy="1476362"/>
          </a:xfrm>
          <a:prstGeom prst="rect">
            <a:avLst/>
          </a:prstGeom>
        </p:spPr>
      </p:pic>
    </p:spTree>
    <p:extLst>
      <p:ext uri="{BB962C8B-B14F-4D97-AF65-F5344CB8AC3E}">
        <p14:creationId xmlns:p14="http://schemas.microsoft.com/office/powerpoint/2010/main" val="242663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92E2-8AE7-439F-9933-0E2CFC50E38B}"/>
              </a:ext>
            </a:extLst>
          </p:cNvPr>
          <p:cNvSpPr>
            <a:spLocks noGrp="1"/>
          </p:cNvSpPr>
          <p:nvPr>
            <p:ph type="title"/>
          </p:nvPr>
        </p:nvSpPr>
        <p:spPr>
          <a:xfrm>
            <a:off x="843749" y="1163767"/>
            <a:ext cx="11029616" cy="988332"/>
          </a:xfrm>
        </p:spPr>
        <p:txBody>
          <a:bodyPr>
            <a:normAutofit fontScale="90000"/>
          </a:bodyPr>
          <a:lstStyle/>
          <a:p>
            <a:pPr algn="ctr"/>
            <a:r>
              <a:rPr lang="ru-RU" b="1" dirty="0"/>
              <a:t>Инсталирање и конфигурирање на DHCP сервер во Ubuntu</a:t>
            </a:r>
            <a:br>
              <a:rPr lang="ru-RU" b="1" dirty="0"/>
            </a:br>
            <a:br>
              <a:rPr lang="en-US" dirty="0"/>
            </a:br>
            <a:endParaRPr lang="en-US" dirty="0"/>
          </a:p>
        </p:txBody>
      </p:sp>
      <p:sp>
        <p:nvSpPr>
          <p:cNvPr id="3" name="Rectangle 2">
            <a:extLst>
              <a:ext uri="{FF2B5EF4-FFF2-40B4-BE49-F238E27FC236}">
                <a16:creationId xmlns:a16="http://schemas.microsoft.com/office/drawing/2014/main" id="{0D6404AD-03D6-4A04-A503-123CB631A3C8}"/>
              </a:ext>
            </a:extLst>
          </p:cNvPr>
          <p:cNvSpPr/>
          <p:nvPr/>
        </p:nvSpPr>
        <p:spPr>
          <a:xfrm>
            <a:off x="434109" y="2152099"/>
            <a:ext cx="11439255" cy="1302921"/>
          </a:xfrm>
          <a:prstGeom prst="rect">
            <a:avLst/>
          </a:prstGeom>
        </p:spPr>
        <p:txBody>
          <a:bodyPr wrap="square">
            <a:spAutoFit/>
          </a:bodyPr>
          <a:lstStyle/>
          <a:p>
            <a:pPr>
              <a:spcAft>
                <a:spcPts val="800"/>
              </a:spcAft>
            </a:pPr>
            <a:r>
              <a:rPr lang="ru-RU" dirty="0">
                <a:solidFill>
                  <a:srgbClr val="000000"/>
                </a:solidFill>
                <a:latin typeface="Times" panose="02020603050405020304" pitchFamily="18" charset="0"/>
              </a:rPr>
              <a:t>Со што ќе се отвори прозорецот со мрежни адаптери потребно е да го селeктираме VMnet1, потоа десен клик Properties. На следниот прозорец селектираме IPv4.</a:t>
            </a:r>
            <a:endParaRPr lang="ru-RU" dirty="0"/>
          </a:p>
          <a:p>
            <a:br>
              <a:rPr lang="ru-RU" dirty="0"/>
            </a:br>
            <a:endParaRPr lang="en-US" dirty="0"/>
          </a:p>
        </p:txBody>
      </p:sp>
      <p:pic>
        <p:nvPicPr>
          <p:cNvPr id="15362" name="Picture 2" descr="https://lh3.googleusercontent.com/TxhQRAbjoNZgtcktTmzT3Q1AGCJE2iqplwCbVQsn1DotnvbmFCU95WaRv1rUcaQ4iA9FtwheClCqZUkWEo4cRdVnFuckE2Ak_IxppXAO3tLCTYM6TjbAuQBJI0Si9Xi1MeXV5cpvMV8kJLyb2Q">
            <a:extLst>
              <a:ext uri="{FF2B5EF4-FFF2-40B4-BE49-F238E27FC236}">
                <a16:creationId xmlns:a16="http://schemas.microsoft.com/office/drawing/2014/main" id="{06E277A3-27C6-410C-AEC2-5DB5904D7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669" y="2803559"/>
            <a:ext cx="3924629" cy="38702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0C70AF4-8B86-4BED-BCFF-AB6908241477}"/>
              </a:ext>
            </a:extLst>
          </p:cNvPr>
          <p:cNvSpPr/>
          <p:nvPr/>
        </p:nvSpPr>
        <p:spPr>
          <a:xfrm>
            <a:off x="6511637" y="3025186"/>
            <a:ext cx="6096000" cy="1025922"/>
          </a:xfrm>
          <a:prstGeom prst="rect">
            <a:avLst/>
          </a:prstGeom>
        </p:spPr>
        <p:txBody>
          <a:bodyPr>
            <a:spAutoFit/>
          </a:bodyPr>
          <a:lstStyle/>
          <a:p>
            <a:pPr>
              <a:spcAft>
                <a:spcPts val="800"/>
              </a:spcAft>
            </a:pPr>
            <a:r>
              <a:rPr lang="ru-RU" dirty="0">
                <a:solidFill>
                  <a:srgbClr val="000000"/>
                </a:solidFill>
                <a:latin typeface="Times" panose="02020603050405020304" pitchFamily="18" charset="0"/>
              </a:rPr>
              <a:t>И селектираме како на сликата.</a:t>
            </a:r>
            <a:endParaRPr lang="ru-RU" dirty="0"/>
          </a:p>
          <a:p>
            <a:br>
              <a:rPr lang="ru-RU" dirty="0"/>
            </a:br>
            <a:endParaRPr lang="en-US" dirty="0"/>
          </a:p>
        </p:txBody>
      </p:sp>
      <p:pic>
        <p:nvPicPr>
          <p:cNvPr id="15364" name="Picture 4" descr="https://lh6.googleusercontent.com/z0jFZOgEnq75M85Yoe9EmCfCMKsCicVA3W8P3Juw4HXPETXvN0Tf-utMRUhCjqoDNBbNfULdjT8NlruWpzP_6daLq3fyMcDZlhYS41YYv-YVs-_EqyJaUyxTECpy0-0g16nXX4XzFfNg8fPp8w">
            <a:extLst>
              <a:ext uri="{FF2B5EF4-FFF2-40B4-BE49-F238E27FC236}">
                <a16:creationId xmlns:a16="http://schemas.microsoft.com/office/drawing/2014/main" id="{ECDE641E-0F6E-421C-AA02-1F4885E3B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204" y="3429000"/>
            <a:ext cx="3002774" cy="317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212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7757-5243-4562-8429-DC7F6AE9B736}"/>
              </a:ext>
            </a:extLst>
          </p:cNvPr>
          <p:cNvSpPr>
            <a:spLocks noGrp="1"/>
          </p:cNvSpPr>
          <p:nvPr>
            <p:ph type="title"/>
          </p:nvPr>
        </p:nvSpPr>
        <p:spPr>
          <a:xfrm>
            <a:off x="677494" y="1265367"/>
            <a:ext cx="11029616" cy="988332"/>
          </a:xfrm>
        </p:spPr>
        <p:txBody>
          <a:bodyPr>
            <a:normAutofit fontScale="90000"/>
          </a:bodyPr>
          <a:lstStyle/>
          <a:p>
            <a:pPr algn="ctr"/>
            <a:r>
              <a:rPr lang="ru-RU" b="1" dirty="0"/>
              <a:t>Инсталирање и конфигурирање на DHCP сервер во Ubuntu</a:t>
            </a:r>
            <a:br>
              <a:rPr lang="ru-RU" b="1" dirty="0"/>
            </a:br>
            <a:br>
              <a:rPr lang="en-US" dirty="0"/>
            </a:br>
            <a:endParaRPr lang="en-US" dirty="0"/>
          </a:p>
        </p:txBody>
      </p:sp>
      <p:sp>
        <p:nvSpPr>
          <p:cNvPr id="3" name="Rectangle 2">
            <a:extLst>
              <a:ext uri="{FF2B5EF4-FFF2-40B4-BE49-F238E27FC236}">
                <a16:creationId xmlns:a16="http://schemas.microsoft.com/office/drawing/2014/main" id="{DE716687-7E4F-4319-B099-7E4F1A1B7F7B}"/>
              </a:ext>
            </a:extLst>
          </p:cNvPr>
          <p:cNvSpPr/>
          <p:nvPr/>
        </p:nvSpPr>
        <p:spPr>
          <a:xfrm>
            <a:off x="503382" y="2068972"/>
            <a:ext cx="6096000" cy="1025922"/>
          </a:xfrm>
          <a:prstGeom prst="rect">
            <a:avLst/>
          </a:prstGeom>
        </p:spPr>
        <p:txBody>
          <a:bodyPr>
            <a:spAutoFit/>
          </a:bodyPr>
          <a:lstStyle/>
          <a:p>
            <a:pPr>
              <a:spcAft>
                <a:spcPts val="800"/>
              </a:spcAft>
            </a:pPr>
            <a:r>
              <a:rPr lang="ru-RU" b="1" dirty="0">
                <a:solidFill>
                  <a:srgbClr val="000000"/>
                </a:solidFill>
                <a:latin typeface="Times" panose="02020603050405020304" pitchFamily="18" charset="0"/>
              </a:rPr>
              <a:t>Чекор 5. </a:t>
            </a:r>
            <a:r>
              <a:rPr lang="ru-RU" dirty="0">
                <a:solidFill>
                  <a:srgbClr val="000000"/>
                </a:solidFill>
                <a:latin typeface="Times" panose="02020603050405020304" pitchFamily="18" charset="0"/>
              </a:rPr>
              <a:t>Проверка во cmd пишуваме </a:t>
            </a:r>
            <a:r>
              <a:rPr lang="ru-RU" b="1" dirty="0">
                <a:solidFill>
                  <a:srgbClr val="000000"/>
                </a:solidFill>
                <a:latin typeface="Times" panose="02020603050405020304" pitchFamily="18" charset="0"/>
              </a:rPr>
              <a:t>ipconfig</a:t>
            </a:r>
            <a:endParaRPr lang="ru-RU" dirty="0"/>
          </a:p>
          <a:p>
            <a:br>
              <a:rPr lang="ru-RU" dirty="0"/>
            </a:br>
            <a:endParaRPr lang="en-US" dirty="0"/>
          </a:p>
        </p:txBody>
      </p:sp>
      <p:pic>
        <p:nvPicPr>
          <p:cNvPr id="16386" name="Picture 2" descr="https://lh5.googleusercontent.com/1u44I1pc-AwHsljqNU8o64CC-tpQHRTKVg8DV27y6V6CtKLjCULw1oXILHP_j_IlO4GF1NAcy39k8eAXP5LuBJcfmepbAPWd8dZ25y9mmnf2M2VfVDDg96ScLNmANmaPLiUqSqvyLhoqvrBpRg">
            <a:extLst>
              <a:ext uri="{FF2B5EF4-FFF2-40B4-BE49-F238E27FC236}">
                <a16:creationId xmlns:a16="http://schemas.microsoft.com/office/drawing/2014/main" id="{539938E7-8F58-4347-89D3-549B9E4D5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520" y="2594296"/>
            <a:ext cx="5748927" cy="13042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175CD35-3865-4CE3-BECD-62C4A2155A18}"/>
              </a:ext>
            </a:extLst>
          </p:cNvPr>
          <p:cNvSpPr/>
          <p:nvPr/>
        </p:nvSpPr>
        <p:spPr>
          <a:xfrm>
            <a:off x="503382" y="4160955"/>
            <a:ext cx="11185235" cy="2893100"/>
          </a:xfrm>
          <a:prstGeom prst="rect">
            <a:avLst/>
          </a:prstGeom>
        </p:spPr>
        <p:txBody>
          <a:bodyPr wrap="square">
            <a:spAutoFit/>
          </a:bodyPr>
          <a:lstStyle/>
          <a:p>
            <a:pPr>
              <a:spcAft>
                <a:spcPts val="800"/>
              </a:spcAft>
            </a:pPr>
            <a:r>
              <a:rPr lang="ru-RU" b="1" dirty="0">
                <a:solidFill>
                  <a:srgbClr val="000000"/>
                </a:solidFill>
                <a:latin typeface="Times" panose="02020603050405020304" pitchFamily="18" charset="0"/>
              </a:rPr>
              <a:t>Чекор 6. </a:t>
            </a:r>
            <a:r>
              <a:rPr lang="ru-RU" dirty="0">
                <a:solidFill>
                  <a:srgbClr val="000000"/>
                </a:solidFill>
                <a:latin typeface="Times" panose="02020603050405020304" pitchFamily="18" charset="0"/>
              </a:rPr>
              <a:t>Потребно е да го подесиме DHCP серверот за овај уред да ја задава секогаш истата адреса. Ова ќе го направиме со помош на MAC адресата на мрежната картичка.</a:t>
            </a:r>
            <a:endParaRPr lang="ru-RU" dirty="0"/>
          </a:p>
          <a:p>
            <a:pPr>
              <a:spcAft>
                <a:spcPts val="800"/>
              </a:spcAft>
            </a:pPr>
            <a:br>
              <a:rPr lang="ru-RU" dirty="0"/>
            </a:br>
            <a:r>
              <a:rPr lang="ru-RU" dirty="0">
                <a:solidFill>
                  <a:srgbClr val="000000"/>
                </a:solidFill>
                <a:latin typeface="Times" panose="02020603050405020304" pitchFamily="18" charset="0"/>
              </a:rPr>
              <a:t>Најпрво да ја видиме МАC адресата на уредот, во cmd извршуваме </a:t>
            </a:r>
            <a:r>
              <a:rPr lang="ru-RU" b="1" dirty="0">
                <a:solidFill>
                  <a:srgbClr val="000000"/>
                </a:solidFill>
                <a:latin typeface="Times" panose="02020603050405020304" pitchFamily="18" charset="0"/>
              </a:rPr>
              <a:t>ipconfig /all</a:t>
            </a:r>
            <a:endParaRPr lang="ru-RU" dirty="0"/>
          </a:p>
          <a:p>
            <a:pPr>
              <a:spcAft>
                <a:spcPts val="800"/>
              </a:spcAft>
            </a:pPr>
            <a:r>
              <a:rPr lang="ru-RU" b="1" dirty="0">
                <a:solidFill>
                  <a:srgbClr val="000000"/>
                </a:solidFill>
                <a:latin typeface="Times" panose="02020603050405020304" pitchFamily="18" charset="0"/>
              </a:rPr>
              <a:t>Во VMnet1</a:t>
            </a:r>
            <a:endParaRPr lang="ru-RU" dirty="0"/>
          </a:p>
          <a:p>
            <a:br>
              <a:rPr lang="ru-RU"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MAC address: 00:50:C0:00:01</a:t>
            </a:r>
            <a:endParaRPr lang="en-US" dirty="0">
              <a:latin typeface="Calibri" panose="020F0502020204030204" pitchFamily="34" charset="0"/>
              <a:cs typeface="Calibri" panose="020F0502020204030204" pitchFamily="34" charset="0"/>
            </a:endParaRPr>
          </a:p>
          <a:p>
            <a:br>
              <a:rPr lang="en-US" dirty="0"/>
            </a:br>
            <a:endParaRPr lang="en-US" dirty="0"/>
          </a:p>
        </p:txBody>
      </p:sp>
      <p:pic>
        <p:nvPicPr>
          <p:cNvPr id="16390" name="Picture 6" descr="https://lh5.googleusercontent.com/vsaKWZRo8erCN6OJWGZ4-3f1X6mo6Qc5blDF-r6XHYusbeKU56dM0xHANk7KU724aiA6su3txJCmlH7xxy0t0IxtXO33HV6_LyHIH0z5sRHAQQ-Oy5I7mhcGC44fJeaQVT_3r2Mvmu4SRsOwiw">
            <a:extLst>
              <a:ext uri="{FF2B5EF4-FFF2-40B4-BE49-F238E27FC236}">
                <a16:creationId xmlns:a16="http://schemas.microsoft.com/office/drawing/2014/main" id="{2CC6C42F-C562-4CD9-B6E1-BB60A5EB4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5227" y="5699957"/>
            <a:ext cx="63246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293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F28D-07E3-4735-9BB1-F1A889C14C9F}"/>
              </a:ext>
            </a:extLst>
          </p:cNvPr>
          <p:cNvSpPr>
            <a:spLocks noGrp="1"/>
          </p:cNvSpPr>
          <p:nvPr>
            <p:ph type="title"/>
          </p:nvPr>
        </p:nvSpPr>
        <p:spPr>
          <a:xfrm>
            <a:off x="581192" y="1216553"/>
            <a:ext cx="11029616" cy="988332"/>
          </a:xfrm>
        </p:spPr>
        <p:txBody>
          <a:bodyPr>
            <a:normAutofit fontScale="90000"/>
          </a:bodyPr>
          <a:lstStyle/>
          <a:p>
            <a:pPr algn="ctr"/>
            <a:r>
              <a:rPr lang="ru-RU" b="1" dirty="0"/>
              <a:t>Инсталирање и конфигурирање на DHCP сервер во Ubuntu</a:t>
            </a:r>
            <a:br>
              <a:rPr lang="ru-RU" b="1" dirty="0"/>
            </a:br>
            <a:br>
              <a:rPr lang="en-US" dirty="0"/>
            </a:br>
            <a:endParaRPr lang="en-US" dirty="0"/>
          </a:p>
        </p:txBody>
      </p:sp>
      <p:sp>
        <p:nvSpPr>
          <p:cNvPr id="3" name="Rectangle 2">
            <a:extLst>
              <a:ext uri="{FF2B5EF4-FFF2-40B4-BE49-F238E27FC236}">
                <a16:creationId xmlns:a16="http://schemas.microsoft.com/office/drawing/2014/main" id="{241AE790-035A-4A4C-9834-B8E2B0D24299}"/>
              </a:ext>
            </a:extLst>
          </p:cNvPr>
          <p:cNvSpPr/>
          <p:nvPr/>
        </p:nvSpPr>
        <p:spPr>
          <a:xfrm>
            <a:off x="471055" y="2204885"/>
            <a:ext cx="10843490" cy="1025922"/>
          </a:xfrm>
          <a:prstGeom prst="rect">
            <a:avLst/>
          </a:prstGeom>
        </p:spPr>
        <p:txBody>
          <a:bodyPr wrap="square">
            <a:spAutoFit/>
          </a:bodyPr>
          <a:lstStyle/>
          <a:p>
            <a:pPr>
              <a:spcAft>
                <a:spcPts val="800"/>
              </a:spcAft>
            </a:pPr>
            <a:r>
              <a:rPr lang="ru-RU" b="1" dirty="0">
                <a:solidFill>
                  <a:srgbClr val="000000"/>
                </a:solidFill>
                <a:latin typeface="Times" panose="02020603050405020304" pitchFamily="18" charset="0"/>
              </a:rPr>
              <a:t>Чекор 7. </a:t>
            </a:r>
            <a:r>
              <a:rPr lang="ru-RU" dirty="0">
                <a:solidFill>
                  <a:srgbClr val="000000"/>
                </a:solidFill>
                <a:latin typeface="Times" panose="02020603050405020304" pitchFamily="18" charset="0"/>
              </a:rPr>
              <a:t>Влегуваме во конфигот на DHCP серверот, со командата</a:t>
            </a:r>
            <a:endParaRPr lang="ru-RU" dirty="0"/>
          </a:p>
          <a:p>
            <a:br>
              <a:rPr lang="ru-RU" dirty="0"/>
            </a:br>
            <a:endParaRPr lang="en-US" dirty="0"/>
          </a:p>
        </p:txBody>
      </p:sp>
      <p:sp>
        <p:nvSpPr>
          <p:cNvPr id="4" name="Rectangle 3">
            <a:extLst>
              <a:ext uri="{FF2B5EF4-FFF2-40B4-BE49-F238E27FC236}">
                <a16:creationId xmlns:a16="http://schemas.microsoft.com/office/drawing/2014/main" id="{819A4F16-6BFC-4BD4-B075-24C9E939A4D2}"/>
              </a:ext>
            </a:extLst>
          </p:cNvPr>
          <p:cNvSpPr/>
          <p:nvPr/>
        </p:nvSpPr>
        <p:spPr>
          <a:xfrm>
            <a:off x="2503215" y="2752095"/>
            <a:ext cx="3287823" cy="369332"/>
          </a:xfrm>
          <a:prstGeom prst="rect">
            <a:avLst/>
          </a:prstGeom>
        </p:spPr>
        <p:txBody>
          <a:bodyPr wrap="none">
            <a:spAutoFit/>
          </a:bodyPr>
          <a:lstStyle/>
          <a:p>
            <a:r>
              <a:rPr lang="en-US" dirty="0" err="1">
                <a:solidFill>
                  <a:srgbClr val="000000"/>
                </a:solidFill>
                <a:latin typeface="Monaco"/>
              </a:rPr>
              <a:t>sudo</a:t>
            </a:r>
            <a:r>
              <a:rPr lang="en-US" dirty="0">
                <a:solidFill>
                  <a:srgbClr val="000000"/>
                </a:solidFill>
                <a:latin typeface="Monaco"/>
              </a:rPr>
              <a:t> </a:t>
            </a:r>
            <a:r>
              <a:rPr lang="en-US" dirty="0" err="1">
                <a:solidFill>
                  <a:srgbClr val="000000"/>
                </a:solidFill>
                <a:latin typeface="Monaco"/>
              </a:rPr>
              <a:t>nano</a:t>
            </a:r>
            <a:r>
              <a:rPr lang="en-US" dirty="0">
                <a:solidFill>
                  <a:srgbClr val="000000"/>
                </a:solidFill>
                <a:latin typeface="Monaco"/>
              </a:rPr>
              <a:t> /</a:t>
            </a:r>
            <a:r>
              <a:rPr lang="en-US" dirty="0" err="1">
                <a:solidFill>
                  <a:srgbClr val="000000"/>
                </a:solidFill>
                <a:latin typeface="Monaco"/>
              </a:rPr>
              <a:t>etc</a:t>
            </a:r>
            <a:r>
              <a:rPr lang="en-US" dirty="0">
                <a:solidFill>
                  <a:srgbClr val="000000"/>
                </a:solidFill>
                <a:latin typeface="Monaco"/>
              </a:rPr>
              <a:t>/</a:t>
            </a:r>
            <a:r>
              <a:rPr lang="en-US" dirty="0" err="1">
                <a:solidFill>
                  <a:srgbClr val="000000"/>
                </a:solidFill>
                <a:latin typeface="Monaco"/>
              </a:rPr>
              <a:t>dhcp</a:t>
            </a:r>
            <a:r>
              <a:rPr lang="en-US" dirty="0">
                <a:solidFill>
                  <a:srgbClr val="000000"/>
                </a:solidFill>
                <a:latin typeface="Monaco"/>
              </a:rPr>
              <a:t>/</a:t>
            </a:r>
            <a:r>
              <a:rPr lang="en-US" dirty="0" err="1">
                <a:solidFill>
                  <a:srgbClr val="000000"/>
                </a:solidFill>
                <a:latin typeface="Monaco"/>
              </a:rPr>
              <a:t>dhcpd.conf</a:t>
            </a:r>
            <a:endParaRPr lang="en-US" dirty="0"/>
          </a:p>
        </p:txBody>
      </p:sp>
      <p:sp>
        <p:nvSpPr>
          <p:cNvPr id="5" name="Rectangle 4">
            <a:extLst>
              <a:ext uri="{FF2B5EF4-FFF2-40B4-BE49-F238E27FC236}">
                <a16:creationId xmlns:a16="http://schemas.microsoft.com/office/drawing/2014/main" id="{0D27900B-9232-4A4E-81B7-3E3239A58EF9}"/>
              </a:ext>
            </a:extLst>
          </p:cNvPr>
          <p:cNvSpPr/>
          <p:nvPr/>
        </p:nvSpPr>
        <p:spPr>
          <a:xfrm>
            <a:off x="581192" y="3331675"/>
            <a:ext cx="6096000" cy="1025922"/>
          </a:xfrm>
          <a:prstGeom prst="rect">
            <a:avLst/>
          </a:prstGeom>
        </p:spPr>
        <p:txBody>
          <a:bodyPr>
            <a:spAutoFit/>
          </a:bodyPr>
          <a:lstStyle/>
          <a:p>
            <a:pPr>
              <a:spcAft>
                <a:spcPts val="800"/>
              </a:spcAft>
            </a:pPr>
            <a:r>
              <a:rPr lang="ru-RU" dirty="0">
                <a:solidFill>
                  <a:srgbClr val="000000"/>
                </a:solidFill>
                <a:latin typeface="Times" panose="02020603050405020304" pitchFamily="18" charset="0"/>
              </a:rPr>
              <a:t>Изменуваме и зачувуваме CRTL+O</a:t>
            </a:r>
            <a:endParaRPr lang="ru-RU" dirty="0"/>
          </a:p>
          <a:p>
            <a:br>
              <a:rPr lang="ru-RU" dirty="0"/>
            </a:br>
            <a:endParaRPr lang="en-US" dirty="0"/>
          </a:p>
        </p:txBody>
      </p:sp>
      <p:pic>
        <p:nvPicPr>
          <p:cNvPr id="17410" name="Picture 2" descr="https://lh3.googleusercontent.com/qZ2how3F_IU8TenzWyiaT6rSqMhStyhFGfLyKnK9gahrQJgy3p1OyvqoGb_O6ws__yeGr3TmnSw41pPcsIakzy1hnyY--f5DjNkyKj72MlQIu5pzeT-nZ9ZtSgIj8XWSKHMBy2oETKEnddQC0Q">
            <a:extLst>
              <a:ext uri="{FF2B5EF4-FFF2-40B4-BE49-F238E27FC236}">
                <a16:creationId xmlns:a16="http://schemas.microsoft.com/office/drawing/2014/main" id="{7E5FB820-5F0A-445D-A866-A49D6BB7E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192" y="3778017"/>
            <a:ext cx="7616291" cy="2394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61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57C3-41C9-4F3F-91E8-B53811052B43}"/>
              </a:ext>
            </a:extLst>
          </p:cNvPr>
          <p:cNvSpPr>
            <a:spLocks noGrp="1"/>
          </p:cNvSpPr>
          <p:nvPr>
            <p:ph type="title"/>
          </p:nvPr>
        </p:nvSpPr>
        <p:spPr>
          <a:xfrm>
            <a:off x="581192" y="1117585"/>
            <a:ext cx="11029616" cy="988332"/>
          </a:xfrm>
        </p:spPr>
        <p:txBody>
          <a:bodyPr>
            <a:normAutofit fontScale="90000"/>
          </a:bodyPr>
          <a:lstStyle/>
          <a:p>
            <a:pPr algn="ctr"/>
            <a:r>
              <a:rPr lang="ru-RU" b="1" dirty="0"/>
              <a:t>Инсталирање и конфигурирање на DHCP сервер во Ubuntu</a:t>
            </a:r>
            <a:br>
              <a:rPr lang="ru-RU" b="1" dirty="0"/>
            </a:br>
            <a:br>
              <a:rPr lang="en-US" dirty="0"/>
            </a:br>
            <a:endParaRPr lang="en-US" dirty="0"/>
          </a:p>
        </p:txBody>
      </p:sp>
      <p:sp>
        <p:nvSpPr>
          <p:cNvPr id="3" name="Rectangle 2">
            <a:extLst>
              <a:ext uri="{FF2B5EF4-FFF2-40B4-BE49-F238E27FC236}">
                <a16:creationId xmlns:a16="http://schemas.microsoft.com/office/drawing/2014/main" id="{65783159-A615-4A22-8959-028B17D6128E}"/>
              </a:ext>
            </a:extLst>
          </p:cNvPr>
          <p:cNvSpPr/>
          <p:nvPr/>
        </p:nvSpPr>
        <p:spPr>
          <a:xfrm>
            <a:off x="581192" y="2105917"/>
            <a:ext cx="10290008" cy="3252172"/>
          </a:xfrm>
          <a:prstGeom prst="rect">
            <a:avLst/>
          </a:prstGeom>
        </p:spPr>
        <p:txBody>
          <a:bodyPr wrap="square">
            <a:spAutoFit/>
          </a:bodyPr>
          <a:lstStyle/>
          <a:p>
            <a:pPr>
              <a:spcAft>
                <a:spcPts val="800"/>
              </a:spcAft>
            </a:pPr>
            <a:r>
              <a:rPr lang="mk-MK" b="1" dirty="0">
                <a:solidFill>
                  <a:srgbClr val="000000"/>
                </a:solidFill>
                <a:latin typeface="Times New Roman" panose="02020603050405020304" pitchFamily="18" charset="0"/>
              </a:rPr>
              <a:t>Чекор 8.</a:t>
            </a:r>
            <a:r>
              <a:rPr lang="mk-MK" dirty="0">
                <a:solidFill>
                  <a:srgbClr val="000000"/>
                </a:solidFill>
                <a:latin typeface="Times New Roman" panose="02020603050405020304" pitchFamily="18" charset="0"/>
              </a:rPr>
              <a:t> Го рестартираме </a:t>
            </a:r>
            <a:r>
              <a:rPr lang="en-US" dirty="0" err="1">
                <a:solidFill>
                  <a:srgbClr val="000000"/>
                </a:solidFill>
                <a:latin typeface="Times New Roman" panose="02020603050405020304" pitchFamily="18" charset="0"/>
              </a:rPr>
              <a:t>isc</a:t>
            </a:r>
            <a:r>
              <a:rPr lang="en-US" dirty="0">
                <a:solidFill>
                  <a:srgbClr val="000000"/>
                </a:solidFill>
                <a:latin typeface="Times New Roman" panose="02020603050405020304" pitchFamily="18" charset="0"/>
              </a:rPr>
              <a:t>-</a:t>
            </a:r>
            <a:r>
              <a:rPr lang="en-US" dirty="0" err="1">
                <a:solidFill>
                  <a:srgbClr val="000000"/>
                </a:solidFill>
                <a:latin typeface="Times New Roman" panose="02020603050405020304" pitchFamily="18" charset="0"/>
              </a:rPr>
              <a:t>dhcp</a:t>
            </a:r>
            <a:r>
              <a:rPr lang="en-US" dirty="0">
                <a:solidFill>
                  <a:srgbClr val="000000"/>
                </a:solidFill>
                <a:latin typeface="Times New Roman" panose="02020603050405020304" pitchFamily="18" charset="0"/>
              </a:rPr>
              <a:t>-server </a:t>
            </a:r>
            <a:r>
              <a:rPr lang="mk-MK" dirty="0">
                <a:solidFill>
                  <a:srgbClr val="000000"/>
                </a:solidFill>
                <a:latin typeface="Times New Roman" panose="02020603050405020304" pitchFamily="18" charset="0"/>
              </a:rPr>
              <a:t>сервисот со командата</a:t>
            </a:r>
            <a:endParaRPr lang="en-US" dirty="0">
              <a:solidFill>
                <a:srgbClr val="000000"/>
              </a:solidFill>
              <a:latin typeface="Times New Roman" panose="02020603050405020304" pitchFamily="18" charset="0"/>
            </a:endParaRPr>
          </a:p>
          <a:p>
            <a:pPr>
              <a:spcAft>
                <a:spcPts val="800"/>
              </a:spcAft>
            </a:pPr>
            <a:br>
              <a:rPr lang="mk-MK" dirty="0"/>
            </a:br>
            <a:r>
              <a:rPr lang="en-US" dirty="0" err="1">
                <a:solidFill>
                  <a:srgbClr val="000000"/>
                </a:solidFill>
                <a:latin typeface="Monaco"/>
              </a:rPr>
              <a:t>sudo</a:t>
            </a:r>
            <a:r>
              <a:rPr lang="en-US" dirty="0">
                <a:solidFill>
                  <a:srgbClr val="000000"/>
                </a:solidFill>
                <a:latin typeface="Monaco"/>
              </a:rPr>
              <a:t> </a:t>
            </a:r>
            <a:r>
              <a:rPr lang="en-US" dirty="0" err="1">
                <a:solidFill>
                  <a:srgbClr val="000000"/>
                </a:solidFill>
                <a:latin typeface="Monaco"/>
              </a:rPr>
              <a:t>systemctl</a:t>
            </a:r>
            <a:r>
              <a:rPr lang="en-US" dirty="0">
                <a:solidFill>
                  <a:srgbClr val="000000"/>
                </a:solidFill>
                <a:latin typeface="Monaco"/>
              </a:rPr>
              <a:t> restart </a:t>
            </a:r>
            <a:r>
              <a:rPr lang="en-US" dirty="0" err="1">
                <a:solidFill>
                  <a:srgbClr val="000000"/>
                </a:solidFill>
                <a:latin typeface="Monaco"/>
              </a:rPr>
              <a:t>isc</a:t>
            </a:r>
            <a:r>
              <a:rPr lang="en-US" dirty="0">
                <a:solidFill>
                  <a:srgbClr val="000000"/>
                </a:solidFill>
                <a:latin typeface="Monaco"/>
              </a:rPr>
              <a:t>-</a:t>
            </a:r>
            <a:r>
              <a:rPr lang="en-US" dirty="0" err="1">
                <a:solidFill>
                  <a:srgbClr val="000000"/>
                </a:solidFill>
                <a:latin typeface="Monaco"/>
              </a:rPr>
              <a:t>dhcp</a:t>
            </a:r>
            <a:r>
              <a:rPr lang="en-US" dirty="0">
                <a:solidFill>
                  <a:srgbClr val="000000"/>
                </a:solidFill>
                <a:latin typeface="Monaco"/>
              </a:rPr>
              <a:t>-server</a:t>
            </a:r>
            <a:endParaRPr lang="en-US" dirty="0"/>
          </a:p>
          <a:p>
            <a:pPr>
              <a:spcAft>
                <a:spcPts val="800"/>
              </a:spcAft>
            </a:pPr>
            <a:br>
              <a:rPr lang="en-US" dirty="0"/>
            </a:br>
            <a:r>
              <a:rPr lang="mk-MK" dirty="0">
                <a:solidFill>
                  <a:srgbClr val="000000"/>
                </a:solidFill>
                <a:latin typeface="Times New Roman" panose="02020603050405020304" pitchFamily="18" charset="0"/>
              </a:rPr>
              <a:t>Потоа проверваме дали е успешно конфигурирано со</a:t>
            </a:r>
            <a:endParaRPr lang="mk-MK" dirty="0"/>
          </a:p>
          <a:p>
            <a:pPr>
              <a:spcBef>
                <a:spcPts val="1400"/>
              </a:spcBef>
              <a:spcAft>
                <a:spcPts val="1400"/>
              </a:spcAft>
            </a:pPr>
            <a:br>
              <a:rPr lang="mk-MK" dirty="0"/>
            </a:br>
            <a:r>
              <a:rPr lang="en-US" dirty="0" err="1">
                <a:solidFill>
                  <a:srgbClr val="000000"/>
                </a:solidFill>
                <a:latin typeface="Monaco"/>
              </a:rPr>
              <a:t>sudo</a:t>
            </a:r>
            <a:r>
              <a:rPr lang="en-US" dirty="0">
                <a:solidFill>
                  <a:srgbClr val="000000"/>
                </a:solidFill>
                <a:latin typeface="Monaco"/>
              </a:rPr>
              <a:t> </a:t>
            </a:r>
            <a:r>
              <a:rPr lang="en-US" dirty="0" err="1">
                <a:solidFill>
                  <a:srgbClr val="000000"/>
                </a:solidFill>
                <a:latin typeface="Monaco"/>
              </a:rPr>
              <a:t>systemctl</a:t>
            </a:r>
            <a:r>
              <a:rPr lang="en-US" dirty="0">
                <a:solidFill>
                  <a:srgbClr val="000000"/>
                </a:solidFill>
                <a:latin typeface="Monaco"/>
              </a:rPr>
              <a:t> status </a:t>
            </a:r>
            <a:r>
              <a:rPr lang="en-US" dirty="0" err="1">
                <a:solidFill>
                  <a:srgbClr val="000000"/>
                </a:solidFill>
                <a:latin typeface="Monaco"/>
              </a:rPr>
              <a:t>isc</a:t>
            </a:r>
            <a:r>
              <a:rPr lang="en-US" dirty="0">
                <a:solidFill>
                  <a:srgbClr val="000000"/>
                </a:solidFill>
                <a:latin typeface="Monaco"/>
              </a:rPr>
              <a:t>-</a:t>
            </a:r>
            <a:r>
              <a:rPr lang="en-US" dirty="0" err="1">
                <a:solidFill>
                  <a:srgbClr val="000000"/>
                </a:solidFill>
                <a:latin typeface="Monaco"/>
              </a:rPr>
              <a:t>dhcp</a:t>
            </a:r>
            <a:r>
              <a:rPr lang="en-US" dirty="0">
                <a:solidFill>
                  <a:srgbClr val="000000"/>
                </a:solidFill>
                <a:latin typeface="Monaco"/>
              </a:rPr>
              <a:t>-server</a:t>
            </a:r>
            <a:endParaRPr lang="en-US" dirty="0"/>
          </a:p>
          <a:p>
            <a:br>
              <a:rPr lang="en-US" dirty="0"/>
            </a:br>
            <a:endParaRPr lang="en-US" dirty="0"/>
          </a:p>
        </p:txBody>
      </p:sp>
      <p:sp>
        <p:nvSpPr>
          <p:cNvPr id="4" name="Rectangle 3">
            <a:extLst>
              <a:ext uri="{FF2B5EF4-FFF2-40B4-BE49-F238E27FC236}">
                <a16:creationId xmlns:a16="http://schemas.microsoft.com/office/drawing/2014/main" id="{D3CC6E67-45C8-4AC6-A1AE-D29C40083E4E}"/>
              </a:ext>
            </a:extLst>
          </p:cNvPr>
          <p:cNvSpPr/>
          <p:nvPr/>
        </p:nvSpPr>
        <p:spPr>
          <a:xfrm>
            <a:off x="424174" y="4845128"/>
            <a:ext cx="3658299" cy="1302921"/>
          </a:xfrm>
          <a:prstGeom prst="rect">
            <a:avLst/>
          </a:prstGeom>
        </p:spPr>
        <p:txBody>
          <a:bodyPr wrap="square">
            <a:spAutoFit/>
          </a:bodyPr>
          <a:lstStyle/>
          <a:p>
            <a:pPr>
              <a:spcAft>
                <a:spcPts val="800"/>
              </a:spcAft>
            </a:pPr>
            <a:r>
              <a:rPr lang="ru-RU" b="1" dirty="0">
                <a:solidFill>
                  <a:srgbClr val="000000"/>
                </a:solidFill>
                <a:latin typeface="Times" panose="02020603050405020304" pitchFamily="18" charset="0"/>
              </a:rPr>
              <a:t>Чекор 9.</a:t>
            </a:r>
            <a:r>
              <a:rPr lang="ru-RU" dirty="0">
                <a:solidFill>
                  <a:srgbClr val="000000"/>
                </a:solidFill>
                <a:latin typeface="Times" panose="02020603050405020304" pitchFamily="18" charset="0"/>
              </a:rPr>
              <a:t> Проверка во cmd пишуваме </a:t>
            </a:r>
            <a:r>
              <a:rPr lang="ru-RU" b="1" dirty="0">
                <a:solidFill>
                  <a:srgbClr val="000000"/>
                </a:solidFill>
                <a:latin typeface="Times" panose="02020603050405020304" pitchFamily="18" charset="0"/>
              </a:rPr>
              <a:t>ipconfig</a:t>
            </a:r>
            <a:endParaRPr lang="ru-RU" dirty="0"/>
          </a:p>
          <a:p>
            <a:br>
              <a:rPr lang="ru-RU" dirty="0"/>
            </a:br>
            <a:endParaRPr lang="en-US" dirty="0"/>
          </a:p>
        </p:txBody>
      </p:sp>
      <p:pic>
        <p:nvPicPr>
          <p:cNvPr id="18436" name="Picture 4" descr="https://lh3.googleusercontent.com/0uybrJ4UyxHhBOjJDfGoGWi2UQYcjv9Lzd8G3j3SzSiTIQ5Krw3-iZ88ypc6dGs2OMXkNJY-Z9vzFUCZV9xLcibUC56CA5xfw4SQXfmnmUN4qArXgJUiZQadSbxP_diQdxd9P7Q5CXSnL4dQpw">
            <a:extLst>
              <a:ext uri="{FF2B5EF4-FFF2-40B4-BE49-F238E27FC236}">
                <a16:creationId xmlns:a16="http://schemas.microsoft.com/office/drawing/2014/main" id="{B06D903B-4AF0-498F-9E23-B3970027E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166" y="4845128"/>
            <a:ext cx="7901341" cy="1655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23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D5DF-D863-4073-8448-62FA63E1B6A8}"/>
              </a:ext>
            </a:extLst>
          </p:cNvPr>
          <p:cNvSpPr>
            <a:spLocks noGrp="1"/>
          </p:cNvSpPr>
          <p:nvPr>
            <p:ph type="title"/>
          </p:nvPr>
        </p:nvSpPr>
        <p:spPr>
          <a:xfrm>
            <a:off x="581192" y="897148"/>
            <a:ext cx="11029616" cy="765562"/>
          </a:xfrm>
        </p:spPr>
        <p:txBody>
          <a:bodyPr>
            <a:normAutofit/>
          </a:bodyPr>
          <a:lstStyle/>
          <a:p>
            <a:pPr algn="ctr"/>
            <a:r>
              <a:rPr lang="en-US" b="1" dirty="0"/>
              <a:t>DHCP</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B2E0B1B6-3F1A-4E2F-8A3E-005544D218C8}"/>
              </a:ext>
            </a:extLst>
          </p:cNvPr>
          <p:cNvSpPr/>
          <p:nvPr/>
        </p:nvSpPr>
        <p:spPr>
          <a:xfrm>
            <a:off x="695967" y="2108462"/>
            <a:ext cx="10800066" cy="3245119"/>
          </a:xfrm>
          <a:prstGeom prst="rect">
            <a:avLst/>
          </a:prstGeom>
        </p:spPr>
        <p:txBody>
          <a:bodyPr wrap="square">
            <a:spAutoFit/>
          </a:bodyPr>
          <a:lstStyle/>
          <a:p>
            <a:pPr marL="342900" indent="-342900" algn="just" fontAlgn="base">
              <a:buFont typeface="Wingdings" panose="05000000000000000000" pitchFamily="2" charset="2"/>
              <a:buChar char="q"/>
            </a:pPr>
            <a:r>
              <a:rPr lang="ru-RU" sz="2000" dirty="0">
                <a:latin typeface="Calibri" panose="020F0502020204030204" pitchFamily="34" charset="0"/>
                <a:cs typeface="Calibri" panose="020F0502020204030204" pitchFamily="34" charset="0"/>
              </a:rPr>
              <a:t>DHCP дозволува автоматско доделување на IP адреса, Subnet mask и друга информации за конфигурирање на клиентските компјутери во локалната мрежа..</a:t>
            </a:r>
          </a:p>
          <a:p>
            <a:pPr marL="342900" indent="-342900" algn="just" fontAlgn="base">
              <a:buFont typeface="Wingdings" panose="05000000000000000000" pitchFamily="2" charset="2"/>
              <a:buChar char="q"/>
            </a:pPr>
            <a:endParaRPr lang="ru-RU" sz="2000" dirty="0">
              <a:latin typeface="Calibri" panose="020F0502020204030204" pitchFamily="34" charset="0"/>
              <a:cs typeface="Calibri" panose="020F0502020204030204" pitchFamily="34" charset="0"/>
            </a:endParaRPr>
          </a:p>
          <a:p>
            <a:pPr marL="342900" indent="-342900" algn="just" fontAlgn="base">
              <a:buFont typeface="Wingdings" panose="05000000000000000000" pitchFamily="2" charset="2"/>
              <a:buChar char="q"/>
            </a:pPr>
            <a:r>
              <a:rPr lang="ru-RU" sz="2000" dirty="0">
                <a:latin typeface="Calibri" panose="020F0502020204030204" pitchFamily="34" charset="0"/>
                <a:cs typeface="Calibri" panose="020F0502020204030204" pitchFamily="34" charset="0"/>
              </a:rPr>
              <a:t>Кога DHCP серверот е достапен во мрежата, компјутерите кои  се конфигурирани автоматски  да добијат IP адреса ќе добијат адреса при самото стартување на системот. </a:t>
            </a:r>
          </a:p>
          <a:p>
            <a:pPr marL="342900" indent="-342900" algn="just" fontAlgn="base">
              <a:buFont typeface="Wingdings" panose="05000000000000000000" pitchFamily="2" charset="2"/>
              <a:buChar char="q"/>
            </a:pPr>
            <a:endParaRPr lang="ru-RU" sz="2000" dirty="0">
              <a:latin typeface="Calibri" panose="020F0502020204030204" pitchFamily="34" charset="0"/>
              <a:cs typeface="Calibri" panose="020F0502020204030204" pitchFamily="34" charset="0"/>
            </a:endParaRPr>
          </a:p>
          <a:p>
            <a:pPr marL="285750" indent="-285750" algn="just" fontAlgn="base">
              <a:lnSpc>
                <a:spcPct val="150000"/>
              </a:lnSpc>
              <a:spcBef>
                <a:spcPts val="400"/>
              </a:spcBef>
              <a:buFont typeface="Wingdings" panose="05000000000000000000" pitchFamily="2" charset="2"/>
              <a:buChar char="q"/>
            </a:pPr>
            <a:r>
              <a:rPr lang="ru-RU" dirty="0">
                <a:latin typeface="Calibri" panose="020F0502020204030204" pitchFamily="34" charset="0"/>
                <a:cs typeface="Calibri" panose="020F0502020204030204" pitchFamily="34" charset="0"/>
              </a:rPr>
              <a:t>Кога </a:t>
            </a:r>
            <a:r>
              <a:rPr lang="en-US" dirty="0">
                <a:latin typeface="Calibri" panose="020F0502020204030204" pitchFamily="34" charset="0"/>
                <a:cs typeface="Calibri" panose="020F0502020204030204" pitchFamily="34" charset="0"/>
              </a:rPr>
              <a:t>DHCP </a:t>
            </a:r>
            <a:r>
              <a:rPr lang="ru-RU" dirty="0">
                <a:latin typeface="Calibri" panose="020F0502020204030204" pitchFamily="34" charset="0"/>
                <a:cs typeface="Calibri" panose="020F0502020204030204" pitchFamily="34" charset="0"/>
              </a:rPr>
              <a:t>серверот нема да биде достапен ќе добијат адреса од рангот на </a:t>
            </a:r>
            <a:r>
              <a:rPr lang="en-US" dirty="0">
                <a:latin typeface="Calibri" panose="020F0502020204030204" pitchFamily="34" charset="0"/>
                <a:cs typeface="Calibri" panose="020F0502020204030204" pitchFamily="34" charset="0"/>
              </a:rPr>
              <a:t>Automatic Private IP Addressing address (APIPA) 169.254.0.0 to 169.254.255.255 </a:t>
            </a:r>
          </a:p>
          <a:p>
            <a:pPr marL="285750" indent="-285750" algn="just" fontAlgn="base">
              <a:lnSpc>
                <a:spcPct val="150000"/>
              </a:lnSpc>
              <a:spcBef>
                <a:spcPts val="400"/>
              </a:spcBef>
              <a:buFont typeface="Wingdings" panose="05000000000000000000" pitchFamily="2" charset="2"/>
              <a:buChar char="q"/>
            </a:pPr>
            <a:endParaRPr lang="ru-RU" i="0" u="none" strike="noStrike" dirty="0">
              <a:solidFill>
                <a:srgbClr val="2DA2BF"/>
              </a:solidFill>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54C1569-A6F7-4895-A992-4D976BC1AEC9}"/>
              </a:ext>
            </a:extLst>
          </p:cNvPr>
          <p:cNvPicPr>
            <a:picLocks noChangeAspect="1"/>
          </p:cNvPicPr>
          <p:nvPr/>
        </p:nvPicPr>
        <p:blipFill>
          <a:blip r:embed="rId2"/>
          <a:stretch>
            <a:fillRect/>
          </a:stretch>
        </p:blipFill>
        <p:spPr>
          <a:xfrm>
            <a:off x="7315200" y="4511933"/>
            <a:ext cx="4054416" cy="2143048"/>
          </a:xfrm>
          <a:prstGeom prst="rect">
            <a:avLst/>
          </a:prstGeom>
        </p:spPr>
      </p:pic>
    </p:spTree>
    <p:extLst>
      <p:ext uri="{BB962C8B-B14F-4D97-AF65-F5344CB8AC3E}">
        <p14:creationId xmlns:p14="http://schemas.microsoft.com/office/powerpoint/2010/main" val="946651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A6DD-BEC6-4E81-97AD-A323F46125C9}"/>
              </a:ext>
            </a:extLst>
          </p:cNvPr>
          <p:cNvSpPr>
            <a:spLocks noGrp="1"/>
          </p:cNvSpPr>
          <p:nvPr>
            <p:ph type="title"/>
          </p:nvPr>
        </p:nvSpPr>
        <p:spPr>
          <a:xfrm>
            <a:off x="1162384" y="1256131"/>
            <a:ext cx="11029616" cy="988332"/>
          </a:xfrm>
        </p:spPr>
        <p:txBody>
          <a:bodyPr>
            <a:normAutofit fontScale="90000"/>
          </a:bodyPr>
          <a:lstStyle/>
          <a:p>
            <a:r>
              <a:rPr lang="ru-RU" b="1" dirty="0"/>
              <a:t>Инсталирање и конфигурирање на DHCP сервер во Ubuntu</a:t>
            </a:r>
            <a:br>
              <a:rPr lang="ru-RU" b="1" dirty="0"/>
            </a:br>
            <a:br>
              <a:rPr lang="en-US" dirty="0"/>
            </a:br>
            <a:endParaRPr lang="en-US" dirty="0"/>
          </a:p>
        </p:txBody>
      </p:sp>
      <p:sp>
        <p:nvSpPr>
          <p:cNvPr id="3" name="Rectangle 2">
            <a:extLst>
              <a:ext uri="{FF2B5EF4-FFF2-40B4-BE49-F238E27FC236}">
                <a16:creationId xmlns:a16="http://schemas.microsoft.com/office/drawing/2014/main" id="{6E13F4C3-B029-427D-9F71-70CBD53B953A}"/>
              </a:ext>
            </a:extLst>
          </p:cNvPr>
          <p:cNvSpPr/>
          <p:nvPr/>
        </p:nvSpPr>
        <p:spPr>
          <a:xfrm>
            <a:off x="461818" y="2244463"/>
            <a:ext cx="10567798" cy="1025922"/>
          </a:xfrm>
          <a:prstGeom prst="rect">
            <a:avLst/>
          </a:prstGeom>
        </p:spPr>
        <p:txBody>
          <a:bodyPr wrap="square">
            <a:spAutoFit/>
          </a:bodyPr>
          <a:lstStyle/>
          <a:p>
            <a:pPr>
              <a:spcAft>
                <a:spcPts val="800"/>
              </a:spcAft>
            </a:pPr>
            <a:r>
              <a:rPr lang="ru-RU" dirty="0">
                <a:solidFill>
                  <a:srgbClr val="000000"/>
                </a:solidFill>
                <a:latin typeface="Times" panose="02020603050405020304" pitchFamily="18" charset="0"/>
              </a:rPr>
              <a:t>Ако не е смената IP адресата потребно е да се ресетира мрежниот адаптер VM1.</a:t>
            </a:r>
            <a:endParaRPr lang="ru-RU" dirty="0"/>
          </a:p>
          <a:p>
            <a:br>
              <a:rPr lang="ru-RU" dirty="0"/>
            </a:br>
            <a:endParaRPr lang="en-US" dirty="0"/>
          </a:p>
        </p:txBody>
      </p:sp>
      <p:pic>
        <p:nvPicPr>
          <p:cNvPr id="19458" name="Picture 2" descr="https://lh4.googleusercontent.com/nnaZol9bxG7ALUMm_xAtrQ7ypvXe-hjVBF7bqGi2VyO9srsrxCce0aAEiosOvcc9K7jwJW0_g8Ar0NYku0hWuyhB6i6ezvSL--kYU5rS8Mu7ppH5EXIdJ14sFk1FvpofkebjkYpUtgYG-YQQSQ">
            <a:extLst>
              <a:ext uri="{FF2B5EF4-FFF2-40B4-BE49-F238E27FC236}">
                <a16:creationId xmlns:a16="http://schemas.microsoft.com/office/drawing/2014/main" id="{5DA9AB62-FA13-49C2-9FA8-6893B4B0E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64" y="2863995"/>
            <a:ext cx="4847215" cy="3014086"/>
          </a:xfrm>
          <a:prstGeom prst="rect">
            <a:avLst/>
          </a:prstGeom>
          <a:noFill/>
          <a:extLst>
            <a:ext uri="{909E8E84-426E-40DD-AFC4-6F175D3DCCD1}">
              <a14:hiddenFill xmlns:a14="http://schemas.microsoft.com/office/drawing/2010/main">
                <a:solidFill>
                  <a:srgbClr val="FFFFFF"/>
                </a:solidFill>
              </a14:hiddenFill>
            </a:ext>
          </a:extLst>
        </p:spPr>
      </p:pic>
      <p:pic>
        <p:nvPicPr>
          <p:cNvPr id="19463" name="Picture 7" descr="https://lh5.googleusercontent.com/uSmRDVVawyJbG_uKcouuMUTxK0emmtaXBXo5KdFuD9lZh6Q_VwxSDpZBnFfBdijjVe0WVRwP3usgEhC2M7-d3RByaq1n6Rr56K7hd-pgN2IZHl3Jl2J0AG-2BN6LHImLZ4bwBst-I58NpPALjA">
            <a:extLst>
              <a:ext uri="{FF2B5EF4-FFF2-40B4-BE49-F238E27FC236}">
                <a16:creationId xmlns:a16="http://schemas.microsoft.com/office/drawing/2014/main" id="{556FF39D-B5CC-4A64-88E1-6666D2887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7709" y="3429000"/>
            <a:ext cx="4304291" cy="1965974"/>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541C77DE-A1A6-4BA1-8139-4A5760067F7E}"/>
              </a:ext>
            </a:extLst>
          </p:cNvPr>
          <p:cNvSpPr/>
          <p:nvPr/>
        </p:nvSpPr>
        <p:spPr>
          <a:xfrm>
            <a:off x="6153645" y="4223628"/>
            <a:ext cx="1181556" cy="701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058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E392-D65D-47FD-8AED-3437C2257FE1}"/>
              </a:ext>
            </a:extLst>
          </p:cNvPr>
          <p:cNvSpPr>
            <a:spLocks noGrp="1"/>
          </p:cNvSpPr>
          <p:nvPr>
            <p:ph type="title"/>
          </p:nvPr>
        </p:nvSpPr>
        <p:spPr>
          <a:xfrm>
            <a:off x="1748912" y="1274603"/>
            <a:ext cx="11029616" cy="988332"/>
          </a:xfrm>
        </p:spPr>
        <p:txBody>
          <a:bodyPr>
            <a:normAutofit fontScale="90000"/>
          </a:bodyPr>
          <a:lstStyle/>
          <a:p>
            <a:r>
              <a:rPr lang="mk-MK" b="1" dirty="0"/>
              <a:t>Конфигурирање на </a:t>
            </a:r>
            <a:r>
              <a:rPr lang="en-US" b="1" dirty="0"/>
              <a:t>DHCP </a:t>
            </a:r>
            <a:r>
              <a:rPr lang="mk-MK" b="1" dirty="0"/>
              <a:t>во </a:t>
            </a:r>
            <a:r>
              <a:rPr lang="en-US" b="1" dirty="0"/>
              <a:t>Cisco Packet Tracer</a:t>
            </a:r>
            <a:br>
              <a:rPr lang="en-US" b="1" dirty="0"/>
            </a:br>
            <a:br>
              <a:rPr lang="en-US" dirty="0"/>
            </a:br>
            <a:endParaRPr lang="en-US" dirty="0"/>
          </a:p>
        </p:txBody>
      </p:sp>
      <p:sp>
        <p:nvSpPr>
          <p:cNvPr id="3" name="Rectangle 2">
            <a:extLst>
              <a:ext uri="{FF2B5EF4-FFF2-40B4-BE49-F238E27FC236}">
                <a16:creationId xmlns:a16="http://schemas.microsoft.com/office/drawing/2014/main" id="{E006E233-5C7F-4E7C-9F8B-0C060D72177C}"/>
              </a:ext>
            </a:extLst>
          </p:cNvPr>
          <p:cNvSpPr/>
          <p:nvPr/>
        </p:nvSpPr>
        <p:spPr>
          <a:xfrm>
            <a:off x="526472" y="2262935"/>
            <a:ext cx="11305309" cy="646331"/>
          </a:xfrm>
          <a:prstGeom prst="rect">
            <a:avLst/>
          </a:prstGeom>
        </p:spPr>
        <p:txBody>
          <a:bodyPr wrap="square">
            <a:spAutoFit/>
          </a:bodyPr>
          <a:lstStyle/>
          <a:p>
            <a:r>
              <a:rPr lang="ru-RU" b="1" dirty="0">
                <a:solidFill>
                  <a:srgbClr val="000000"/>
                </a:solidFill>
                <a:latin typeface="Times" panose="02020603050405020304" pitchFamily="18" charset="0"/>
              </a:rPr>
              <a:t>Чекор 1.</a:t>
            </a:r>
            <a:r>
              <a:rPr lang="ru-RU" dirty="0">
                <a:solidFill>
                  <a:srgbClr val="000000"/>
                </a:solidFill>
                <a:latin typeface="Times" panose="02020603050405020304" pitchFamily="18" charset="0"/>
              </a:rPr>
              <a:t> Да се креира следната топологија и да се поврзат уредите на соодветните интерфејси, како на сликата. Нека се користи router 2811, switch 2960-24TT. </a:t>
            </a:r>
            <a:endParaRPr lang="en-US" dirty="0"/>
          </a:p>
        </p:txBody>
      </p:sp>
      <p:pic>
        <p:nvPicPr>
          <p:cNvPr id="20482" name="Picture 2" descr="https://lh5.googleusercontent.com/ayfjQPzwNlYOgUdk9yYeCeekDd7IDaqQyE2iqoZKEkkQ74qVafWvJ31vDezsiUBUhaLwGeQ7W7gnDIpxu3XcFwDqOqA0p3kuz96xRztiAcQaC607DE2l-zCeB0GRLnB0AM7yoO8LgwrXlkdwpg">
            <a:extLst>
              <a:ext uri="{FF2B5EF4-FFF2-40B4-BE49-F238E27FC236}">
                <a16:creationId xmlns:a16="http://schemas.microsoft.com/office/drawing/2014/main" id="{61CDBE31-AC67-4F97-964E-6219E0F00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9841" y="3055072"/>
            <a:ext cx="50673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218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73A3-AF55-4307-8BE3-0B584B0E2CA5}"/>
              </a:ext>
            </a:extLst>
          </p:cNvPr>
          <p:cNvSpPr>
            <a:spLocks noGrp="1"/>
          </p:cNvSpPr>
          <p:nvPr>
            <p:ph type="title"/>
          </p:nvPr>
        </p:nvSpPr>
        <p:spPr>
          <a:xfrm>
            <a:off x="1675021" y="1182240"/>
            <a:ext cx="11029616" cy="988332"/>
          </a:xfrm>
        </p:spPr>
        <p:txBody>
          <a:bodyPr>
            <a:normAutofit fontScale="90000"/>
          </a:bodyPr>
          <a:lstStyle/>
          <a:p>
            <a:r>
              <a:rPr lang="mk-MK" b="1" dirty="0"/>
              <a:t>Конфигурирање на </a:t>
            </a:r>
            <a:r>
              <a:rPr lang="en-US" b="1" dirty="0"/>
              <a:t>DHCP </a:t>
            </a:r>
            <a:r>
              <a:rPr lang="mk-MK" b="1" dirty="0"/>
              <a:t>во </a:t>
            </a:r>
            <a:r>
              <a:rPr lang="en-US" b="1" dirty="0"/>
              <a:t>Cisco Packet Tracer</a:t>
            </a:r>
            <a:br>
              <a:rPr lang="en-US" b="1" dirty="0"/>
            </a:br>
            <a:br>
              <a:rPr lang="en-US" dirty="0"/>
            </a:br>
            <a:endParaRPr lang="en-US" dirty="0"/>
          </a:p>
        </p:txBody>
      </p:sp>
      <p:sp>
        <p:nvSpPr>
          <p:cNvPr id="3" name="Rectangle 2">
            <a:extLst>
              <a:ext uri="{FF2B5EF4-FFF2-40B4-BE49-F238E27FC236}">
                <a16:creationId xmlns:a16="http://schemas.microsoft.com/office/drawing/2014/main" id="{E54A4347-38D0-4BF0-B804-36AE33547274}"/>
              </a:ext>
            </a:extLst>
          </p:cNvPr>
          <p:cNvSpPr/>
          <p:nvPr/>
        </p:nvSpPr>
        <p:spPr>
          <a:xfrm>
            <a:off x="575894" y="2057057"/>
            <a:ext cx="6096000" cy="1025922"/>
          </a:xfrm>
          <a:prstGeom prst="rect">
            <a:avLst/>
          </a:prstGeom>
        </p:spPr>
        <p:txBody>
          <a:bodyPr>
            <a:spAutoFit/>
          </a:bodyPr>
          <a:lstStyle/>
          <a:p>
            <a:pPr>
              <a:spcAft>
                <a:spcPts val="800"/>
              </a:spcAft>
            </a:pPr>
            <a:r>
              <a:rPr lang="ru-RU" b="1" dirty="0">
                <a:solidFill>
                  <a:srgbClr val="000000"/>
                </a:solidFill>
                <a:latin typeface="Times" panose="02020603050405020304" pitchFamily="18" charset="0"/>
              </a:rPr>
              <a:t>Чекор 2.</a:t>
            </a:r>
            <a:r>
              <a:rPr lang="ru-RU" dirty="0">
                <a:solidFill>
                  <a:srgbClr val="000000"/>
                </a:solidFill>
                <a:latin typeface="Times" panose="02020603050405020304" pitchFamily="18" charset="0"/>
              </a:rPr>
              <a:t> Задавање IP адреси во R0, команди</a:t>
            </a:r>
            <a:endParaRPr lang="ru-RU" dirty="0"/>
          </a:p>
          <a:p>
            <a:br>
              <a:rPr lang="ru-RU" dirty="0"/>
            </a:br>
            <a:endParaRPr lang="en-US" dirty="0"/>
          </a:p>
        </p:txBody>
      </p:sp>
      <p:pic>
        <p:nvPicPr>
          <p:cNvPr id="21506" name="Picture 2" descr="https://lh5.googleusercontent.com/MSQe2m9fkwIvCgaknwlKSYF2CauSuOobnqsE6Nlja_iQjEU3MKfqDxmQ-988P12yCn6lhpR1ZPzS7c0os5I89erhsLScmwgdcw-l3KEzlkXzw08ihYH0gjibqM06nA4KxLtdcMSbMWsLt5vTOg">
            <a:extLst>
              <a:ext uri="{FF2B5EF4-FFF2-40B4-BE49-F238E27FC236}">
                <a16:creationId xmlns:a16="http://schemas.microsoft.com/office/drawing/2014/main" id="{2B68CCBD-0E94-491C-B817-C85C07C22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70" y="2570018"/>
            <a:ext cx="7907048" cy="412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949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AB67-6CA9-4DB0-ACD1-29344029B825}"/>
              </a:ext>
            </a:extLst>
          </p:cNvPr>
          <p:cNvSpPr>
            <a:spLocks noGrp="1"/>
          </p:cNvSpPr>
          <p:nvPr>
            <p:ph type="title"/>
          </p:nvPr>
        </p:nvSpPr>
        <p:spPr>
          <a:xfrm>
            <a:off x="1776621" y="1163767"/>
            <a:ext cx="11029616" cy="988332"/>
          </a:xfrm>
        </p:spPr>
        <p:txBody>
          <a:bodyPr>
            <a:normAutofit fontScale="90000"/>
          </a:bodyPr>
          <a:lstStyle/>
          <a:p>
            <a:r>
              <a:rPr lang="mk-MK" b="1" dirty="0"/>
              <a:t>Конфигурирање на </a:t>
            </a:r>
            <a:r>
              <a:rPr lang="en-US" b="1" dirty="0"/>
              <a:t>DHCP </a:t>
            </a:r>
            <a:r>
              <a:rPr lang="mk-MK" b="1" dirty="0"/>
              <a:t>во </a:t>
            </a:r>
            <a:r>
              <a:rPr lang="en-US" b="1" dirty="0"/>
              <a:t>Cisco Packet Tracer</a:t>
            </a:r>
            <a:br>
              <a:rPr lang="en-US" b="1" dirty="0"/>
            </a:br>
            <a:br>
              <a:rPr lang="en-US" dirty="0"/>
            </a:br>
            <a:endParaRPr lang="en-US" dirty="0"/>
          </a:p>
        </p:txBody>
      </p:sp>
      <p:sp>
        <p:nvSpPr>
          <p:cNvPr id="3" name="Rectangle 2">
            <a:extLst>
              <a:ext uri="{FF2B5EF4-FFF2-40B4-BE49-F238E27FC236}">
                <a16:creationId xmlns:a16="http://schemas.microsoft.com/office/drawing/2014/main" id="{406F421A-A9F0-45A4-A170-559318A588FD}"/>
              </a:ext>
            </a:extLst>
          </p:cNvPr>
          <p:cNvSpPr/>
          <p:nvPr/>
        </p:nvSpPr>
        <p:spPr>
          <a:xfrm>
            <a:off x="526473" y="2152099"/>
            <a:ext cx="6096000" cy="1025922"/>
          </a:xfrm>
          <a:prstGeom prst="rect">
            <a:avLst/>
          </a:prstGeom>
        </p:spPr>
        <p:txBody>
          <a:bodyPr>
            <a:spAutoFit/>
          </a:bodyPr>
          <a:lstStyle/>
          <a:p>
            <a:pPr>
              <a:spcAft>
                <a:spcPts val="800"/>
              </a:spcAft>
            </a:pPr>
            <a:r>
              <a:rPr lang="ru-RU" dirty="0">
                <a:solidFill>
                  <a:srgbClr val="000000"/>
                </a:solidFill>
                <a:latin typeface="Times" panose="02020603050405020304" pitchFamily="18" charset="0"/>
              </a:rPr>
              <a:t>Командите </a:t>
            </a:r>
            <a:r>
              <a:rPr lang="mk-MK" dirty="0">
                <a:solidFill>
                  <a:srgbClr val="000000"/>
                </a:solidFill>
                <a:latin typeface="Times" panose="02020603050405020304" pitchFamily="18" charset="0"/>
              </a:rPr>
              <a:t>кои е потребно да се употребат</a:t>
            </a:r>
            <a:r>
              <a:rPr lang="ru-RU" dirty="0">
                <a:solidFill>
                  <a:srgbClr val="000000"/>
                </a:solidFill>
                <a:latin typeface="Times" panose="02020603050405020304" pitchFamily="18" charset="0"/>
              </a:rPr>
              <a:t>.</a:t>
            </a:r>
            <a:endParaRPr lang="ru-RU" dirty="0"/>
          </a:p>
          <a:p>
            <a:br>
              <a:rPr lang="ru-RU" dirty="0"/>
            </a:br>
            <a:endParaRPr lang="en-US" dirty="0"/>
          </a:p>
        </p:txBody>
      </p:sp>
      <p:sp>
        <p:nvSpPr>
          <p:cNvPr id="4" name="Rectangle 3">
            <a:extLst>
              <a:ext uri="{FF2B5EF4-FFF2-40B4-BE49-F238E27FC236}">
                <a16:creationId xmlns:a16="http://schemas.microsoft.com/office/drawing/2014/main" id="{0F89CAF0-9850-45C1-9748-3FC47190DDA6}"/>
              </a:ext>
            </a:extLst>
          </p:cNvPr>
          <p:cNvSpPr/>
          <p:nvPr/>
        </p:nvSpPr>
        <p:spPr>
          <a:xfrm>
            <a:off x="3186546" y="2759435"/>
            <a:ext cx="6096000" cy="3518912"/>
          </a:xfrm>
          <a:prstGeom prst="rect">
            <a:avLst/>
          </a:prstGeom>
        </p:spPr>
        <p:txBody>
          <a:bodyPr>
            <a:spAutoFit/>
          </a:bodyPr>
          <a:lstStyle/>
          <a:p>
            <a:pPr>
              <a:spcBef>
                <a:spcPts val="600"/>
              </a:spcBef>
            </a:pPr>
            <a:r>
              <a:rPr lang="en-US" b="1" dirty="0">
                <a:solidFill>
                  <a:srgbClr val="000000"/>
                </a:solidFill>
                <a:latin typeface="Courier New" panose="02070309020205020404" pitchFamily="49" charset="0"/>
              </a:rPr>
              <a:t>int Fa0/0</a:t>
            </a:r>
            <a:endParaRPr lang="en-US" dirty="0"/>
          </a:p>
          <a:p>
            <a:r>
              <a:rPr lang="en-US" dirty="0">
                <a:solidFill>
                  <a:srgbClr val="000000"/>
                </a:solidFill>
                <a:latin typeface="Courier New" panose="02070309020205020404" pitchFamily="49" charset="0"/>
              </a:rPr>
              <a:t>Ip address 172.16.0.1 255.255.255.0</a:t>
            </a:r>
            <a:endParaRPr lang="en-US" dirty="0"/>
          </a:p>
          <a:p>
            <a:r>
              <a:rPr lang="en-US" dirty="0">
                <a:solidFill>
                  <a:srgbClr val="000000"/>
                </a:solidFill>
                <a:latin typeface="Courier New" panose="02070309020205020404" pitchFamily="49" charset="0"/>
              </a:rPr>
              <a:t>No shutdown</a:t>
            </a:r>
            <a:endParaRPr lang="en-US" dirty="0"/>
          </a:p>
          <a:p>
            <a:r>
              <a:rPr lang="en-US" b="1" dirty="0">
                <a:solidFill>
                  <a:srgbClr val="000000"/>
                </a:solidFill>
                <a:latin typeface="Courier New" panose="02070309020205020404" pitchFamily="49" charset="0"/>
              </a:rPr>
              <a:t>Int Fa0/1</a:t>
            </a:r>
            <a:endParaRPr lang="en-US" dirty="0"/>
          </a:p>
          <a:p>
            <a:r>
              <a:rPr lang="en-US" dirty="0">
                <a:solidFill>
                  <a:srgbClr val="000000"/>
                </a:solidFill>
                <a:latin typeface="Courier New" panose="02070309020205020404" pitchFamily="49" charset="0"/>
              </a:rPr>
              <a:t>Ip address 172.16.1.1 255.255.255.0</a:t>
            </a:r>
            <a:endParaRPr lang="en-US" dirty="0"/>
          </a:p>
          <a:p>
            <a:r>
              <a:rPr lang="en-US" dirty="0">
                <a:solidFill>
                  <a:srgbClr val="000000"/>
                </a:solidFill>
                <a:latin typeface="Courier New" panose="02070309020205020404" pitchFamily="49" charset="0"/>
              </a:rPr>
              <a:t>No shutdown</a:t>
            </a:r>
            <a:endParaRPr lang="en-US" dirty="0"/>
          </a:p>
          <a:p>
            <a:r>
              <a:rPr lang="en-US" b="1" dirty="0">
                <a:solidFill>
                  <a:srgbClr val="000000"/>
                </a:solidFill>
                <a:latin typeface="Courier New" panose="02070309020205020404" pitchFamily="49" charset="0"/>
              </a:rPr>
              <a:t>Int loopback 1</a:t>
            </a:r>
            <a:endParaRPr lang="en-US" dirty="0"/>
          </a:p>
          <a:p>
            <a:r>
              <a:rPr lang="en-US" dirty="0">
                <a:solidFill>
                  <a:srgbClr val="000000"/>
                </a:solidFill>
                <a:latin typeface="Courier New" panose="02070309020205020404" pitchFamily="49" charset="0"/>
              </a:rPr>
              <a:t>Ip address 1.1.1.1 255.255.255.255</a:t>
            </a:r>
            <a:endParaRPr lang="en-US" dirty="0"/>
          </a:p>
          <a:p>
            <a:r>
              <a:rPr lang="en-US" dirty="0">
                <a:solidFill>
                  <a:srgbClr val="000000"/>
                </a:solidFill>
                <a:latin typeface="Courier New" panose="02070309020205020404" pitchFamily="49" charset="0"/>
              </a:rPr>
              <a:t>No shutdown</a:t>
            </a:r>
            <a:endParaRPr lang="en-US" dirty="0"/>
          </a:p>
          <a:p>
            <a:pPr>
              <a:spcAft>
                <a:spcPts val="800"/>
              </a:spcAft>
            </a:pPr>
            <a:r>
              <a:rPr lang="en-US" dirty="0">
                <a:solidFill>
                  <a:srgbClr val="000000"/>
                </a:solidFill>
                <a:latin typeface="Courier New" panose="02070309020205020404" pitchFamily="49" charset="0"/>
              </a:rPr>
              <a:t>Do write memory</a:t>
            </a:r>
            <a:endParaRPr lang="en-US" dirty="0"/>
          </a:p>
          <a:p>
            <a:br>
              <a:rPr lang="en-US" dirty="0"/>
            </a:br>
            <a:endParaRPr lang="en-US" dirty="0"/>
          </a:p>
        </p:txBody>
      </p:sp>
    </p:spTree>
    <p:extLst>
      <p:ext uri="{BB962C8B-B14F-4D97-AF65-F5344CB8AC3E}">
        <p14:creationId xmlns:p14="http://schemas.microsoft.com/office/powerpoint/2010/main" val="1097201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9195-8611-4A7E-9DAD-1E93E62E15B6}"/>
              </a:ext>
            </a:extLst>
          </p:cNvPr>
          <p:cNvSpPr>
            <a:spLocks noGrp="1"/>
          </p:cNvSpPr>
          <p:nvPr>
            <p:ph type="title"/>
          </p:nvPr>
        </p:nvSpPr>
        <p:spPr>
          <a:xfrm>
            <a:off x="677494" y="1242619"/>
            <a:ext cx="11029616" cy="988332"/>
          </a:xfrm>
        </p:spPr>
        <p:txBody>
          <a:bodyPr>
            <a:normAutofit fontScale="90000"/>
          </a:bodyPr>
          <a:lstStyle/>
          <a:p>
            <a:pPr algn="ctr"/>
            <a:r>
              <a:rPr lang="mk-MK" b="1" dirty="0"/>
              <a:t>Конфигурирање на </a:t>
            </a:r>
            <a:r>
              <a:rPr lang="en-US" b="1" dirty="0"/>
              <a:t>DHCP </a:t>
            </a:r>
            <a:r>
              <a:rPr lang="mk-MK" b="1" dirty="0"/>
              <a:t>во </a:t>
            </a:r>
            <a:r>
              <a:rPr lang="en-US" b="1" dirty="0"/>
              <a:t>Cisco Packet Tracer</a:t>
            </a:r>
            <a:br>
              <a:rPr lang="en-US" b="1" dirty="0"/>
            </a:br>
            <a:br>
              <a:rPr lang="en-US" dirty="0"/>
            </a:br>
            <a:endParaRPr lang="en-US" dirty="0"/>
          </a:p>
        </p:txBody>
      </p:sp>
      <p:sp>
        <p:nvSpPr>
          <p:cNvPr id="3" name="Rectangle 2">
            <a:extLst>
              <a:ext uri="{FF2B5EF4-FFF2-40B4-BE49-F238E27FC236}">
                <a16:creationId xmlns:a16="http://schemas.microsoft.com/office/drawing/2014/main" id="{B2C930B1-9C45-426D-87DC-F2882EAE8269}"/>
              </a:ext>
            </a:extLst>
          </p:cNvPr>
          <p:cNvSpPr/>
          <p:nvPr/>
        </p:nvSpPr>
        <p:spPr>
          <a:xfrm>
            <a:off x="575894" y="2339415"/>
            <a:ext cx="10600106" cy="646331"/>
          </a:xfrm>
          <a:prstGeom prst="rect">
            <a:avLst/>
          </a:prstGeom>
        </p:spPr>
        <p:txBody>
          <a:bodyPr wrap="square">
            <a:spAutoFit/>
          </a:bodyPr>
          <a:lstStyle/>
          <a:p>
            <a:r>
              <a:rPr lang="mk-MK" b="1" dirty="0">
                <a:solidFill>
                  <a:srgbClr val="000000"/>
                </a:solidFill>
                <a:latin typeface="Times" panose="02020603050405020304" pitchFamily="18" charset="0"/>
              </a:rPr>
              <a:t>Чекор 3.</a:t>
            </a:r>
            <a:r>
              <a:rPr lang="mk-MK" dirty="0">
                <a:solidFill>
                  <a:srgbClr val="000000"/>
                </a:solidFill>
                <a:latin typeface="Times" panose="02020603050405020304" pitchFamily="18" charset="0"/>
              </a:rPr>
              <a:t> За подесување на </a:t>
            </a:r>
            <a:r>
              <a:rPr lang="en-US" dirty="0">
                <a:solidFill>
                  <a:srgbClr val="000000"/>
                </a:solidFill>
                <a:latin typeface="Times" panose="02020603050405020304" pitchFamily="18" charset="0"/>
              </a:rPr>
              <a:t>DHCP </a:t>
            </a:r>
            <a:r>
              <a:rPr lang="mk-MK" dirty="0">
                <a:solidFill>
                  <a:srgbClr val="000000"/>
                </a:solidFill>
                <a:latin typeface="Times" panose="02020603050405020304" pitchFamily="18" charset="0"/>
              </a:rPr>
              <a:t>потребно е да знаеме која адреса сакаме да ја сетираме, која е </a:t>
            </a:r>
            <a:r>
              <a:rPr lang="en-US" dirty="0">
                <a:solidFill>
                  <a:srgbClr val="000000"/>
                </a:solidFill>
                <a:latin typeface="Times" panose="02020603050405020304" pitchFamily="18" charset="0"/>
              </a:rPr>
              <a:t>Subnet mask </a:t>
            </a:r>
            <a:r>
              <a:rPr lang="mk-MK" dirty="0">
                <a:solidFill>
                  <a:srgbClr val="000000"/>
                </a:solidFill>
                <a:latin typeface="Times" panose="02020603050405020304" pitchFamily="18" charset="0"/>
              </a:rPr>
              <a:t>и кој е </a:t>
            </a:r>
            <a:r>
              <a:rPr lang="en-US" dirty="0">
                <a:solidFill>
                  <a:srgbClr val="000000"/>
                </a:solidFill>
                <a:latin typeface="Times" panose="02020603050405020304" pitchFamily="18" charset="0"/>
              </a:rPr>
              <a:t>default gateway </a:t>
            </a:r>
            <a:r>
              <a:rPr lang="mk-MK" dirty="0">
                <a:solidFill>
                  <a:srgbClr val="000000"/>
                </a:solidFill>
                <a:latin typeface="Times" panose="02020603050405020304" pitchFamily="18" charset="0"/>
              </a:rPr>
              <a:t>на таа мрежа. </a:t>
            </a:r>
            <a:endParaRPr lang="en-US" dirty="0"/>
          </a:p>
        </p:txBody>
      </p:sp>
      <p:sp>
        <p:nvSpPr>
          <p:cNvPr id="4" name="Rectangle 3">
            <a:extLst>
              <a:ext uri="{FF2B5EF4-FFF2-40B4-BE49-F238E27FC236}">
                <a16:creationId xmlns:a16="http://schemas.microsoft.com/office/drawing/2014/main" id="{8CCFC049-8E8C-4185-9F3E-8B05A821357A}"/>
              </a:ext>
            </a:extLst>
          </p:cNvPr>
          <p:cNvSpPr/>
          <p:nvPr/>
        </p:nvSpPr>
        <p:spPr>
          <a:xfrm>
            <a:off x="575894" y="3094210"/>
            <a:ext cx="6096000" cy="1025922"/>
          </a:xfrm>
          <a:prstGeom prst="rect">
            <a:avLst/>
          </a:prstGeom>
        </p:spPr>
        <p:txBody>
          <a:bodyPr>
            <a:spAutoFit/>
          </a:bodyPr>
          <a:lstStyle/>
          <a:p>
            <a:pPr>
              <a:spcAft>
                <a:spcPts val="800"/>
              </a:spcAft>
            </a:pPr>
            <a:r>
              <a:rPr lang="mk-MK" dirty="0">
                <a:solidFill>
                  <a:srgbClr val="000000"/>
                </a:solidFill>
                <a:latin typeface="Times" panose="02020603050405020304" pitchFamily="18" charset="0"/>
              </a:rPr>
              <a:t>За првата мрежа</a:t>
            </a:r>
            <a:endParaRPr lang="mk-MK" dirty="0"/>
          </a:p>
          <a:p>
            <a:br>
              <a:rPr lang="mk-MK" dirty="0"/>
            </a:br>
            <a:endParaRPr lang="en-US" dirty="0"/>
          </a:p>
        </p:txBody>
      </p:sp>
      <p:pic>
        <p:nvPicPr>
          <p:cNvPr id="22530" name="Picture 2" descr="https://lh4.googleusercontent.com/EDwIkusOy3da_FQv36vmK9v5NBcU5anMYFh4Jd2_6ZhvWuTczLMtYw9KVv6Ci-LVH3wgjCSq2cw2hA-vxXIixOA0bjOMJf_JL6aNanqP7t1VQGGxF_isUlykEJlyKrBwH0hUhngx9bwSzR1syQ">
            <a:extLst>
              <a:ext uri="{FF2B5EF4-FFF2-40B4-BE49-F238E27FC236}">
                <a16:creationId xmlns:a16="http://schemas.microsoft.com/office/drawing/2014/main" id="{A43ABF70-F9B0-42ED-B770-935D0D37B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94" y="3547307"/>
            <a:ext cx="6418118" cy="13625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51E9FB8-FB03-4400-B8D4-5FC79052A1D0}"/>
              </a:ext>
            </a:extLst>
          </p:cNvPr>
          <p:cNvSpPr/>
          <p:nvPr/>
        </p:nvSpPr>
        <p:spPr>
          <a:xfrm>
            <a:off x="414835" y="5234366"/>
            <a:ext cx="6096000" cy="1025922"/>
          </a:xfrm>
          <a:prstGeom prst="rect">
            <a:avLst/>
          </a:prstGeom>
        </p:spPr>
        <p:txBody>
          <a:bodyPr>
            <a:spAutoFit/>
          </a:bodyPr>
          <a:lstStyle/>
          <a:p>
            <a:pPr>
              <a:spcAft>
                <a:spcPts val="800"/>
              </a:spcAft>
            </a:pPr>
            <a:r>
              <a:rPr lang="mk-MK" dirty="0">
                <a:solidFill>
                  <a:srgbClr val="000000"/>
                </a:solidFill>
                <a:latin typeface="Times" panose="02020603050405020304" pitchFamily="18" charset="0"/>
              </a:rPr>
              <a:t>За втората мрежа</a:t>
            </a:r>
            <a:endParaRPr lang="mk-MK" dirty="0"/>
          </a:p>
          <a:p>
            <a:br>
              <a:rPr lang="mk-MK" dirty="0"/>
            </a:br>
            <a:endParaRPr lang="en-US" dirty="0"/>
          </a:p>
        </p:txBody>
      </p:sp>
      <p:pic>
        <p:nvPicPr>
          <p:cNvPr id="22532" name="Picture 4" descr="https://lh5.googleusercontent.com/UfYXlkB1icNP_AlDzZDZCli4AeDkLLhL3r3mFu61MgU357UZwjPe8Nwdqt8B7v9IKgXI9w-ftTNQJfzzoNyxHz-2TAMPO1gn5_i-G8AQX-iFBeWkaMe8y5QobxPQhghgRAQ4AX4M91Az4j1zTw">
            <a:extLst>
              <a:ext uri="{FF2B5EF4-FFF2-40B4-BE49-F238E27FC236}">
                <a16:creationId xmlns:a16="http://schemas.microsoft.com/office/drawing/2014/main" id="{7E76EEE5-1EA4-4FB4-AC03-7E10C6EBC9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515" y="5276688"/>
            <a:ext cx="6812885" cy="1362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019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A689-8E24-4BF2-8EC0-14297E6D3F1B}"/>
              </a:ext>
            </a:extLst>
          </p:cNvPr>
          <p:cNvSpPr>
            <a:spLocks noGrp="1"/>
          </p:cNvSpPr>
          <p:nvPr>
            <p:ph type="title"/>
          </p:nvPr>
        </p:nvSpPr>
        <p:spPr>
          <a:xfrm>
            <a:off x="732912" y="1200712"/>
            <a:ext cx="11029616" cy="988332"/>
          </a:xfrm>
        </p:spPr>
        <p:txBody>
          <a:bodyPr>
            <a:normAutofit fontScale="90000"/>
          </a:bodyPr>
          <a:lstStyle/>
          <a:p>
            <a:pPr algn="ctr"/>
            <a:r>
              <a:rPr lang="mk-MK" b="1" dirty="0"/>
              <a:t>Конфигурирање на </a:t>
            </a:r>
            <a:r>
              <a:rPr lang="en-US" b="1" dirty="0"/>
              <a:t>DHCP </a:t>
            </a:r>
            <a:r>
              <a:rPr lang="mk-MK" b="1" dirty="0"/>
              <a:t>во </a:t>
            </a:r>
            <a:r>
              <a:rPr lang="en-US" b="1" dirty="0"/>
              <a:t>Cisco Packet Tracer</a:t>
            </a:r>
            <a:br>
              <a:rPr lang="en-US" b="1" dirty="0"/>
            </a:br>
            <a:br>
              <a:rPr lang="en-US" dirty="0"/>
            </a:br>
            <a:endParaRPr lang="en-US" dirty="0"/>
          </a:p>
        </p:txBody>
      </p:sp>
      <p:sp>
        <p:nvSpPr>
          <p:cNvPr id="3" name="Rectangle 2">
            <a:extLst>
              <a:ext uri="{FF2B5EF4-FFF2-40B4-BE49-F238E27FC236}">
                <a16:creationId xmlns:a16="http://schemas.microsoft.com/office/drawing/2014/main" id="{A7F0E9FE-630B-449E-AAAD-E4DD558AAC5E}"/>
              </a:ext>
            </a:extLst>
          </p:cNvPr>
          <p:cNvSpPr/>
          <p:nvPr/>
        </p:nvSpPr>
        <p:spPr>
          <a:xfrm>
            <a:off x="508000" y="2189044"/>
            <a:ext cx="6096000" cy="1025922"/>
          </a:xfrm>
          <a:prstGeom prst="rect">
            <a:avLst/>
          </a:prstGeom>
        </p:spPr>
        <p:txBody>
          <a:bodyPr>
            <a:spAutoFit/>
          </a:bodyPr>
          <a:lstStyle/>
          <a:p>
            <a:pPr>
              <a:spcAft>
                <a:spcPts val="800"/>
              </a:spcAft>
            </a:pPr>
            <a:r>
              <a:rPr lang="ru-RU" b="1" dirty="0">
                <a:solidFill>
                  <a:srgbClr val="000000"/>
                </a:solidFill>
                <a:latin typeface="Times" panose="02020603050405020304" pitchFamily="18" charset="0"/>
              </a:rPr>
              <a:t>Чекор 4</a:t>
            </a:r>
            <a:r>
              <a:rPr lang="ru-RU" dirty="0">
                <a:solidFill>
                  <a:srgbClr val="000000"/>
                </a:solidFill>
                <a:latin typeface="Times" panose="02020603050405020304" pitchFamily="18" charset="0"/>
              </a:rPr>
              <a:t>. Овозможување на DHCP за интерфејсот Fa0/0</a:t>
            </a:r>
            <a:endParaRPr lang="ru-RU" dirty="0"/>
          </a:p>
          <a:p>
            <a:br>
              <a:rPr lang="ru-RU" dirty="0"/>
            </a:br>
            <a:endParaRPr lang="en-US" dirty="0"/>
          </a:p>
        </p:txBody>
      </p:sp>
      <p:pic>
        <p:nvPicPr>
          <p:cNvPr id="23554" name="Picture 2" descr="https://lh6.googleusercontent.com/BiSMmgWs0ot0Qq2IXGBU_dVtkpWaMB698NtrNScyKlrllPxkowwbRU6m2D0p0JYCIpVPiKjG7qP9UMOmTph52mLUx4_kz7Zt_bqEdjT9npw4Z2BcHopCS9aw9F2BshErGayWYs5ibQpMSwM5kQ">
            <a:extLst>
              <a:ext uri="{FF2B5EF4-FFF2-40B4-BE49-F238E27FC236}">
                <a16:creationId xmlns:a16="http://schemas.microsoft.com/office/drawing/2014/main" id="{89E8FC73-AD63-4141-A52B-DBF7B5B0D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874" y="2678204"/>
            <a:ext cx="5566208" cy="1359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EA6FB0-BA58-4419-B858-901C83A914D0}"/>
              </a:ext>
            </a:extLst>
          </p:cNvPr>
          <p:cNvSpPr/>
          <p:nvPr/>
        </p:nvSpPr>
        <p:spPr>
          <a:xfrm>
            <a:off x="508000" y="4203298"/>
            <a:ext cx="11323782" cy="369332"/>
          </a:xfrm>
          <a:prstGeom prst="rect">
            <a:avLst/>
          </a:prstGeom>
        </p:spPr>
        <p:txBody>
          <a:bodyPr wrap="square">
            <a:spAutoFit/>
          </a:bodyPr>
          <a:lstStyle/>
          <a:p>
            <a:r>
              <a:rPr lang="mk-MK" b="1" dirty="0">
                <a:solidFill>
                  <a:srgbClr val="000000"/>
                </a:solidFill>
                <a:latin typeface="Times" panose="02020603050405020304" pitchFamily="18" charset="0"/>
              </a:rPr>
              <a:t>Чекор 5.</a:t>
            </a:r>
            <a:r>
              <a:rPr lang="mk-MK" dirty="0">
                <a:solidFill>
                  <a:srgbClr val="000000"/>
                </a:solidFill>
                <a:latin typeface="Times" panose="02020603050405020304" pitchFamily="18" charset="0"/>
              </a:rPr>
              <a:t> Поставување на </a:t>
            </a:r>
            <a:r>
              <a:rPr lang="en-US" dirty="0">
                <a:solidFill>
                  <a:srgbClr val="000000"/>
                </a:solidFill>
                <a:latin typeface="Times" panose="02020603050405020304" pitchFamily="18" charset="0"/>
              </a:rPr>
              <a:t>IP- Configuration </a:t>
            </a:r>
            <a:r>
              <a:rPr lang="mk-MK" dirty="0">
                <a:solidFill>
                  <a:srgbClr val="000000"/>
                </a:solidFill>
                <a:latin typeface="Times" panose="02020603050405020304" pitchFamily="18" charset="0"/>
              </a:rPr>
              <a:t>за </a:t>
            </a:r>
            <a:r>
              <a:rPr lang="en-US" dirty="0">
                <a:solidFill>
                  <a:srgbClr val="000000"/>
                </a:solidFill>
                <a:latin typeface="Times" panose="02020603050405020304" pitchFamily="18" charset="0"/>
              </a:rPr>
              <a:t>PC0 </a:t>
            </a:r>
            <a:r>
              <a:rPr lang="mk-MK" dirty="0">
                <a:solidFill>
                  <a:srgbClr val="000000"/>
                </a:solidFill>
                <a:latin typeface="Times" panose="02020603050405020304" pitchFamily="18" charset="0"/>
              </a:rPr>
              <a:t>и </a:t>
            </a:r>
            <a:r>
              <a:rPr lang="en-US" dirty="0">
                <a:solidFill>
                  <a:srgbClr val="000000"/>
                </a:solidFill>
                <a:latin typeface="Times" panose="02020603050405020304" pitchFamily="18" charset="0"/>
              </a:rPr>
              <a:t>PC1, </a:t>
            </a:r>
            <a:r>
              <a:rPr lang="mk-MK" dirty="0">
                <a:solidFill>
                  <a:srgbClr val="000000"/>
                </a:solidFill>
                <a:latin typeface="Times" panose="02020603050405020304" pitchFamily="18" charset="0"/>
              </a:rPr>
              <a:t>кои се наѓаат на интерфејсот </a:t>
            </a:r>
            <a:r>
              <a:rPr lang="en-US" dirty="0">
                <a:solidFill>
                  <a:srgbClr val="000000"/>
                </a:solidFill>
                <a:latin typeface="Times" panose="02020603050405020304" pitchFamily="18" charset="0"/>
              </a:rPr>
              <a:t>fa0/0</a:t>
            </a:r>
            <a:endParaRPr lang="en-US" dirty="0"/>
          </a:p>
        </p:txBody>
      </p:sp>
      <p:pic>
        <p:nvPicPr>
          <p:cNvPr id="23556" name="Picture 4" descr="https://lh3.googleusercontent.com/32yPpNE6lJABVA-L19DnZmO0i9Oihm8R8Jqr-jBmvRJ1TTxmmB9nLYAUJ6qyFg-l2Czee_tmdJ4W3RREUjnFZzdbummzIajnpDY-21xbBxpaqmmPVwgAD77Xeb_8cugAVI3XNK5fPBTqt_XptA">
            <a:extLst>
              <a:ext uri="{FF2B5EF4-FFF2-40B4-BE49-F238E27FC236}">
                <a16:creationId xmlns:a16="http://schemas.microsoft.com/office/drawing/2014/main" id="{896C8E0C-EF1B-4954-9311-F38FF24DE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4700025"/>
            <a:ext cx="63246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600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B01A-27BA-4A29-A657-B1D2C49AE415}"/>
              </a:ext>
            </a:extLst>
          </p:cNvPr>
          <p:cNvSpPr>
            <a:spLocks noGrp="1"/>
          </p:cNvSpPr>
          <p:nvPr>
            <p:ph type="title"/>
          </p:nvPr>
        </p:nvSpPr>
        <p:spPr>
          <a:xfrm>
            <a:off x="1748912" y="1302312"/>
            <a:ext cx="11029616" cy="988332"/>
          </a:xfrm>
        </p:spPr>
        <p:txBody>
          <a:bodyPr>
            <a:normAutofit fontScale="90000"/>
          </a:bodyPr>
          <a:lstStyle/>
          <a:p>
            <a:r>
              <a:rPr lang="mk-MK" b="1" dirty="0"/>
              <a:t>Конфигурирање на </a:t>
            </a:r>
            <a:r>
              <a:rPr lang="en-US" b="1" dirty="0"/>
              <a:t>DHCP </a:t>
            </a:r>
            <a:r>
              <a:rPr lang="mk-MK" b="1" dirty="0"/>
              <a:t>во </a:t>
            </a:r>
            <a:r>
              <a:rPr lang="en-US" b="1" dirty="0"/>
              <a:t>Cisco Packet Tracer</a:t>
            </a:r>
            <a:br>
              <a:rPr lang="en-US" b="1" dirty="0"/>
            </a:br>
            <a:br>
              <a:rPr lang="en-US" dirty="0"/>
            </a:br>
            <a:endParaRPr lang="en-US" dirty="0"/>
          </a:p>
        </p:txBody>
      </p:sp>
      <p:sp>
        <p:nvSpPr>
          <p:cNvPr id="3" name="Rectangle 2">
            <a:extLst>
              <a:ext uri="{FF2B5EF4-FFF2-40B4-BE49-F238E27FC236}">
                <a16:creationId xmlns:a16="http://schemas.microsoft.com/office/drawing/2014/main" id="{7FD1B5FB-2AA6-4555-B417-9AB8EB29CF18}"/>
              </a:ext>
            </a:extLst>
          </p:cNvPr>
          <p:cNvSpPr/>
          <p:nvPr/>
        </p:nvSpPr>
        <p:spPr>
          <a:xfrm>
            <a:off x="387928" y="2052737"/>
            <a:ext cx="6096000" cy="1025922"/>
          </a:xfrm>
          <a:prstGeom prst="rect">
            <a:avLst/>
          </a:prstGeom>
        </p:spPr>
        <p:txBody>
          <a:bodyPr>
            <a:spAutoFit/>
          </a:bodyPr>
          <a:lstStyle/>
          <a:p>
            <a:pPr>
              <a:spcAft>
                <a:spcPts val="800"/>
              </a:spcAft>
            </a:pPr>
            <a:r>
              <a:rPr lang="ru-RU" b="1" dirty="0">
                <a:solidFill>
                  <a:srgbClr val="000000"/>
                </a:solidFill>
                <a:latin typeface="Times" panose="02020603050405020304" pitchFamily="18" charset="0"/>
              </a:rPr>
              <a:t>Чекор 6</a:t>
            </a:r>
            <a:r>
              <a:rPr lang="ru-RU" dirty="0">
                <a:solidFill>
                  <a:srgbClr val="000000"/>
                </a:solidFill>
                <a:latin typeface="Times" panose="02020603050405020304" pitchFamily="18" charset="0"/>
              </a:rPr>
              <a:t>. Овозможување на DHCP за интерфејсот Fa0/1</a:t>
            </a:r>
            <a:endParaRPr lang="ru-RU" dirty="0"/>
          </a:p>
          <a:p>
            <a:br>
              <a:rPr lang="ru-RU" dirty="0"/>
            </a:br>
            <a:endParaRPr lang="en-US" dirty="0"/>
          </a:p>
        </p:txBody>
      </p:sp>
      <p:pic>
        <p:nvPicPr>
          <p:cNvPr id="24578" name="Picture 2" descr="https://lh6.googleusercontent.com/z9oEUDUR1VPLvA1fhob287W6msQIc7PRZ_8iKJRUho99-0dvvvT1857mMu4Zb6sF_olNlByTF0R40uPWpzqOH5wETneODmaCrZyO_RJAn1G2Oh5jghjdJjndIcIu-WElD7zKkUnTrYHRW3JBsQ">
            <a:extLst>
              <a:ext uri="{FF2B5EF4-FFF2-40B4-BE49-F238E27FC236}">
                <a16:creationId xmlns:a16="http://schemas.microsoft.com/office/drawing/2014/main" id="{17565FF0-E14D-44D2-9663-7D3882623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527" y="2618842"/>
            <a:ext cx="5968858" cy="16203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B2B6C24-2974-4391-B072-D59151B1F57A}"/>
              </a:ext>
            </a:extLst>
          </p:cNvPr>
          <p:cNvSpPr/>
          <p:nvPr/>
        </p:nvSpPr>
        <p:spPr>
          <a:xfrm>
            <a:off x="387928" y="4567356"/>
            <a:ext cx="11029616" cy="369332"/>
          </a:xfrm>
          <a:prstGeom prst="rect">
            <a:avLst/>
          </a:prstGeom>
        </p:spPr>
        <p:txBody>
          <a:bodyPr wrap="square">
            <a:spAutoFit/>
          </a:bodyPr>
          <a:lstStyle/>
          <a:p>
            <a:r>
              <a:rPr lang="mk-MK" b="1" dirty="0">
                <a:solidFill>
                  <a:srgbClr val="000000"/>
                </a:solidFill>
                <a:latin typeface="Times" panose="02020603050405020304" pitchFamily="18" charset="0"/>
              </a:rPr>
              <a:t>Чекор 7.</a:t>
            </a:r>
            <a:r>
              <a:rPr lang="mk-MK" dirty="0">
                <a:solidFill>
                  <a:srgbClr val="000000"/>
                </a:solidFill>
                <a:latin typeface="Times" panose="02020603050405020304" pitchFamily="18" charset="0"/>
              </a:rPr>
              <a:t> Поставување на </a:t>
            </a:r>
            <a:r>
              <a:rPr lang="en-US" dirty="0">
                <a:solidFill>
                  <a:srgbClr val="000000"/>
                </a:solidFill>
                <a:latin typeface="Times" panose="02020603050405020304" pitchFamily="18" charset="0"/>
              </a:rPr>
              <a:t>IP- Configuration </a:t>
            </a:r>
            <a:r>
              <a:rPr lang="mk-MK" dirty="0">
                <a:solidFill>
                  <a:srgbClr val="000000"/>
                </a:solidFill>
                <a:latin typeface="Times" panose="02020603050405020304" pitchFamily="18" charset="0"/>
              </a:rPr>
              <a:t>за </a:t>
            </a:r>
            <a:r>
              <a:rPr lang="en-US" dirty="0">
                <a:solidFill>
                  <a:srgbClr val="000000"/>
                </a:solidFill>
                <a:latin typeface="Times" panose="02020603050405020304" pitchFamily="18" charset="0"/>
              </a:rPr>
              <a:t>PC2 </a:t>
            </a:r>
            <a:r>
              <a:rPr lang="mk-MK" dirty="0">
                <a:solidFill>
                  <a:srgbClr val="000000"/>
                </a:solidFill>
                <a:latin typeface="Times" panose="02020603050405020304" pitchFamily="18" charset="0"/>
              </a:rPr>
              <a:t>и </a:t>
            </a:r>
            <a:r>
              <a:rPr lang="en-US" dirty="0">
                <a:solidFill>
                  <a:srgbClr val="000000"/>
                </a:solidFill>
                <a:latin typeface="Times" panose="02020603050405020304" pitchFamily="18" charset="0"/>
              </a:rPr>
              <a:t>PC3, </a:t>
            </a:r>
            <a:r>
              <a:rPr lang="mk-MK" dirty="0">
                <a:solidFill>
                  <a:srgbClr val="000000"/>
                </a:solidFill>
                <a:latin typeface="Times" panose="02020603050405020304" pitchFamily="18" charset="0"/>
              </a:rPr>
              <a:t>кои се наѓаат на интерфејсот </a:t>
            </a:r>
            <a:r>
              <a:rPr lang="en-US" dirty="0">
                <a:solidFill>
                  <a:srgbClr val="000000"/>
                </a:solidFill>
                <a:latin typeface="Times" panose="02020603050405020304" pitchFamily="18" charset="0"/>
              </a:rPr>
              <a:t>fa0/1</a:t>
            </a:r>
            <a:endParaRPr lang="en-US" dirty="0"/>
          </a:p>
        </p:txBody>
      </p:sp>
      <p:pic>
        <p:nvPicPr>
          <p:cNvPr id="24580" name="Picture 4" descr="https://lh3.googleusercontent.com/PIFGNdJXTXyaM7k9sY3qfrHRQiSND7Vtt9TTrlp_2aadk3W_dUfm8Ro-Gw0m6YPg72n1BeZu6GfS0LlOplORksRObqsTxvesRKG0EopJslNBaX8ERkwYsRz0DdVudOCRVRdTjbhA-Rhxu4fNHw">
            <a:extLst>
              <a:ext uri="{FF2B5EF4-FFF2-40B4-BE49-F238E27FC236}">
                <a16:creationId xmlns:a16="http://schemas.microsoft.com/office/drawing/2014/main" id="{A5452BB8-7AB6-4A85-8CEC-69D88C7A8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527" y="5007745"/>
            <a:ext cx="5906583" cy="185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40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D5DF-D863-4073-8448-62FA63E1B6A8}"/>
              </a:ext>
            </a:extLst>
          </p:cNvPr>
          <p:cNvSpPr>
            <a:spLocks noGrp="1"/>
          </p:cNvSpPr>
          <p:nvPr>
            <p:ph type="title"/>
          </p:nvPr>
        </p:nvSpPr>
        <p:spPr>
          <a:xfrm>
            <a:off x="313020" y="698870"/>
            <a:ext cx="11029616" cy="988332"/>
          </a:xfrm>
        </p:spPr>
        <p:txBody>
          <a:bodyPr>
            <a:normAutofit/>
          </a:bodyPr>
          <a:lstStyle/>
          <a:p>
            <a:pPr algn="ctr"/>
            <a:r>
              <a:rPr lang="en-US" b="1" dirty="0"/>
              <a:t>DHCP</a:t>
            </a:r>
          </a:p>
        </p:txBody>
      </p:sp>
      <p:sp>
        <p:nvSpPr>
          <p:cNvPr id="5" name="Rectangle 4">
            <a:extLst>
              <a:ext uri="{FF2B5EF4-FFF2-40B4-BE49-F238E27FC236}">
                <a16:creationId xmlns:a16="http://schemas.microsoft.com/office/drawing/2014/main" id="{3907A172-3740-46C2-BADF-5D418F1D0D7D}"/>
              </a:ext>
            </a:extLst>
          </p:cNvPr>
          <p:cNvSpPr/>
          <p:nvPr/>
        </p:nvSpPr>
        <p:spPr>
          <a:xfrm>
            <a:off x="566234" y="2505670"/>
            <a:ext cx="10906898" cy="646331"/>
          </a:xfrm>
          <a:prstGeom prst="rect">
            <a:avLst/>
          </a:prstGeom>
        </p:spPr>
        <p:txBody>
          <a:bodyPr wrap="square">
            <a:spAutoFit/>
          </a:bodyPr>
          <a:lstStyle/>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DHCP за комуникација го користи протоколот UDP (User Datagram Protocol) кој го користи портот 67(на страната на серверот) и 68(на страната на клиентот)</a:t>
            </a:r>
          </a:p>
        </p:txBody>
      </p:sp>
      <p:pic>
        <p:nvPicPr>
          <p:cNvPr id="4" name="Picture 3">
            <a:extLst>
              <a:ext uri="{FF2B5EF4-FFF2-40B4-BE49-F238E27FC236}">
                <a16:creationId xmlns:a16="http://schemas.microsoft.com/office/drawing/2014/main" id="{3B237E64-0BA8-4CCA-AA32-C6661E88E1A7}"/>
              </a:ext>
            </a:extLst>
          </p:cNvPr>
          <p:cNvPicPr>
            <a:picLocks noChangeAspect="1"/>
          </p:cNvPicPr>
          <p:nvPr/>
        </p:nvPicPr>
        <p:blipFill>
          <a:blip r:embed="rId2"/>
          <a:stretch>
            <a:fillRect/>
          </a:stretch>
        </p:blipFill>
        <p:spPr>
          <a:xfrm>
            <a:off x="2786332" y="3429000"/>
            <a:ext cx="7237562" cy="3025075"/>
          </a:xfrm>
          <a:prstGeom prst="rect">
            <a:avLst/>
          </a:prstGeom>
        </p:spPr>
      </p:pic>
    </p:spTree>
    <p:extLst>
      <p:ext uri="{BB962C8B-B14F-4D97-AF65-F5344CB8AC3E}">
        <p14:creationId xmlns:p14="http://schemas.microsoft.com/office/powerpoint/2010/main" val="146660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D5DF-D863-4073-8448-62FA63E1B6A8}"/>
              </a:ext>
            </a:extLst>
          </p:cNvPr>
          <p:cNvSpPr>
            <a:spLocks noGrp="1"/>
          </p:cNvSpPr>
          <p:nvPr>
            <p:ph type="title"/>
          </p:nvPr>
        </p:nvSpPr>
        <p:spPr>
          <a:xfrm>
            <a:off x="462562" y="619912"/>
            <a:ext cx="11029616" cy="988332"/>
          </a:xfrm>
        </p:spPr>
        <p:txBody>
          <a:bodyPr>
            <a:normAutofit/>
          </a:bodyPr>
          <a:lstStyle/>
          <a:p>
            <a:pPr algn="ctr"/>
            <a:r>
              <a:rPr lang="en-US" b="1" dirty="0"/>
              <a:t>DHCP</a:t>
            </a:r>
          </a:p>
        </p:txBody>
      </p:sp>
      <p:sp>
        <p:nvSpPr>
          <p:cNvPr id="5" name="Rectangle 4">
            <a:extLst>
              <a:ext uri="{FF2B5EF4-FFF2-40B4-BE49-F238E27FC236}">
                <a16:creationId xmlns:a16="http://schemas.microsoft.com/office/drawing/2014/main" id="{3907A172-3740-46C2-BADF-5D418F1D0D7D}"/>
              </a:ext>
            </a:extLst>
          </p:cNvPr>
          <p:cNvSpPr/>
          <p:nvPr/>
        </p:nvSpPr>
        <p:spPr>
          <a:xfrm>
            <a:off x="450866" y="2403660"/>
            <a:ext cx="11325498" cy="646331"/>
          </a:xfrm>
          <a:prstGeom prst="rect">
            <a:avLst/>
          </a:prstGeom>
        </p:spPr>
        <p:txBody>
          <a:bodyPr wrap="square">
            <a:spAutoFit/>
          </a:bodyPr>
          <a:lstStyle/>
          <a:p>
            <a:pPr marL="285750" indent="-285750" algn="just" fontAlgn="base">
              <a:buFont typeface="Wingdings" panose="05000000000000000000" pitchFamily="2" charset="2"/>
              <a:buChar char="Ø"/>
            </a:pPr>
            <a:r>
              <a:rPr lang="en-US" dirty="0">
                <a:latin typeface="Calibri" panose="020F0502020204030204" pitchFamily="34" charset="0"/>
                <a:cs typeface="Calibri" panose="020F0502020204030204" pitchFamily="34" charset="0"/>
              </a:rPr>
              <a:t>DHCP </a:t>
            </a:r>
            <a:r>
              <a:rPr lang="ru-RU" dirty="0">
                <a:latin typeface="Calibri" panose="020F0502020204030204" pitchFamily="34" charset="0"/>
                <a:cs typeface="Calibri" panose="020F0502020204030204" pitchFamily="34" charset="0"/>
              </a:rPr>
              <a:t>Клиент и Сервер</a:t>
            </a:r>
          </a:p>
          <a:p>
            <a:pPr marL="285750" indent="-285750" algn="just" fontAlgn="base">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pic>
        <p:nvPicPr>
          <p:cNvPr id="2050" name="Picture 2" descr="https://lh4.googleusercontent.com/rmOeq98fx9uOuarn9tk3BG5tHynwdl9B0LG0MqZJFbD8jlhoVp-RY_kRG_Y5LyMY0M63X_p9cbUKJuu0dtV7CuY53Lzkos8-E7Aql5vZa_mdZbFPLWBb5ADEiLY3pMlZaVT8iOazxmBnY9WteQ">
            <a:extLst>
              <a:ext uri="{FF2B5EF4-FFF2-40B4-BE49-F238E27FC236}">
                <a16:creationId xmlns:a16="http://schemas.microsoft.com/office/drawing/2014/main" id="{DE35F168-C669-4B6F-9CFC-D9B4E04D8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746" y="2872596"/>
            <a:ext cx="9810432" cy="3700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45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D5DF-D863-4073-8448-62FA63E1B6A8}"/>
              </a:ext>
            </a:extLst>
          </p:cNvPr>
          <p:cNvSpPr>
            <a:spLocks noGrp="1"/>
          </p:cNvSpPr>
          <p:nvPr>
            <p:ph type="title"/>
          </p:nvPr>
        </p:nvSpPr>
        <p:spPr>
          <a:xfrm>
            <a:off x="462562" y="619912"/>
            <a:ext cx="11029616" cy="988332"/>
          </a:xfrm>
        </p:spPr>
        <p:txBody>
          <a:bodyPr>
            <a:normAutofit/>
          </a:bodyPr>
          <a:lstStyle/>
          <a:p>
            <a:pPr algn="ctr"/>
            <a:r>
              <a:rPr lang="en-US" b="1" dirty="0"/>
              <a:t>DHCP</a:t>
            </a:r>
          </a:p>
        </p:txBody>
      </p:sp>
      <p:sp>
        <p:nvSpPr>
          <p:cNvPr id="5" name="Rectangle 4">
            <a:extLst>
              <a:ext uri="{FF2B5EF4-FFF2-40B4-BE49-F238E27FC236}">
                <a16:creationId xmlns:a16="http://schemas.microsoft.com/office/drawing/2014/main" id="{3907A172-3740-46C2-BADF-5D418F1D0D7D}"/>
              </a:ext>
            </a:extLst>
          </p:cNvPr>
          <p:cNvSpPr/>
          <p:nvPr/>
        </p:nvSpPr>
        <p:spPr>
          <a:xfrm>
            <a:off x="462562" y="1998218"/>
            <a:ext cx="11325498" cy="2585323"/>
          </a:xfrm>
          <a:prstGeom prst="rect">
            <a:avLst/>
          </a:prstGeom>
        </p:spPr>
        <p:txBody>
          <a:bodyPr wrap="square">
            <a:spAutoFit/>
          </a:bodyPr>
          <a:lstStyle/>
          <a:p>
            <a:pPr algn="just" fontAlgn="base"/>
            <a:endParaRPr lang="ru-RU"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DHCPDISCOVER </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Се испраќа од клиентот преку броадкаст порака за да пронајди DHCP сервер. DHCPDISCOVER пораката може во себе да вклучува опција која предлага мрежна адреса и период на изнајмување.</a:t>
            </a: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 DHCPOFFER</a:t>
            </a:r>
            <a:r>
              <a:rPr lang="en-US" dirty="0">
                <a:latin typeface="Calibri" panose="020F0502020204030204" pitchFamily="34" charset="0"/>
                <a:cs typeface="Calibri" panose="020F0502020204030204" pitchFamily="34" charset="0"/>
              </a:rPr>
              <a:t> - </a:t>
            </a:r>
            <a:r>
              <a:rPr lang="ru-RU" dirty="0">
                <a:latin typeface="Calibri" panose="020F0502020204030204" pitchFamily="34" charset="0"/>
                <a:cs typeface="Calibri" panose="020F0502020204030204" pitchFamily="34" charset="0"/>
              </a:rPr>
              <a:t> Се испраќа од еден или повеќе DHCP сервери до клиентот како одговор на DHCPDISCOVER заедно со параметрите за конфигурирање.</a:t>
            </a: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DHCPREQUEST</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 Се праќа од DHCP клиентот за да сигнализира дека ја прифаќа понудената адреса и параметри. Клиентот генерира DHCPREQUEST  порака во која е вклучена адресата на DHCP серверот од кој ја прифаќа понудената IP адреса. DHCPREQUEST пораката се праќа како броадкаст затоа што клиентот сеуште нема конфигурирано IP адреса. Така дознаваат и серверите на кои им е одбиена понудата</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91DC1B5-1707-4AEE-BD69-8198769F26F8}"/>
              </a:ext>
            </a:extLst>
          </p:cNvPr>
          <p:cNvSpPr/>
          <p:nvPr/>
        </p:nvSpPr>
        <p:spPr>
          <a:xfrm>
            <a:off x="5971607" y="3244334"/>
            <a:ext cx="248786" cy="369332"/>
          </a:xfrm>
          <a:prstGeom prst="rect">
            <a:avLst/>
          </a:prstGeom>
        </p:spPr>
        <p:txBody>
          <a:bodyPr wrap="none">
            <a:spAutoFit/>
          </a:bodyPr>
          <a:lstStyle/>
          <a:p>
            <a:r>
              <a:rPr lang="en-US" dirty="0"/>
              <a:t> </a:t>
            </a:r>
          </a:p>
        </p:txBody>
      </p:sp>
      <p:sp>
        <p:nvSpPr>
          <p:cNvPr id="4" name="Rectangle 3">
            <a:extLst>
              <a:ext uri="{FF2B5EF4-FFF2-40B4-BE49-F238E27FC236}">
                <a16:creationId xmlns:a16="http://schemas.microsoft.com/office/drawing/2014/main" id="{0C58301E-8736-43D2-8B39-505E27B6AC4B}"/>
              </a:ext>
            </a:extLst>
          </p:cNvPr>
          <p:cNvSpPr/>
          <p:nvPr/>
        </p:nvSpPr>
        <p:spPr>
          <a:xfrm>
            <a:off x="5971607" y="3244334"/>
            <a:ext cx="248786" cy="369332"/>
          </a:xfrm>
          <a:prstGeom prst="rect">
            <a:avLst/>
          </a:prstGeom>
        </p:spPr>
        <p:txBody>
          <a:bodyPr wrap="none">
            <a:spAutoFit/>
          </a:bodyPr>
          <a:lstStyle/>
          <a:p>
            <a:r>
              <a:rPr lang="en-US" dirty="0"/>
              <a:t> </a:t>
            </a:r>
          </a:p>
        </p:txBody>
      </p:sp>
      <p:sp>
        <p:nvSpPr>
          <p:cNvPr id="6" name="Rectangle 5">
            <a:extLst>
              <a:ext uri="{FF2B5EF4-FFF2-40B4-BE49-F238E27FC236}">
                <a16:creationId xmlns:a16="http://schemas.microsoft.com/office/drawing/2014/main" id="{83A49D56-ADD7-432D-ADFA-25198A2466C4}"/>
              </a:ext>
            </a:extLst>
          </p:cNvPr>
          <p:cNvSpPr/>
          <p:nvPr/>
        </p:nvSpPr>
        <p:spPr>
          <a:xfrm>
            <a:off x="5971607" y="3244334"/>
            <a:ext cx="248786" cy="369332"/>
          </a:xfrm>
          <a:prstGeom prst="rect">
            <a:avLst/>
          </a:prstGeom>
        </p:spPr>
        <p:txBody>
          <a:bodyPr wrap="none">
            <a:spAutoFit/>
          </a:bodyPr>
          <a:lstStyle/>
          <a:p>
            <a:r>
              <a:rPr lang="en-US" dirty="0"/>
              <a:t> </a:t>
            </a:r>
          </a:p>
        </p:txBody>
      </p:sp>
      <p:pic>
        <p:nvPicPr>
          <p:cNvPr id="7" name="Picture 6">
            <a:extLst>
              <a:ext uri="{FF2B5EF4-FFF2-40B4-BE49-F238E27FC236}">
                <a16:creationId xmlns:a16="http://schemas.microsoft.com/office/drawing/2014/main" id="{85F429F4-5EA8-4722-A181-980852049F32}"/>
              </a:ext>
            </a:extLst>
          </p:cNvPr>
          <p:cNvPicPr>
            <a:picLocks noChangeAspect="1"/>
          </p:cNvPicPr>
          <p:nvPr/>
        </p:nvPicPr>
        <p:blipFill>
          <a:blip r:embed="rId2"/>
          <a:stretch>
            <a:fillRect/>
          </a:stretch>
        </p:blipFill>
        <p:spPr>
          <a:xfrm>
            <a:off x="5971607" y="4738014"/>
            <a:ext cx="5448300" cy="1762125"/>
          </a:xfrm>
          <a:prstGeom prst="rect">
            <a:avLst/>
          </a:prstGeom>
        </p:spPr>
      </p:pic>
    </p:spTree>
    <p:extLst>
      <p:ext uri="{BB962C8B-B14F-4D97-AF65-F5344CB8AC3E}">
        <p14:creationId xmlns:p14="http://schemas.microsoft.com/office/powerpoint/2010/main" val="221897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D5DF-D863-4073-8448-62FA63E1B6A8}"/>
              </a:ext>
            </a:extLst>
          </p:cNvPr>
          <p:cNvSpPr>
            <a:spLocks noGrp="1"/>
          </p:cNvSpPr>
          <p:nvPr>
            <p:ph type="title"/>
          </p:nvPr>
        </p:nvSpPr>
        <p:spPr>
          <a:xfrm>
            <a:off x="462562" y="619912"/>
            <a:ext cx="11029616" cy="988332"/>
          </a:xfrm>
        </p:spPr>
        <p:txBody>
          <a:bodyPr>
            <a:normAutofit/>
          </a:bodyPr>
          <a:lstStyle/>
          <a:p>
            <a:pPr algn="ctr"/>
            <a:r>
              <a:rPr lang="en-US" b="1" dirty="0"/>
              <a:t>DHCP</a:t>
            </a:r>
          </a:p>
        </p:txBody>
      </p:sp>
      <p:sp>
        <p:nvSpPr>
          <p:cNvPr id="5" name="Rectangle 4">
            <a:extLst>
              <a:ext uri="{FF2B5EF4-FFF2-40B4-BE49-F238E27FC236}">
                <a16:creationId xmlns:a16="http://schemas.microsoft.com/office/drawing/2014/main" id="{3907A172-3740-46C2-BADF-5D418F1D0D7D}"/>
              </a:ext>
            </a:extLst>
          </p:cNvPr>
          <p:cNvSpPr/>
          <p:nvPr/>
        </p:nvSpPr>
        <p:spPr>
          <a:xfrm>
            <a:off x="462562" y="1998218"/>
            <a:ext cx="11325498" cy="3139321"/>
          </a:xfrm>
          <a:prstGeom prst="rect">
            <a:avLst/>
          </a:prstGeom>
        </p:spPr>
        <p:txBody>
          <a:bodyPr wrap="square">
            <a:spAutoFit/>
          </a:bodyPr>
          <a:lstStyle/>
          <a:p>
            <a:pPr algn="just" fontAlgn="base"/>
            <a:endParaRPr lang="ru-RU"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DHCPDECLINE</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 Се праќа од страна на DHCP клиентот до серверот за да се одбие понудата. Тоа се случува ако клиентот открие дека понудената IP адреса веќе се користи од некој клиент. После праќање на оваа порака клиентот мора да ја повтори постапката од почеток.</a:t>
            </a: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DHCPACK </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Се праќа од срана на DHCP серверот до DHCP клиентот за да ја потврди IP адресата и да ги обезбеди бараните параметри од страна на клиентот, а серверот е конфигуриран да ги обезбеди.   </a:t>
            </a: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DHCPDECLINE</a:t>
            </a:r>
            <a:r>
              <a:rPr lang="en-US" dirty="0">
                <a:latin typeface="Calibri" panose="020F0502020204030204" pitchFamily="34" charset="0"/>
                <a:cs typeface="Calibri" panose="020F0502020204030204" pitchFamily="34" charset="0"/>
              </a:rPr>
              <a:t> -</a:t>
            </a:r>
            <a:r>
              <a:rPr lang="ru-RU" dirty="0">
                <a:latin typeface="Calibri" panose="020F0502020204030204" pitchFamily="34" charset="0"/>
                <a:cs typeface="Calibri" panose="020F0502020204030204" pitchFamily="34" charset="0"/>
              </a:rPr>
              <a:t> Се праќа од срана на DHCP серверот до DHCP клиентот за да го одбие DHCPREQUEST од клиентот. Тоа може да се случи доколку клиентот се премести во нова мрежа, а тој претходно има изнајмено адреса која неможи да ја обнови. После добивањето на DHCPDECLINE постапката за конфигурирање на адреса почнува од почеток.</a:t>
            </a:r>
          </a:p>
          <a:p>
            <a:pPr marL="285750" indent="-285750" algn="just"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91DC1B5-1707-4AEE-BD69-8198769F26F8}"/>
              </a:ext>
            </a:extLst>
          </p:cNvPr>
          <p:cNvSpPr/>
          <p:nvPr/>
        </p:nvSpPr>
        <p:spPr>
          <a:xfrm>
            <a:off x="5971607" y="3244334"/>
            <a:ext cx="248786" cy="369332"/>
          </a:xfrm>
          <a:prstGeom prst="rect">
            <a:avLst/>
          </a:prstGeom>
        </p:spPr>
        <p:txBody>
          <a:bodyPr wrap="none">
            <a:spAutoFit/>
          </a:bodyPr>
          <a:lstStyle/>
          <a:p>
            <a:r>
              <a:rPr lang="en-US" dirty="0"/>
              <a:t> </a:t>
            </a:r>
          </a:p>
        </p:txBody>
      </p:sp>
      <p:sp>
        <p:nvSpPr>
          <p:cNvPr id="4" name="Rectangle 3">
            <a:extLst>
              <a:ext uri="{FF2B5EF4-FFF2-40B4-BE49-F238E27FC236}">
                <a16:creationId xmlns:a16="http://schemas.microsoft.com/office/drawing/2014/main" id="{0C58301E-8736-43D2-8B39-505E27B6AC4B}"/>
              </a:ext>
            </a:extLst>
          </p:cNvPr>
          <p:cNvSpPr/>
          <p:nvPr/>
        </p:nvSpPr>
        <p:spPr>
          <a:xfrm>
            <a:off x="5971607" y="3244334"/>
            <a:ext cx="248786" cy="369332"/>
          </a:xfrm>
          <a:prstGeom prst="rect">
            <a:avLst/>
          </a:prstGeom>
        </p:spPr>
        <p:txBody>
          <a:bodyPr wrap="none">
            <a:spAutoFit/>
          </a:bodyPr>
          <a:lstStyle/>
          <a:p>
            <a:r>
              <a:rPr lang="en-US" dirty="0"/>
              <a:t> </a:t>
            </a:r>
          </a:p>
        </p:txBody>
      </p:sp>
      <p:sp>
        <p:nvSpPr>
          <p:cNvPr id="6" name="Rectangle 5">
            <a:extLst>
              <a:ext uri="{FF2B5EF4-FFF2-40B4-BE49-F238E27FC236}">
                <a16:creationId xmlns:a16="http://schemas.microsoft.com/office/drawing/2014/main" id="{83A49D56-ADD7-432D-ADFA-25198A2466C4}"/>
              </a:ext>
            </a:extLst>
          </p:cNvPr>
          <p:cNvSpPr/>
          <p:nvPr/>
        </p:nvSpPr>
        <p:spPr>
          <a:xfrm>
            <a:off x="5971607" y="3244334"/>
            <a:ext cx="248786" cy="369332"/>
          </a:xfrm>
          <a:prstGeom prst="rect">
            <a:avLst/>
          </a:prstGeom>
        </p:spPr>
        <p:txBody>
          <a:bodyPr wrap="none">
            <a:spAutoFit/>
          </a:bodyPr>
          <a:lstStyle/>
          <a:p>
            <a:r>
              <a:rPr lang="en-US" dirty="0"/>
              <a:t> </a:t>
            </a:r>
          </a:p>
        </p:txBody>
      </p:sp>
      <p:pic>
        <p:nvPicPr>
          <p:cNvPr id="7" name="Picture 6">
            <a:extLst>
              <a:ext uri="{FF2B5EF4-FFF2-40B4-BE49-F238E27FC236}">
                <a16:creationId xmlns:a16="http://schemas.microsoft.com/office/drawing/2014/main" id="{85F429F4-5EA8-4722-A181-980852049F32}"/>
              </a:ext>
            </a:extLst>
          </p:cNvPr>
          <p:cNvPicPr>
            <a:picLocks noChangeAspect="1"/>
          </p:cNvPicPr>
          <p:nvPr/>
        </p:nvPicPr>
        <p:blipFill>
          <a:blip r:embed="rId2"/>
          <a:stretch>
            <a:fillRect/>
          </a:stretch>
        </p:blipFill>
        <p:spPr>
          <a:xfrm>
            <a:off x="5971607" y="4738014"/>
            <a:ext cx="5448300" cy="1762125"/>
          </a:xfrm>
          <a:prstGeom prst="rect">
            <a:avLst/>
          </a:prstGeom>
        </p:spPr>
      </p:pic>
    </p:spTree>
    <p:extLst>
      <p:ext uri="{BB962C8B-B14F-4D97-AF65-F5344CB8AC3E}">
        <p14:creationId xmlns:p14="http://schemas.microsoft.com/office/powerpoint/2010/main" val="2019950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D5DF-D863-4073-8448-62FA63E1B6A8}"/>
              </a:ext>
            </a:extLst>
          </p:cNvPr>
          <p:cNvSpPr>
            <a:spLocks noGrp="1"/>
          </p:cNvSpPr>
          <p:nvPr>
            <p:ph type="title"/>
          </p:nvPr>
        </p:nvSpPr>
        <p:spPr>
          <a:xfrm>
            <a:off x="462562" y="619912"/>
            <a:ext cx="11029616" cy="988332"/>
          </a:xfrm>
        </p:spPr>
        <p:txBody>
          <a:bodyPr>
            <a:normAutofit/>
          </a:bodyPr>
          <a:lstStyle/>
          <a:p>
            <a:pPr algn="ctr"/>
            <a:r>
              <a:rPr lang="en-US" b="1" dirty="0"/>
              <a:t>DHCP</a:t>
            </a:r>
          </a:p>
        </p:txBody>
      </p:sp>
      <p:sp>
        <p:nvSpPr>
          <p:cNvPr id="5" name="Rectangle 4">
            <a:extLst>
              <a:ext uri="{FF2B5EF4-FFF2-40B4-BE49-F238E27FC236}">
                <a16:creationId xmlns:a16="http://schemas.microsoft.com/office/drawing/2014/main" id="{3907A172-3740-46C2-BADF-5D418F1D0D7D}"/>
              </a:ext>
            </a:extLst>
          </p:cNvPr>
          <p:cNvSpPr/>
          <p:nvPr/>
        </p:nvSpPr>
        <p:spPr>
          <a:xfrm>
            <a:off x="462562" y="1998218"/>
            <a:ext cx="11325498" cy="2308324"/>
          </a:xfrm>
          <a:prstGeom prst="rect">
            <a:avLst/>
          </a:prstGeom>
        </p:spPr>
        <p:txBody>
          <a:bodyPr wrap="square">
            <a:spAutoFit/>
          </a:bodyPr>
          <a:lstStyle/>
          <a:p>
            <a:pPr algn="just" fontAlgn="base"/>
            <a:endParaRPr lang="ru-RU"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 DHCPRELEASE</a:t>
            </a:r>
            <a:r>
              <a:rPr lang="en-US" dirty="0">
                <a:latin typeface="Calibri" panose="020F0502020204030204" pitchFamily="34" charset="0"/>
                <a:cs typeface="Calibri" panose="020F0502020204030204" pitchFamily="34" charset="0"/>
              </a:rPr>
              <a:t> - </a:t>
            </a:r>
            <a:r>
              <a:rPr lang="ru-RU" dirty="0">
                <a:latin typeface="Calibri" panose="020F0502020204030204" pitchFamily="34" charset="0"/>
                <a:cs typeface="Calibri" panose="020F0502020204030204" pitchFamily="34" charset="0"/>
              </a:rPr>
              <a:t>Се праќа од срана на DHCP клиентот до DHCP серверот за да се ослободи моментално изнајмената адреса. </a:t>
            </a:r>
          </a:p>
          <a:p>
            <a:pPr marL="285750" indent="-285750" algn="just"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r>
              <a:rPr lang="ru-RU" dirty="0">
                <a:latin typeface="Calibri" panose="020F0502020204030204" pitchFamily="34" charset="0"/>
                <a:cs typeface="Calibri" panose="020F0502020204030204" pitchFamily="34" charset="0"/>
              </a:rPr>
              <a:t>■ DHCPINFORM</a:t>
            </a:r>
            <a:r>
              <a:rPr lang="en-US" dirty="0">
                <a:latin typeface="Calibri" panose="020F0502020204030204" pitchFamily="34" charset="0"/>
                <a:cs typeface="Calibri" panose="020F0502020204030204" pitchFamily="34" charset="0"/>
              </a:rPr>
              <a:t> - </a:t>
            </a:r>
            <a:r>
              <a:rPr lang="ru-RU" dirty="0">
                <a:latin typeface="Calibri" panose="020F0502020204030204" pitchFamily="34" charset="0"/>
                <a:cs typeface="Calibri" panose="020F0502020204030204" pitchFamily="34" charset="0"/>
              </a:rPr>
              <a:t> Се праќа од срана на DHCP клиентот до DHCP серверот за да праша за дополнителни конфигурациони параменти. Тој претходно има конфигурирано IP адреса. </a:t>
            </a:r>
          </a:p>
          <a:p>
            <a:pPr marL="285750" indent="-285750" algn="just"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a:p>
            <a:pPr marL="285750" indent="-285750" algn="just" fontAlgn="base">
              <a:buFont typeface="Wingdings" panose="05000000000000000000" pitchFamily="2" charset="2"/>
              <a:buChar char="Ø"/>
            </a:pPr>
            <a:endParaRPr lang="ru-RU"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91DC1B5-1707-4AEE-BD69-8198769F26F8}"/>
              </a:ext>
            </a:extLst>
          </p:cNvPr>
          <p:cNvSpPr/>
          <p:nvPr/>
        </p:nvSpPr>
        <p:spPr>
          <a:xfrm>
            <a:off x="5971607" y="3244334"/>
            <a:ext cx="248786" cy="369332"/>
          </a:xfrm>
          <a:prstGeom prst="rect">
            <a:avLst/>
          </a:prstGeom>
        </p:spPr>
        <p:txBody>
          <a:bodyPr wrap="none">
            <a:spAutoFit/>
          </a:bodyPr>
          <a:lstStyle/>
          <a:p>
            <a:r>
              <a:rPr lang="en-US" dirty="0"/>
              <a:t> </a:t>
            </a:r>
          </a:p>
        </p:txBody>
      </p:sp>
      <p:sp>
        <p:nvSpPr>
          <p:cNvPr id="4" name="Rectangle 3">
            <a:extLst>
              <a:ext uri="{FF2B5EF4-FFF2-40B4-BE49-F238E27FC236}">
                <a16:creationId xmlns:a16="http://schemas.microsoft.com/office/drawing/2014/main" id="{0C58301E-8736-43D2-8B39-505E27B6AC4B}"/>
              </a:ext>
            </a:extLst>
          </p:cNvPr>
          <p:cNvSpPr/>
          <p:nvPr/>
        </p:nvSpPr>
        <p:spPr>
          <a:xfrm>
            <a:off x="5971607" y="3244334"/>
            <a:ext cx="248786" cy="369332"/>
          </a:xfrm>
          <a:prstGeom prst="rect">
            <a:avLst/>
          </a:prstGeom>
        </p:spPr>
        <p:txBody>
          <a:bodyPr wrap="none">
            <a:spAutoFit/>
          </a:bodyPr>
          <a:lstStyle/>
          <a:p>
            <a:r>
              <a:rPr lang="en-US" dirty="0"/>
              <a:t> </a:t>
            </a:r>
          </a:p>
        </p:txBody>
      </p:sp>
      <p:sp>
        <p:nvSpPr>
          <p:cNvPr id="6" name="Rectangle 5">
            <a:extLst>
              <a:ext uri="{FF2B5EF4-FFF2-40B4-BE49-F238E27FC236}">
                <a16:creationId xmlns:a16="http://schemas.microsoft.com/office/drawing/2014/main" id="{83A49D56-ADD7-432D-ADFA-25198A2466C4}"/>
              </a:ext>
            </a:extLst>
          </p:cNvPr>
          <p:cNvSpPr/>
          <p:nvPr/>
        </p:nvSpPr>
        <p:spPr>
          <a:xfrm>
            <a:off x="5971607" y="3244334"/>
            <a:ext cx="248786" cy="369332"/>
          </a:xfrm>
          <a:prstGeom prst="rect">
            <a:avLst/>
          </a:prstGeom>
        </p:spPr>
        <p:txBody>
          <a:bodyPr wrap="none">
            <a:spAutoFit/>
          </a:bodyPr>
          <a:lstStyle/>
          <a:p>
            <a:r>
              <a:rPr lang="en-US" dirty="0"/>
              <a:t> </a:t>
            </a:r>
          </a:p>
        </p:txBody>
      </p:sp>
      <p:pic>
        <p:nvPicPr>
          <p:cNvPr id="7" name="Picture 6">
            <a:extLst>
              <a:ext uri="{FF2B5EF4-FFF2-40B4-BE49-F238E27FC236}">
                <a16:creationId xmlns:a16="http://schemas.microsoft.com/office/drawing/2014/main" id="{85F429F4-5EA8-4722-A181-980852049F32}"/>
              </a:ext>
            </a:extLst>
          </p:cNvPr>
          <p:cNvPicPr>
            <a:picLocks noChangeAspect="1"/>
          </p:cNvPicPr>
          <p:nvPr/>
        </p:nvPicPr>
        <p:blipFill>
          <a:blip r:embed="rId2"/>
          <a:stretch>
            <a:fillRect/>
          </a:stretch>
        </p:blipFill>
        <p:spPr>
          <a:xfrm>
            <a:off x="3036097" y="4082236"/>
            <a:ext cx="6368592" cy="2059772"/>
          </a:xfrm>
          <a:prstGeom prst="rect">
            <a:avLst/>
          </a:prstGeom>
        </p:spPr>
      </p:pic>
    </p:spTree>
    <p:extLst>
      <p:ext uri="{BB962C8B-B14F-4D97-AF65-F5344CB8AC3E}">
        <p14:creationId xmlns:p14="http://schemas.microsoft.com/office/powerpoint/2010/main" val="138835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B3CA7-22AE-40B0-B8F9-F7E5063F300B}"/>
              </a:ext>
            </a:extLst>
          </p:cNvPr>
          <p:cNvSpPr/>
          <p:nvPr/>
        </p:nvSpPr>
        <p:spPr>
          <a:xfrm>
            <a:off x="5971607" y="3244334"/>
            <a:ext cx="248786" cy="369332"/>
          </a:xfrm>
          <a:prstGeom prst="rect">
            <a:avLst/>
          </a:prstGeom>
        </p:spPr>
        <p:txBody>
          <a:bodyPr wrap="none">
            <a:spAutoFit/>
          </a:bodyPr>
          <a:lstStyle/>
          <a:p>
            <a:r>
              <a:rPr lang="en-US" dirty="0"/>
              <a:t> </a:t>
            </a:r>
          </a:p>
        </p:txBody>
      </p:sp>
      <p:pic>
        <p:nvPicPr>
          <p:cNvPr id="3" name="Picture 2">
            <a:extLst>
              <a:ext uri="{FF2B5EF4-FFF2-40B4-BE49-F238E27FC236}">
                <a16:creationId xmlns:a16="http://schemas.microsoft.com/office/drawing/2014/main" id="{6B1A7275-E2DC-4D0B-A6A0-DCE430B2544B}"/>
              </a:ext>
            </a:extLst>
          </p:cNvPr>
          <p:cNvPicPr>
            <a:picLocks noChangeAspect="1"/>
          </p:cNvPicPr>
          <p:nvPr/>
        </p:nvPicPr>
        <p:blipFill>
          <a:blip r:embed="rId2"/>
          <a:stretch>
            <a:fillRect/>
          </a:stretch>
        </p:blipFill>
        <p:spPr>
          <a:xfrm>
            <a:off x="2393706" y="1637434"/>
            <a:ext cx="8086130" cy="3952464"/>
          </a:xfrm>
          <a:prstGeom prst="rect">
            <a:avLst/>
          </a:prstGeom>
        </p:spPr>
      </p:pic>
    </p:spTree>
    <p:extLst>
      <p:ext uri="{BB962C8B-B14F-4D97-AF65-F5344CB8AC3E}">
        <p14:creationId xmlns:p14="http://schemas.microsoft.com/office/powerpoint/2010/main" val="2751742810"/>
      </p:ext>
    </p:extLst>
  </p:cSld>
  <p:clrMapOvr>
    <a:masterClrMapping/>
  </p:clrMapOvr>
</p:sld>
</file>

<file path=ppt/theme/theme1.xml><?xml version="1.0" encoding="utf-8"?>
<a:theme xmlns:a="http://schemas.openxmlformats.org/drawingml/2006/main" name="Dividend">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otalTime>1487</TotalTime>
  <Words>1669</Words>
  <Application>Microsoft Office PowerPoint</Application>
  <PresentationFormat>Widescreen</PresentationFormat>
  <Paragraphs>221</Paragraphs>
  <Slides>36</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Corbel</vt:lpstr>
      <vt:lpstr>Courier New</vt:lpstr>
      <vt:lpstr>Gill Sans MT</vt:lpstr>
      <vt:lpstr>Monaco</vt:lpstr>
      <vt:lpstr>Times</vt:lpstr>
      <vt:lpstr>Times New Roman</vt:lpstr>
      <vt:lpstr>Wingdings</vt:lpstr>
      <vt:lpstr>Wingdings 2</vt:lpstr>
      <vt:lpstr>Dividend</vt:lpstr>
      <vt:lpstr>Проектирање и менаџмент на компјутерски мрежи - ВежбИ 8  -</vt:lpstr>
      <vt:lpstr>Dynamic Host Configuration Protocol  (DHCP)</vt:lpstr>
      <vt:lpstr>DHCP</vt:lpstr>
      <vt:lpstr>DHCP</vt:lpstr>
      <vt:lpstr>DHCP</vt:lpstr>
      <vt:lpstr>DHCP</vt:lpstr>
      <vt:lpstr>DHCP</vt:lpstr>
      <vt:lpstr>DHCP</vt:lpstr>
      <vt:lpstr>PowerPoint Presentation</vt:lpstr>
      <vt:lpstr>DHCP</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PowerPoint Presentation</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Инсталирање и конфигурирање на DHCP сервер во Ubuntu  </vt:lpstr>
      <vt:lpstr>Конфигурирање на DHCP во Cisco Packet Tracer  </vt:lpstr>
      <vt:lpstr>Конфигурирање на DHCP во Cisco Packet Tracer  </vt:lpstr>
      <vt:lpstr>Конфигурирање на DHCP во Cisco Packet Tracer  </vt:lpstr>
      <vt:lpstr>Конфигурирање на DHCP во Cisco Packet Tracer  </vt:lpstr>
      <vt:lpstr>Конфигурирање на DHCP во Cisco Packet Tracer  </vt:lpstr>
      <vt:lpstr>Конфигурирање на DHCP во Cisco Packet Tracer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Проектирање и менаџмент на компјутерски мрежи - Вежби 2 -</dc:title>
  <dc:creator>Aneta Trajkovska</dc:creator>
  <cp:lastModifiedBy>Aneta Trajkovska</cp:lastModifiedBy>
  <cp:revision>91</cp:revision>
  <dcterms:created xsi:type="dcterms:W3CDTF">2022-03-10T19:19:04Z</dcterms:created>
  <dcterms:modified xsi:type="dcterms:W3CDTF">2022-05-05T18:02:20Z</dcterms:modified>
</cp:coreProperties>
</file>