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  <p:sldId id="282" r:id="rId3"/>
    <p:sldId id="278" r:id="rId4"/>
    <p:sldId id="352" r:id="rId5"/>
    <p:sldId id="306" r:id="rId6"/>
    <p:sldId id="353" r:id="rId7"/>
    <p:sldId id="354" r:id="rId8"/>
    <p:sldId id="355" r:id="rId9"/>
    <p:sldId id="356" r:id="rId10"/>
    <p:sldId id="357" r:id="rId11"/>
    <p:sldId id="358" r:id="rId12"/>
    <p:sldId id="359" r:id="rId13"/>
    <p:sldId id="360" r:id="rId14"/>
    <p:sldId id="378" r:id="rId15"/>
    <p:sldId id="379" r:id="rId16"/>
    <p:sldId id="400" r:id="rId17"/>
    <p:sldId id="401" r:id="rId18"/>
    <p:sldId id="402" r:id="rId19"/>
    <p:sldId id="403" r:id="rId20"/>
    <p:sldId id="404" r:id="rId21"/>
    <p:sldId id="361" r:id="rId22"/>
    <p:sldId id="362" r:id="rId23"/>
    <p:sldId id="363" r:id="rId24"/>
    <p:sldId id="364" r:id="rId25"/>
    <p:sldId id="365" r:id="rId26"/>
    <p:sldId id="366" r:id="rId27"/>
    <p:sldId id="367" r:id="rId28"/>
    <p:sldId id="368" r:id="rId29"/>
    <p:sldId id="369" r:id="rId30"/>
    <p:sldId id="370" r:id="rId31"/>
    <p:sldId id="371" r:id="rId32"/>
    <p:sldId id="372" r:id="rId33"/>
    <p:sldId id="373" r:id="rId34"/>
  </p:sldIdLst>
  <p:sldSz cx="12192000" cy="6858000"/>
  <p:notesSz cx="6858000" cy="9144000"/>
  <p:defaultTextStyle>
    <a:defPPr>
      <a:defRPr lang="mk-M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900"/>
    <a:srgbClr val="0273BE"/>
    <a:srgbClr val="F8F8F8"/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28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ADB2E-EBBE-46A0-A06E-65A5922A20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mk-M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3F0C60-E47F-4A77-AA50-50772DC18D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mk-M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0CE1A-DA9B-4B38-842C-3CA7A37F8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3A9E-FDED-4757-828A-14DDB5FD8E7B}" type="datetimeFigureOut">
              <a:rPr lang="mk-MK" smtClean="0"/>
              <a:t>26.4.2023</a:t>
            </a:fld>
            <a:endParaRPr lang="mk-M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9601D-7067-4FEB-A5E5-E6A2B547A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0091A-0FF3-49CD-92E5-4CF3604F3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A4009-8DFC-4E90-923E-6A88AA497EE9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2618534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9A0D7-6D6D-4453-80A1-BC49E71D3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mk-M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666D7-2C6C-4E96-9E6B-54EC0843A7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k-M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4EFD0-BDA0-41EF-9AC7-68C66F3E4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3A9E-FDED-4757-828A-14DDB5FD8E7B}" type="datetimeFigureOut">
              <a:rPr lang="mk-MK" smtClean="0"/>
              <a:t>26.4.2023</a:t>
            </a:fld>
            <a:endParaRPr lang="mk-M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CDE09-A422-4288-9ABB-65B15F0BC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8FA73-1664-4896-88A0-5F8DD7800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A4009-8DFC-4E90-923E-6A88AA497EE9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2703364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3E356D-140D-4BC4-8AB1-28CB715F84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mk-M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96AE48-F2BC-4CF6-A182-F42EFDD204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k-M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7781F4-7E66-48CC-8FD9-B3C909615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3A9E-FDED-4757-828A-14DDB5FD8E7B}" type="datetimeFigureOut">
              <a:rPr lang="mk-MK" smtClean="0"/>
              <a:t>26.4.2023</a:t>
            </a:fld>
            <a:endParaRPr lang="mk-M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AF8A3E-0482-4876-945F-AFFB07F74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8D253-247E-43FF-BAD3-1B3A2F637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A4009-8DFC-4E90-923E-6A88AA497EE9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3525964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2EFBA-68B7-4F36-ABE2-E93AE53C5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mk-M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E1669-2F07-4A74-AB9C-A028FDAA9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k-M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C98B6-8621-40EA-8BF7-2BE20FEEC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3A9E-FDED-4757-828A-14DDB5FD8E7B}" type="datetimeFigureOut">
              <a:rPr lang="mk-MK" smtClean="0"/>
              <a:t>26.4.2023</a:t>
            </a:fld>
            <a:endParaRPr lang="mk-M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077464-A5F3-4C80-9091-0E54B0A9A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9C7CC-92AB-44D9-B4D9-6BAF8A920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A4009-8DFC-4E90-923E-6A88AA497EE9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2357261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0186E-A225-4104-9735-732F716F6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mk-M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52A39A-9D34-4CD2-9A48-5C95A65A76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EA375-5FF5-4A2A-BD6D-16E8685ED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3A9E-FDED-4757-828A-14DDB5FD8E7B}" type="datetimeFigureOut">
              <a:rPr lang="mk-MK" smtClean="0"/>
              <a:t>26.4.2023</a:t>
            </a:fld>
            <a:endParaRPr lang="mk-M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715EA6-9BC0-4449-BDFF-F1151B2E3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8B6B4-98D0-4BC9-9EEC-5B57BD1E4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A4009-8DFC-4E90-923E-6A88AA497EE9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497400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8FA1B-32E2-46D6-AAD9-77A3C8D10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mk-M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6BE36-7943-461E-892C-A56CDBA13F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k-M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17A7AE-0A4C-4C98-AF28-AF52423381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k-M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0D7A9-0DC2-4DBF-8C2E-3A263654A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3A9E-FDED-4757-828A-14DDB5FD8E7B}" type="datetimeFigureOut">
              <a:rPr lang="mk-MK" smtClean="0"/>
              <a:t>26.4.2023</a:t>
            </a:fld>
            <a:endParaRPr lang="mk-M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F94766-7165-4577-B57E-AF3D5C5AC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95DB7F-AE02-44C6-851F-6708863DB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A4009-8DFC-4E90-923E-6A88AA497EE9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552819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7C669-9F64-41FB-9A3F-5AD7F1E76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mk-M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2036F-7B25-42CB-B5AB-B441B48313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5C2861-3850-4832-BA30-9612D32970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k-M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742942-BB19-425D-8FE7-502CCBCAA6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E9CE88-6A98-4970-8390-F105D30846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k-M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21974D-74FF-4BEC-83FA-176B2000D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3A9E-FDED-4757-828A-14DDB5FD8E7B}" type="datetimeFigureOut">
              <a:rPr lang="mk-MK" smtClean="0"/>
              <a:t>26.4.2023</a:t>
            </a:fld>
            <a:endParaRPr lang="mk-M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A666C3-B94C-4116-B11F-C8F189CFC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AA9176-27B0-4A38-875B-AFBB73C9A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A4009-8DFC-4E90-923E-6A88AA497EE9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885094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15681-2A3D-4A63-BF54-3B2B4C36D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mk-M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5A3B70-6AEF-49D2-895C-240ED9226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3A9E-FDED-4757-828A-14DDB5FD8E7B}" type="datetimeFigureOut">
              <a:rPr lang="mk-MK" smtClean="0"/>
              <a:t>26.4.2023</a:t>
            </a:fld>
            <a:endParaRPr lang="mk-M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EF81DB-C5AE-432F-992B-D444F2C77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D46489-0AE6-42A3-8C5A-79990D990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A4009-8DFC-4E90-923E-6A88AA497EE9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2507512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18D148-BEC8-4B04-BD54-2C3B4882A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3A9E-FDED-4757-828A-14DDB5FD8E7B}" type="datetimeFigureOut">
              <a:rPr lang="mk-MK" smtClean="0"/>
              <a:t>26.4.2023</a:t>
            </a:fld>
            <a:endParaRPr lang="mk-M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4B1CEC-A5D3-4429-9D85-7383A3699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BDD0D4-5236-4ACB-84A1-6E948B528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A4009-8DFC-4E90-923E-6A88AA497EE9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1409632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9033D-4900-45A9-AC2B-B52E6E9F8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mk-M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8D481-87CB-4B76-9829-5E56C679D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k-M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01DDCA-4380-4BFD-8EE7-AF41AD4C31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B7FF94-508B-4546-9969-BBEF0F5D3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3A9E-FDED-4757-828A-14DDB5FD8E7B}" type="datetimeFigureOut">
              <a:rPr lang="mk-MK" smtClean="0"/>
              <a:t>26.4.2023</a:t>
            </a:fld>
            <a:endParaRPr lang="mk-M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0CCD85-E9E1-429C-BD52-7504E50F2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BD83C6-9565-4EE9-8042-D935C595D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A4009-8DFC-4E90-923E-6A88AA497EE9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2981290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CA758-9FB7-4958-943F-F848E94C9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mk-M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B5F4A4-42BC-4E99-93B5-5588B178FF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mk-M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9484B6-EE5F-44E4-9F74-D99ED4A695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CB41DC-4980-4457-82A6-9D5F9E6FC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3A9E-FDED-4757-828A-14DDB5FD8E7B}" type="datetimeFigureOut">
              <a:rPr lang="mk-MK" smtClean="0"/>
              <a:t>26.4.2023</a:t>
            </a:fld>
            <a:endParaRPr lang="mk-M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D95060-FE08-4057-B1AC-02C946DD4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69AB5C-301D-43E1-B89F-B2898C11E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A4009-8DFC-4E90-923E-6A88AA497EE9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1858975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6B6F23-5A4A-42AC-BF10-E8C5E55B1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mk-M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6F9886-40C4-48AE-B3D0-08014D0EF9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k-M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8AB5C-556A-41E8-952E-E209393805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93A9E-FDED-4757-828A-14DDB5FD8E7B}" type="datetimeFigureOut">
              <a:rPr lang="mk-MK" smtClean="0"/>
              <a:t>26.4.2023</a:t>
            </a:fld>
            <a:endParaRPr lang="mk-M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B84AD-24B7-4C63-B461-54D81A64F4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mk-M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227C5-71B6-4AB2-AC34-29B93E03DD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A4009-8DFC-4E90-923E-6A88AA497EE9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1763754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mk-M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14.png"/><Relationship Id="rId4" Type="http://schemas.openxmlformats.org/officeDocument/2006/relationships/image" Target="../media/image4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hyperlink" Target="https://drive.google.com/drive/u/1/folders/13ytJImKe4YeLHwld7w9kRWVxWm0DdUYc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3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3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7.png"/><Relationship Id="rId5" Type="http://schemas.openxmlformats.org/officeDocument/2006/relationships/image" Target="../media/image22.png"/><Relationship Id="rId10" Type="http://schemas.openxmlformats.org/officeDocument/2006/relationships/image" Target="../media/image26.png"/><Relationship Id="rId4" Type="http://schemas.openxmlformats.org/officeDocument/2006/relationships/image" Target="../media/image21.png"/><Relationship Id="rId9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1.png"/><Relationship Id="rId7" Type="http://schemas.microsoft.com/office/2007/relationships/hdphoto" Target="../media/hdphoto3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14.png"/><Relationship Id="rId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93">
            <a:extLst>
              <a:ext uri="{FF2B5EF4-FFF2-40B4-BE49-F238E27FC236}">
                <a16:creationId xmlns:a16="http://schemas.microsoft.com/office/drawing/2014/main" id="{9F8FB1B8-A713-4F6B-8B3F-10F0C72504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61" t="5593" r="-74" b="-5386"/>
          <a:stretch/>
        </p:blipFill>
        <p:spPr>
          <a:xfrm rot="10800000" flipH="1">
            <a:off x="0" y="4566156"/>
            <a:ext cx="9818647" cy="22918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3C5B3F6-E3B4-40BF-8DFC-E5EDD086A0E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8" t="1254" r="824" b="1967"/>
          <a:stretch/>
        </p:blipFill>
        <p:spPr>
          <a:xfrm>
            <a:off x="0" y="0"/>
            <a:ext cx="12195423" cy="6858000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BA4026C-28B5-4536-8750-088909580FD8}"/>
              </a:ext>
            </a:extLst>
          </p:cNvPr>
          <p:cNvSpPr/>
          <p:nvPr/>
        </p:nvSpPr>
        <p:spPr>
          <a:xfrm>
            <a:off x="4003828" y="781235"/>
            <a:ext cx="4598633" cy="2647765"/>
          </a:xfrm>
          <a:prstGeom prst="roundRect">
            <a:avLst/>
          </a:prstGeom>
          <a:solidFill>
            <a:srgbClr val="F3F3F3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mk-MK" sz="2800" b="1" dirty="0">
                <a:ln/>
                <a:solidFill>
                  <a:srgbClr val="FFB900"/>
                </a:solidFill>
              </a:rPr>
              <a:t>Дизајн и имплементација на бази на податоци</a:t>
            </a:r>
          </a:p>
          <a:p>
            <a:pPr algn="ctr"/>
            <a:endParaRPr lang="mk-MK" sz="2800" b="1" dirty="0">
              <a:ln/>
              <a:solidFill>
                <a:schemeClr val="accent4"/>
              </a:solidFill>
            </a:endParaRPr>
          </a:p>
          <a:p>
            <a:pPr algn="ctr"/>
            <a:endParaRPr lang="mk-MK" sz="2800" b="1" dirty="0">
              <a:ln/>
              <a:solidFill>
                <a:schemeClr val="accent4"/>
              </a:solidFill>
            </a:endParaRPr>
          </a:p>
          <a:p>
            <a:pPr algn="ctr"/>
            <a:endParaRPr lang="mk-MK" sz="2800" b="1" dirty="0">
              <a:ln/>
              <a:solidFill>
                <a:schemeClr val="accent4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9BBFBDC-B1E6-445C-944D-E3E65658F689}"/>
              </a:ext>
            </a:extLst>
          </p:cNvPr>
          <p:cNvSpPr/>
          <p:nvPr/>
        </p:nvSpPr>
        <p:spPr>
          <a:xfrm>
            <a:off x="2938654" y="5344296"/>
            <a:ext cx="1981588" cy="1136340"/>
          </a:xfrm>
          <a:prstGeom prst="roundRect">
            <a:avLst/>
          </a:prstGeom>
          <a:solidFill>
            <a:srgbClr val="F7F7F7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mk-MK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7942395-0E04-429B-9EED-948DBFAAB07A}"/>
              </a:ext>
            </a:extLst>
          </p:cNvPr>
          <p:cNvSpPr/>
          <p:nvPr/>
        </p:nvSpPr>
        <p:spPr>
          <a:xfrm>
            <a:off x="5843132" y="5629923"/>
            <a:ext cx="699711" cy="1136340"/>
          </a:xfrm>
          <a:prstGeom prst="roundRect">
            <a:avLst/>
          </a:prstGeom>
          <a:solidFill>
            <a:srgbClr val="F7F7F7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mk-MK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3D54ABC-9426-46FA-8B29-6771117BD5AC}"/>
              </a:ext>
            </a:extLst>
          </p:cNvPr>
          <p:cNvSpPr/>
          <p:nvPr/>
        </p:nvSpPr>
        <p:spPr>
          <a:xfrm>
            <a:off x="7527720" y="5319944"/>
            <a:ext cx="1606698" cy="1063100"/>
          </a:xfrm>
          <a:prstGeom prst="roundRect">
            <a:avLst>
              <a:gd name="adj" fmla="val 9636"/>
            </a:avLst>
          </a:prstGeom>
          <a:solidFill>
            <a:srgbClr val="F7F7F7"/>
          </a:solidFill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mk-MK" sz="1600" dirty="0">
              <a:solidFill>
                <a:srgbClr val="30B55A"/>
              </a:solidFill>
            </a:endParaRPr>
          </a:p>
        </p:txBody>
      </p:sp>
      <p:sp>
        <p:nvSpPr>
          <p:cNvPr id="12" name="Trapezoid 11">
            <a:extLst>
              <a:ext uri="{FF2B5EF4-FFF2-40B4-BE49-F238E27FC236}">
                <a16:creationId xmlns:a16="http://schemas.microsoft.com/office/drawing/2014/main" id="{530B311C-1595-4ACC-B925-41D986B601F5}"/>
              </a:ext>
            </a:extLst>
          </p:cNvPr>
          <p:cNvSpPr/>
          <p:nvPr/>
        </p:nvSpPr>
        <p:spPr>
          <a:xfrm>
            <a:off x="7465733" y="6197691"/>
            <a:ext cx="1668685" cy="370705"/>
          </a:xfrm>
          <a:prstGeom prst="trapezoid">
            <a:avLst/>
          </a:prstGeom>
          <a:solidFill>
            <a:srgbClr val="F7F7F7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k-MK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B28E831-F8F8-4ED6-91BC-3FE34FF83874}"/>
              </a:ext>
            </a:extLst>
          </p:cNvPr>
          <p:cNvSpPr/>
          <p:nvPr/>
        </p:nvSpPr>
        <p:spPr>
          <a:xfrm>
            <a:off x="7811102" y="5483610"/>
            <a:ext cx="1039300" cy="521810"/>
          </a:xfrm>
          <a:prstGeom prst="roundRect">
            <a:avLst/>
          </a:prstGeom>
          <a:solidFill>
            <a:srgbClr val="FFD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k-MK" sz="1600" dirty="0">
              <a:solidFill>
                <a:srgbClr val="002060"/>
              </a:solidFill>
            </a:endParaRPr>
          </a:p>
          <a:p>
            <a:pPr algn="ctr"/>
            <a:r>
              <a:rPr lang="mk-MK" sz="1600" dirty="0">
                <a:solidFill>
                  <a:srgbClr val="002060"/>
                </a:solidFill>
              </a:rPr>
              <a:t>Мартина Талевска</a:t>
            </a:r>
          </a:p>
          <a:p>
            <a:pPr algn="ctr"/>
            <a:endParaRPr lang="mk-MK" sz="1600" dirty="0">
              <a:solidFill>
                <a:srgbClr val="002060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4E12949-C876-4001-ADDD-4C0E7DFAD916}"/>
              </a:ext>
            </a:extLst>
          </p:cNvPr>
          <p:cNvSpPr/>
          <p:nvPr/>
        </p:nvSpPr>
        <p:spPr>
          <a:xfrm>
            <a:off x="5206190" y="3985149"/>
            <a:ext cx="1973593" cy="501217"/>
          </a:xfrm>
          <a:prstGeom prst="roundRect">
            <a:avLst/>
          </a:prstGeom>
          <a:solidFill>
            <a:srgbClr val="F7F7F7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mk-MK" sz="2400" b="1" dirty="0">
                <a:ln/>
                <a:solidFill>
                  <a:srgbClr val="646DD1"/>
                </a:solidFill>
              </a:rPr>
              <a:t>ВЕЖБИ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A65CA76-7C8D-48B9-BB40-D7F5E8ADE2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666" y="5650575"/>
            <a:ext cx="1568589" cy="732469"/>
          </a:xfrm>
          <a:prstGeom prst="rect">
            <a:avLst/>
          </a:pr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E7994DC6-90EC-4643-8697-C89A375AA93A}"/>
              </a:ext>
            </a:extLst>
          </p:cNvPr>
          <p:cNvSpPr/>
          <p:nvPr/>
        </p:nvSpPr>
        <p:spPr>
          <a:xfrm>
            <a:off x="8276693" y="5344296"/>
            <a:ext cx="99874" cy="9987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k-MK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806D74E-EFE7-48C9-BAF5-496408D93D7C}"/>
              </a:ext>
            </a:extLst>
          </p:cNvPr>
          <p:cNvSpPr/>
          <p:nvPr/>
        </p:nvSpPr>
        <p:spPr>
          <a:xfrm>
            <a:off x="6143049" y="6568396"/>
            <a:ext cx="99874" cy="9987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k-MK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43EB415-021C-46F4-95E5-C3E6555DCF45}"/>
              </a:ext>
            </a:extLst>
          </p:cNvPr>
          <p:cNvSpPr/>
          <p:nvPr/>
        </p:nvSpPr>
        <p:spPr>
          <a:xfrm>
            <a:off x="3049329" y="5394233"/>
            <a:ext cx="99874" cy="9987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k-MK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3E67046-9F61-416F-B6D1-497B380A1A54}"/>
              </a:ext>
            </a:extLst>
          </p:cNvPr>
          <p:cNvSpPr/>
          <p:nvPr/>
        </p:nvSpPr>
        <p:spPr>
          <a:xfrm>
            <a:off x="3171351" y="5394233"/>
            <a:ext cx="99874" cy="9987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k-MK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80C4CBB-4BD5-4F1C-BC8A-8A71C06EF650}"/>
              </a:ext>
            </a:extLst>
          </p:cNvPr>
          <p:cNvSpPr/>
          <p:nvPr/>
        </p:nvSpPr>
        <p:spPr>
          <a:xfrm>
            <a:off x="3289666" y="5394233"/>
            <a:ext cx="99874" cy="9987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k-MK"/>
          </a:p>
        </p:txBody>
      </p:sp>
      <p:sp>
        <p:nvSpPr>
          <p:cNvPr id="26" name="Trapezoid 25">
            <a:extLst>
              <a:ext uri="{FF2B5EF4-FFF2-40B4-BE49-F238E27FC236}">
                <a16:creationId xmlns:a16="http://schemas.microsoft.com/office/drawing/2014/main" id="{6FBB154D-69BF-4F4E-BCAE-4DD0C5438335}"/>
              </a:ext>
            </a:extLst>
          </p:cNvPr>
          <p:cNvSpPr/>
          <p:nvPr/>
        </p:nvSpPr>
        <p:spPr>
          <a:xfrm>
            <a:off x="7618133" y="6350092"/>
            <a:ext cx="1396327" cy="130544"/>
          </a:xfrm>
          <a:prstGeom prst="trapezoid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softEdge rad="1270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k-MK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10AA2E5-4B0E-43EB-BDA5-08044C8FD87A}"/>
              </a:ext>
            </a:extLst>
          </p:cNvPr>
          <p:cNvSpPr/>
          <p:nvPr/>
        </p:nvSpPr>
        <p:spPr>
          <a:xfrm>
            <a:off x="2994660" y="5753100"/>
            <a:ext cx="233019" cy="45719"/>
          </a:xfrm>
          <a:prstGeom prst="rect">
            <a:avLst/>
          </a:prstGeom>
          <a:solidFill>
            <a:srgbClr val="30B5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k-MK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DCAFCBF-428B-4A6A-9E4F-290B80B236F3}"/>
              </a:ext>
            </a:extLst>
          </p:cNvPr>
          <p:cNvSpPr/>
          <p:nvPr/>
        </p:nvSpPr>
        <p:spPr>
          <a:xfrm>
            <a:off x="2994660" y="5828634"/>
            <a:ext cx="233019" cy="45719"/>
          </a:xfrm>
          <a:prstGeom prst="rect">
            <a:avLst/>
          </a:prstGeom>
          <a:solidFill>
            <a:srgbClr val="30B5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k-MK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07D4AF6-0F4E-4BA7-9693-45AFF8A19477}"/>
              </a:ext>
            </a:extLst>
          </p:cNvPr>
          <p:cNvSpPr/>
          <p:nvPr/>
        </p:nvSpPr>
        <p:spPr>
          <a:xfrm>
            <a:off x="2994660" y="5902911"/>
            <a:ext cx="233019" cy="45719"/>
          </a:xfrm>
          <a:prstGeom prst="rect">
            <a:avLst/>
          </a:prstGeom>
          <a:solidFill>
            <a:srgbClr val="30B5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k-MK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4800D0D-4C80-4B5F-9BFE-ED66ABAC7649}"/>
              </a:ext>
            </a:extLst>
          </p:cNvPr>
          <p:cNvSpPr/>
          <p:nvPr/>
        </p:nvSpPr>
        <p:spPr>
          <a:xfrm>
            <a:off x="2990123" y="5977188"/>
            <a:ext cx="233019" cy="45719"/>
          </a:xfrm>
          <a:prstGeom prst="rect">
            <a:avLst/>
          </a:prstGeom>
          <a:solidFill>
            <a:srgbClr val="30B5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k-MK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01AE0B7-AD7B-435C-89B7-8E22476542E0}"/>
              </a:ext>
            </a:extLst>
          </p:cNvPr>
          <p:cNvSpPr/>
          <p:nvPr/>
        </p:nvSpPr>
        <p:spPr>
          <a:xfrm>
            <a:off x="2994660" y="6055634"/>
            <a:ext cx="233019" cy="45719"/>
          </a:xfrm>
          <a:prstGeom prst="rect">
            <a:avLst/>
          </a:prstGeom>
          <a:solidFill>
            <a:srgbClr val="30B5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k-MK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551D78E-F857-42BE-B0D4-430A92E961A5}"/>
              </a:ext>
            </a:extLst>
          </p:cNvPr>
          <p:cNvSpPr/>
          <p:nvPr/>
        </p:nvSpPr>
        <p:spPr>
          <a:xfrm>
            <a:off x="5937459" y="5773370"/>
            <a:ext cx="478581" cy="55264"/>
          </a:xfrm>
          <a:prstGeom prst="rect">
            <a:avLst/>
          </a:prstGeom>
          <a:solidFill>
            <a:srgbClr val="30B5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k-MK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A1B3F4D-C91E-4FDC-8D35-A098F6283D18}"/>
              </a:ext>
            </a:extLst>
          </p:cNvPr>
          <p:cNvSpPr/>
          <p:nvPr/>
        </p:nvSpPr>
        <p:spPr>
          <a:xfrm>
            <a:off x="5937459" y="5862232"/>
            <a:ext cx="478581" cy="55264"/>
          </a:xfrm>
          <a:prstGeom prst="rect">
            <a:avLst/>
          </a:prstGeom>
          <a:solidFill>
            <a:srgbClr val="30B5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k-MK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586FE02-9473-49A7-9D6A-01C2E14C040F}"/>
              </a:ext>
            </a:extLst>
          </p:cNvPr>
          <p:cNvSpPr/>
          <p:nvPr/>
        </p:nvSpPr>
        <p:spPr>
          <a:xfrm>
            <a:off x="5937460" y="5950156"/>
            <a:ext cx="305464" cy="55264"/>
          </a:xfrm>
          <a:prstGeom prst="rect">
            <a:avLst/>
          </a:prstGeom>
          <a:solidFill>
            <a:srgbClr val="30B5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k-MK"/>
          </a:p>
        </p:txBody>
      </p:sp>
      <p:sp>
        <p:nvSpPr>
          <p:cNvPr id="35" name="Flowchart: Alternate Process 34">
            <a:extLst>
              <a:ext uri="{FF2B5EF4-FFF2-40B4-BE49-F238E27FC236}">
                <a16:creationId xmlns:a16="http://schemas.microsoft.com/office/drawing/2014/main" id="{B6008AF0-1D5C-42A5-89D0-D5007A837203}"/>
              </a:ext>
            </a:extLst>
          </p:cNvPr>
          <p:cNvSpPr/>
          <p:nvPr/>
        </p:nvSpPr>
        <p:spPr>
          <a:xfrm>
            <a:off x="2990123" y="6168874"/>
            <a:ext cx="233019" cy="181217"/>
          </a:xfrm>
          <a:prstGeom prst="flowChartAlternateProcess">
            <a:avLst/>
          </a:prstGeom>
          <a:solidFill>
            <a:srgbClr val="FF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k-MK"/>
          </a:p>
        </p:txBody>
      </p:sp>
      <p:sp>
        <p:nvSpPr>
          <p:cNvPr id="36" name="Flowchart: Alternate Process 35">
            <a:extLst>
              <a:ext uri="{FF2B5EF4-FFF2-40B4-BE49-F238E27FC236}">
                <a16:creationId xmlns:a16="http://schemas.microsoft.com/office/drawing/2014/main" id="{3A5422C1-B675-434C-9DE4-1CC802444035}"/>
              </a:ext>
            </a:extLst>
          </p:cNvPr>
          <p:cNvSpPr/>
          <p:nvPr/>
        </p:nvSpPr>
        <p:spPr>
          <a:xfrm>
            <a:off x="5937459" y="6116039"/>
            <a:ext cx="520065" cy="364433"/>
          </a:xfrm>
          <a:prstGeom prst="flowChartAlternateProcess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k-MK" sz="1100" b="1" dirty="0"/>
              <a:t>2023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009FEE17-703A-4846-8AC7-F663679DA814}"/>
              </a:ext>
            </a:extLst>
          </p:cNvPr>
          <p:cNvSpPr/>
          <p:nvPr/>
        </p:nvSpPr>
        <p:spPr>
          <a:xfrm>
            <a:off x="7576640" y="6037791"/>
            <a:ext cx="1557778" cy="224861"/>
          </a:xfrm>
          <a:prstGeom prst="roundRect">
            <a:avLst/>
          </a:prstGeom>
          <a:solidFill>
            <a:srgbClr val="FF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002060"/>
                </a:solidFill>
              </a:rPr>
              <a:t>martina.talevska@uklo.edu.mk</a:t>
            </a:r>
            <a:endParaRPr lang="mk-MK" sz="800" dirty="0">
              <a:solidFill>
                <a:srgbClr val="002060"/>
              </a:solidFill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F08258A4-0300-44D7-831F-27532F5185B4}"/>
              </a:ext>
            </a:extLst>
          </p:cNvPr>
          <p:cNvSpPr/>
          <p:nvPr/>
        </p:nvSpPr>
        <p:spPr>
          <a:xfrm>
            <a:off x="4341181" y="2105117"/>
            <a:ext cx="426128" cy="558184"/>
          </a:xfrm>
          <a:prstGeom prst="roundRect">
            <a:avLst/>
          </a:prstGeom>
          <a:solidFill>
            <a:srgbClr val="3A68B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k-MK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FA93102E-16FA-4453-BCDD-286669F9EB31}"/>
              </a:ext>
            </a:extLst>
          </p:cNvPr>
          <p:cNvSpPr/>
          <p:nvPr/>
        </p:nvSpPr>
        <p:spPr>
          <a:xfrm>
            <a:off x="4919709" y="2105117"/>
            <a:ext cx="426128" cy="558184"/>
          </a:xfrm>
          <a:prstGeom prst="roundRect">
            <a:avLst/>
          </a:prstGeom>
          <a:solidFill>
            <a:srgbClr val="40CC6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k-MK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D95F6804-DFF3-4F92-9EF8-BB0A169231F0}"/>
              </a:ext>
            </a:extLst>
          </p:cNvPr>
          <p:cNvSpPr/>
          <p:nvPr/>
        </p:nvSpPr>
        <p:spPr>
          <a:xfrm>
            <a:off x="5511331" y="2104100"/>
            <a:ext cx="426128" cy="55818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k-MK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16E37E85-7AB4-4ED9-815E-514BA56F4236}"/>
              </a:ext>
            </a:extLst>
          </p:cNvPr>
          <p:cNvSpPr/>
          <p:nvPr/>
        </p:nvSpPr>
        <p:spPr>
          <a:xfrm>
            <a:off x="6090080" y="2104100"/>
            <a:ext cx="426128" cy="558184"/>
          </a:xfrm>
          <a:prstGeom prst="roundRect">
            <a:avLst/>
          </a:prstGeom>
          <a:solidFill>
            <a:srgbClr val="3A68B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k-MK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9D17F95E-449B-4D01-AB4B-E85A54B88D4E}"/>
              </a:ext>
            </a:extLst>
          </p:cNvPr>
          <p:cNvSpPr/>
          <p:nvPr/>
        </p:nvSpPr>
        <p:spPr>
          <a:xfrm>
            <a:off x="6668608" y="2118572"/>
            <a:ext cx="426128" cy="558184"/>
          </a:xfrm>
          <a:prstGeom prst="roundRect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k-MK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A70BDC13-8DA2-49F1-BF59-1694E70435EB}"/>
              </a:ext>
            </a:extLst>
          </p:cNvPr>
          <p:cNvSpPr/>
          <p:nvPr/>
        </p:nvSpPr>
        <p:spPr>
          <a:xfrm>
            <a:off x="7209406" y="2118572"/>
            <a:ext cx="426128" cy="55818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k-MK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C2C20A2E-721C-4A50-8E55-D96DEB5A2C95}"/>
              </a:ext>
            </a:extLst>
          </p:cNvPr>
          <p:cNvSpPr/>
          <p:nvPr/>
        </p:nvSpPr>
        <p:spPr>
          <a:xfrm>
            <a:off x="7750204" y="2118572"/>
            <a:ext cx="426128" cy="55818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k-MK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15CEF71D-F2D5-476F-93AE-C5760158FB00}"/>
              </a:ext>
            </a:extLst>
          </p:cNvPr>
          <p:cNvSpPr/>
          <p:nvPr/>
        </p:nvSpPr>
        <p:spPr>
          <a:xfrm>
            <a:off x="4377647" y="2323532"/>
            <a:ext cx="269596" cy="23241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k-MK"/>
          </a:p>
        </p:txBody>
      </p: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5BA71419-816B-4039-934C-EDB6AA2B402E}"/>
              </a:ext>
            </a:extLst>
          </p:cNvPr>
          <p:cNvSpPr/>
          <p:nvPr/>
        </p:nvSpPr>
        <p:spPr>
          <a:xfrm>
            <a:off x="4526728" y="2373630"/>
            <a:ext cx="196715" cy="18231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k-MK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F07782D-9CCE-454C-897E-1703142AC91C}"/>
              </a:ext>
            </a:extLst>
          </p:cNvPr>
          <p:cNvSpPr/>
          <p:nvPr/>
        </p:nvSpPr>
        <p:spPr>
          <a:xfrm>
            <a:off x="4554245" y="2259330"/>
            <a:ext cx="64202" cy="6420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k-MK"/>
          </a:p>
        </p:txBody>
      </p: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9AD2773E-14E6-4465-B739-CE95C3C22E6D}"/>
              </a:ext>
            </a:extLst>
          </p:cNvPr>
          <p:cNvSpPr/>
          <p:nvPr/>
        </p:nvSpPr>
        <p:spPr>
          <a:xfrm>
            <a:off x="6129369" y="2323532"/>
            <a:ext cx="269596" cy="23241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k-MK"/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ED1659DB-FEC4-4DAE-A837-842C68B86C6F}"/>
              </a:ext>
            </a:extLst>
          </p:cNvPr>
          <p:cNvSpPr/>
          <p:nvPr/>
        </p:nvSpPr>
        <p:spPr>
          <a:xfrm>
            <a:off x="6278450" y="2373630"/>
            <a:ext cx="196715" cy="18231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k-MK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94C03FB3-83C0-4FC0-A3EB-12F79D062F06}"/>
              </a:ext>
            </a:extLst>
          </p:cNvPr>
          <p:cNvSpPr/>
          <p:nvPr/>
        </p:nvSpPr>
        <p:spPr>
          <a:xfrm>
            <a:off x="6305967" y="2259330"/>
            <a:ext cx="64202" cy="6420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k-MK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F4C34E2-D3E9-4470-8741-BB4C4C115FA8}"/>
              </a:ext>
            </a:extLst>
          </p:cNvPr>
          <p:cNvSpPr/>
          <p:nvPr/>
        </p:nvSpPr>
        <p:spPr>
          <a:xfrm>
            <a:off x="4979670" y="2213610"/>
            <a:ext cx="29718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k-MK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BB2C861-B5F9-4677-BE96-DE70B884B17C}"/>
              </a:ext>
            </a:extLst>
          </p:cNvPr>
          <p:cNvSpPr/>
          <p:nvPr/>
        </p:nvSpPr>
        <p:spPr>
          <a:xfrm>
            <a:off x="4979670" y="2289810"/>
            <a:ext cx="297180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k-MK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B712913-BD8C-4D85-8D90-67C526AECB32}"/>
              </a:ext>
            </a:extLst>
          </p:cNvPr>
          <p:cNvSpPr/>
          <p:nvPr/>
        </p:nvSpPr>
        <p:spPr>
          <a:xfrm>
            <a:off x="4976267" y="2360332"/>
            <a:ext cx="229923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k-MK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010DD20-44D7-4ED8-885B-BA0A0C92A786}"/>
              </a:ext>
            </a:extLst>
          </p:cNvPr>
          <p:cNvSpPr/>
          <p:nvPr/>
        </p:nvSpPr>
        <p:spPr>
          <a:xfrm>
            <a:off x="6719374" y="2247848"/>
            <a:ext cx="316405" cy="316405"/>
          </a:xfrm>
          <a:prstGeom prst="ellipse">
            <a:avLst/>
          </a:prstGeom>
          <a:solidFill>
            <a:srgbClr val="00B0F0"/>
          </a:solidFill>
          <a:ln w="28575">
            <a:solidFill>
              <a:srgbClr val="F3F3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k-MK"/>
          </a:p>
        </p:txBody>
      </p:sp>
      <p:sp>
        <p:nvSpPr>
          <p:cNvPr id="55" name="Isosceles Triangle 54">
            <a:extLst>
              <a:ext uri="{FF2B5EF4-FFF2-40B4-BE49-F238E27FC236}">
                <a16:creationId xmlns:a16="http://schemas.microsoft.com/office/drawing/2014/main" id="{D5ED5452-75B0-45DF-B59D-B2E6B35D973C}"/>
              </a:ext>
            </a:extLst>
          </p:cNvPr>
          <p:cNvSpPr/>
          <p:nvPr/>
        </p:nvSpPr>
        <p:spPr>
          <a:xfrm rot="5400000">
            <a:off x="6818240" y="2329461"/>
            <a:ext cx="161956" cy="150098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k-MK"/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1FF0DD40-93CD-4BB7-9252-BF045C9D78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501154" y="1703491"/>
            <a:ext cx="914400" cy="914400"/>
          </a:xfrm>
          <a:prstGeom prst="rect">
            <a:avLst/>
          </a:prstGeom>
        </p:spPr>
      </p:pic>
      <p:pic>
        <p:nvPicPr>
          <p:cNvPr id="1028" name="Picture 1027">
            <a:extLst>
              <a:ext uri="{FF2B5EF4-FFF2-40B4-BE49-F238E27FC236}">
                <a16:creationId xmlns:a16="http://schemas.microsoft.com/office/drawing/2014/main" id="{13AF0328-7E2A-49D1-A30A-02A6D61EBA6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066" y="3262686"/>
            <a:ext cx="914400" cy="914400"/>
          </a:xfrm>
          <a:prstGeom prst="rect">
            <a:avLst/>
          </a:prstGeom>
        </p:spPr>
      </p:pic>
      <p:pic>
        <p:nvPicPr>
          <p:cNvPr id="1030" name="Picture 1029">
            <a:extLst>
              <a:ext uri="{FF2B5EF4-FFF2-40B4-BE49-F238E27FC236}">
                <a16:creationId xmlns:a16="http://schemas.microsoft.com/office/drawing/2014/main" id="{BDE83962-D633-4E81-82F2-B4E8B15AFB2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395" y="4727236"/>
            <a:ext cx="914400" cy="914400"/>
          </a:xfrm>
          <a:prstGeom prst="rect">
            <a:avLst/>
          </a:prstGeom>
        </p:spPr>
      </p:pic>
      <p:pic>
        <p:nvPicPr>
          <p:cNvPr id="1040" name="Picture 1039">
            <a:extLst>
              <a:ext uri="{FF2B5EF4-FFF2-40B4-BE49-F238E27FC236}">
                <a16:creationId xmlns:a16="http://schemas.microsoft.com/office/drawing/2014/main" id="{860B24D2-1BA0-468B-8D01-1FBCA76800D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6702" y="3031996"/>
            <a:ext cx="914400" cy="914400"/>
          </a:xfrm>
          <a:prstGeom prst="rect">
            <a:avLst/>
          </a:prstGeom>
        </p:spPr>
      </p:pic>
      <p:pic>
        <p:nvPicPr>
          <p:cNvPr id="1050" name="Picture 1049">
            <a:extLst>
              <a:ext uri="{FF2B5EF4-FFF2-40B4-BE49-F238E27FC236}">
                <a16:creationId xmlns:a16="http://schemas.microsoft.com/office/drawing/2014/main" id="{07525B51-6A95-4865-96CF-A3D603D3ED2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9559" y="5494107"/>
            <a:ext cx="224861" cy="22486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983F2CF-178D-4AE5-BCEA-DCF2F28B789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64" y="3440480"/>
            <a:ext cx="1217756" cy="12177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C52AAF-8DB3-44A2-812B-CD6A55B60E8C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76" t="15163" r="6128" b="6823"/>
          <a:stretch/>
        </p:blipFill>
        <p:spPr>
          <a:xfrm>
            <a:off x="9438488" y="2569206"/>
            <a:ext cx="1286133" cy="127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538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1F807B9-3676-46EA-94ED-0529863CD6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0" r="1060"/>
          <a:stretch/>
        </p:blipFill>
        <p:spPr>
          <a:xfrm>
            <a:off x="0" y="0"/>
            <a:ext cx="12192000" cy="6848419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C85613B1-6EC8-4741-AC3F-381A6C788029}"/>
              </a:ext>
            </a:extLst>
          </p:cNvPr>
          <p:cNvSpPr/>
          <p:nvPr/>
        </p:nvSpPr>
        <p:spPr>
          <a:xfrm>
            <a:off x="588027" y="365746"/>
            <a:ext cx="308937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Sort records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16D4D5-6C40-4665-BCD8-2E54B814E8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6537"/>
          <a:stretch/>
        </p:blipFill>
        <p:spPr>
          <a:xfrm>
            <a:off x="0" y="3153700"/>
            <a:ext cx="2857167" cy="24556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2CFB88-08D8-4158-BFB4-BA2B64E3AB8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894" r="16821"/>
          <a:stretch/>
        </p:blipFill>
        <p:spPr>
          <a:xfrm>
            <a:off x="2901737" y="3149618"/>
            <a:ext cx="2950775" cy="245157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CDBA9BA-38A9-43DF-A931-68DB65EC773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514" r="17947"/>
          <a:stretch/>
        </p:blipFill>
        <p:spPr>
          <a:xfrm>
            <a:off x="5897082" y="3157782"/>
            <a:ext cx="2950775" cy="245157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4F28AC6-9234-4CBF-9FAE-BB71173B6E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47857" y="3149618"/>
            <a:ext cx="3188595" cy="2451572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DF678DA-C080-4BD8-87E4-D1B02ADEB771}"/>
              </a:ext>
            </a:extLst>
          </p:cNvPr>
          <p:cNvCxnSpPr>
            <a:cxnSpLocks/>
            <a:stCxn id="18" idx="2"/>
            <a:endCxn id="13" idx="0"/>
          </p:cNvCxnSpPr>
          <p:nvPr/>
        </p:nvCxnSpPr>
        <p:spPr>
          <a:xfrm flipH="1">
            <a:off x="10442155" y="2449925"/>
            <a:ext cx="50994" cy="699693"/>
          </a:xfrm>
          <a:prstGeom prst="straightConnector1">
            <a:avLst/>
          </a:prstGeom>
          <a:ln w="28575">
            <a:solidFill>
              <a:srgbClr val="1D9AD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E099AC8-4AC4-46B7-B28E-DAB749DEB96C}"/>
              </a:ext>
            </a:extLst>
          </p:cNvPr>
          <p:cNvSpPr txBox="1"/>
          <p:nvPr/>
        </p:nvSpPr>
        <p:spPr>
          <a:xfrm>
            <a:off x="9192571" y="1632680"/>
            <a:ext cx="2601156" cy="817245"/>
          </a:xfrm>
          <a:prstGeom prst="roundRect">
            <a:avLst/>
          </a:prstGeom>
          <a:ln w="38100">
            <a:solidFill>
              <a:srgbClr val="1D9AD7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mk-MK" sz="1400" dirty="0">
                <a:solidFill>
                  <a:schemeClr val="bg2">
                    <a:lumMod val="75000"/>
                  </a:schemeClr>
                </a:solidFill>
              </a:rPr>
              <a:t>Доколку користиме и 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</a:rPr>
              <a:t>WHERE </a:t>
            </a:r>
            <a:r>
              <a:rPr lang="mk-MK" sz="1400" dirty="0">
                <a:solidFill>
                  <a:schemeClr val="bg2">
                    <a:lumMod val="75000"/>
                  </a:schemeClr>
                </a:solidFill>
              </a:rPr>
              <a:t>и 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</a:rPr>
              <a:t>ORDER</a:t>
            </a:r>
            <a:r>
              <a:rPr lang="mk-MK" sz="1400" dirty="0">
                <a:solidFill>
                  <a:schemeClr val="bg2">
                    <a:lumMod val="75000"/>
                  </a:schemeClr>
                </a:solidFill>
              </a:rPr>
              <a:t>, 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</a:rPr>
              <a:t>ORDER BY clause </a:t>
            </a:r>
            <a:r>
              <a:rPr lang="mk-MK" sz="1400" dirty="0">
                <a:solidFill>
                  <a:schemeClr val="bg2">
                    <a:lumMod val="75000"/>
                  </a:schemeClr>
                </a:solidFill>
              </a:rPr>
              <a:t>оди последна во кверито.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F2F9937-9C5B-4C33-B4E5-D91E2267D984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7601497" y="2739366"/>
            <a:ext cx="161759" cy="863370"/>
          </a:xfrm>
          <a:prstGeom prst="straightConnector1">
            <a:avLst/>
          </a:prstGeom>
          <a:ln w="28575">
            <a:solidFill>
              <a:srgbClr val="1D9AD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105DF9E-99D0-400A-992B-8A723936914D}"/>
              </a:ext>
            </a:extLst>
          </p:cNvPr>
          <p:cNvSpPr txBox="1"/>
          <p:nvPr/>
        </p:nvSpPr>
        <p:spPr>
          <a:xfrm>
            <a:off x="6448745" y="2160484"/>
            <a:ext cx="2305504" cy="578882"/>
          </a:xfrm>
          <a:prstGeom prst="roundRect">
            <a:avLst/>
          </a:prstGeom>
          <a:ln w="38100">
            <a:solidFill>
              <a:srgbClr val="1D9AD7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mk-MK" sz="1400" dirty="0">
                <a:solidFill>
                  <a:schemeClr val="bg2">
                    <a:lumMod val="75000"/>
                  </a:schemeClr>
                </a:solidFill>
              </a:rPr>
              <a:t>Сортирање по опаѓачки или растечки редослед.</a:t>
            </a:r>
          </a:p>
        </p:txBody>
      </p:sp>
    </p:spTree>
    <p:extLst>
      <p:ext uri="{BB962C8B-B14F-4D97-AF65-F5344CB8AC3E}">
        <p14:creationId xmlns:p14="http://schemas.microsoft.com/office/powerpoint/2010/main" val="3299032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1F807B9-3676-46EA-94ED-0529863CD6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0" r="1060"/>
          <a:stretch/>
        </p:blipFill>
        <p:spPr>
          <a:xfrm>
            <a:off x="-1" y="0"/>
            <a:ext cx="12192000" cy="6848419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C85613B1-6EC8-4741-AC3F-381A6C788029}"/>
              </a:ext>
            </a:extLst>
          </p:cNvPr>
          <p:cNvSpPr/>
          <p:nvPr/>
        </p:nvSpPr>
        <p:spPr>
          <a:xfrm>
            <a:off x="523054" y="310882"/>
            <a:ext cx="673062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mk-MK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Бришење запис од табела</a:t>
            </a:r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E06D78-40ED-4A41-B6C3-3461388F57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41976"/>
            <a:ext cx="4857750" cy="32289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0CD7FF8-1E29-464D-8076-360E9B20FF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4629750"/>
            <a:ext cx="4857749" cy="114073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DB29F55-2D46-4402-BCF5-E53E1E1EB6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949777"/>
            <a:ext cx="4800600" cy="20478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8800680-168D-40C4-B703-2A6F75210D8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10" t="3633"/>
          <a:stretch/>
        </p:blipFill>
        <p:spPr>
          <a:xfrm rot="10566429">
            <a:off x="11379318" y="1391176"/>
            <a:ext cx="851744" cy="1141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958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1F807B9-3676-46EA-94ED-0529863CD6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0" r="1060"/>
          <a:stretch/>
        </p:blipFill>
        <p:spPr>
          <a:xfrm>
            <a:off x="0" y="0"/>
            <a:ext cx="12192000" cy="6848419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C85613B1-6EC8-4741-AC3F-381A6C788029}"/>
              </a:ext>
            </a:extLst>
          </p:cNvPr>
          <p:cNvSpPr/>
          <p:nvPr/>
        </p:nvSpPr>
        <p:spPr>
          <a:xfrm>
            <a:off x="596799" y="316827"/>
            <a:ext cx="505619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mk-MK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Промена на записи</a:t>
            </a:r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87E558-8264-4939-BC46-586D6823FA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90055"/>
            <a:ext cx="3752850" cy="2390775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A6BBA27-893F-4303-BAE8-FDFCED1A24A3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3302495" y="3944185"/>
            <a:ext cx="1382830" cy="153233"/>
          </a:xfrm>
          <a:prstGeom prst="straightConnector1">
            <a:avLst/>
          </a:prstGeom>
          <a:ln w="28575">
            <a:solidFill>
              <a:srgbClr val="1D9AD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BA1D1C1-E78E-47D7-84C3-4227855DE112}"/>
              </a:ext>
            </a:extLst>
          </p:cNvPr>
          <p:cNvSpPr txBox="1"/>
          <p:nvPr/>
        </p:nvSpPr>
        <p:spPr>
          <a:xfrm>
            <a:off x="4685325" y="2514006"/>
            <a:ext cx="4538574" cy="3166824"/>
          </a:xfrm>
          <a:prstGeom prst="roundRect">
            <a:avLst/>
          </a:prstGeom>
          <a:ln w="38100">
            <a:solidFill>
              <a:srgbClr val="1D9AD7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mk-MK" dirty="0">
                <a:solidFill>
                  <a:schemeClr val="bg2">
                    <a:lumMod val="75000"/>
                  </a:schemeClr>
                </a:solidFill>
              </a:rPr>
              <a:t>Подобро </a:t>
            </a:r>
            <a:r>
              <a:rPr lang="ru-RU" dirty="0">
                <a:solidFill>
                  <a:schemeClr val="bg2">
                    <a:lumMod val="75000"/>
                  </a:schemeClr>
                </a:solidFill>
              </a:rPr>
              <a:t>е да ја комбинираме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UPDATE clause </a:t>
            </a:r>
            <a:r>
              <a:rPr lang="mk-MK" dirty="0">
                <a:solidFill>
                  <a:schemeClr val="bg2">
                    <a:lumMod val="75000"/>
                  </a:schemeClr>
                </a:solidFill>
              </a:rPr>
              <a:t>со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WHERE clause </a:t>
            </a:r>
            <a:r>
              <a:rPr lang="mk-MK" dirty="0">
                <a:solidFill>
                  <a:schemeClr val="bg2">
                    <a:lumMod val="75000"/>
                  </a:schemeClr>
                </a:solidFill>
              </a:rPr>
              <a:t>за да се осигуриме дека ги таргетираме само записите на кои што сакаме да направиме измени. И по препорачливо е првично да се извршат неколку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SELECT statements </a:t>
            </a:r>
            <a:r>
              <a:rPr lang="mk-MK" dirty="0">
                <a:solidFill>
                  <a:schemeClr val="bg2">
                    <a:lumMod val="75000"/>
                  </a:schemeClr>
                </a:solidFill>
              </a:rPr>
              <a:t>за да видиме дека ја имаме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WHERE clause </a:t>
            </a:r>
            <a:r>
              <a:rPr lang="mk-MK" dirty="0">
                <a:solidFill>
                  <a:schemeClr val="bg2">
                    <a:lumMod val="75000"/>
                  </a:schemeClr>
                </a:solidFill>
              </a:rPr>
              <a:t>како што сакаме да биде пред да ги извршиме промените. </a:t>
            </a:r>
          </a:p>
          <a:p>
            <a:pPr algn="just"/>
            <a:endParaRPr lang="mk-MK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9AA273E-DEF6-4686-97E2-E683AF04BB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8798" y="4945612"/>
            <a:ext cx="797362" cy="79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922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1F807B9-3676-46EA-94ED-0529863CD6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0" r="1060"/>
          <a:stretch/>
        </p:blipFill>
        <p:spPr>
          <a:xfrm>
            <a:off x="0" y="0"/>
            <a:ext cx="12192000" cy="6848419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C85613B1-6EC8-4741-AC3F-381A6C788029}"/>
              </a:ext>
            </a:extLst>
          </p:cNvPr>
          <p:cNvSpPr/>
          <p:nvPr/>
        </p:nvSpPr>
        <p:spPr>
          <a:xfrm>
            <a:off x="836420" y="316827"/>
            <a:ext cx="457695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J</a:t>
            </a:r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oin related tables</a:t>
            </a:r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7248EA-3CA0-48DB-9C52-9B279C7C88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2698811"/>
            <a:ext cx="4725152" cy="41496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3AB24B2-497A-4FD8-A3F3-42B4A6F9D1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5153" y="2816898"/>
            <a:ext cx="7416358" cy="337971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30E045E-97AC-4702-B8D3-54F1B1AF347D}"/>
              </a:ext>
            </a:extLst>
          </p:cNvPr>
          <p:cNvSpPr txBox="1"/>
          <p:nvPr/>
        </p:nvSpPr>
        <p:spPr>
          <a:xfrm>
            <a:off x="8140822" y="1370788"/>
            <a:ext cx="3471169" cy="1328023"/>
          </a:xfrm>
          <a:prstGeom prst="round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       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INNER JOIN </a:t>
            </a:r>
            <a:r>
              <a:rPr lang="ru-RU" dirty="0">
                <a:solidFill>
                  <a:schemeClr val="bg2">
                    <a:lumMod val="75000"/>
                  </a:schemeClr>
                </a:solidFill>
              </a:rPr>
              <a:t>значи да се прикажат записи каде има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matching</a:t>
            </a:r>
            <a:r>
              <a:rPr lang="ru-RU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data</a:t>
            </a:r>
            <a:r>
              <a:rPr lang="ru-RU" dirty="0">
                <a:solidFill>
                  <a:schemeClr val="bg2">
                    <a:lumMod val="75000"/>
                  </a:schemeClr>
                </a:solidFill>
              </a:rPr>
              <a:t> од двете страни на врската.</a:t>
            </a:r>
            <a:endParaRPr lang="mk-MK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88DDC6B-3BE6-4142-A15F-0480779663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6625" y="1471363"/>
            <a:ext cx="373413" cy="37341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B898012-AFD2-451A-AEA9-2AA11A807B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25152" y="2799386"/>
            <a:ext cx="7206436" cy="3703187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26DCA26-0796-4033-90A8-3F69E6E59A0E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7466849" y="2698811"/>
            <a:ext cx="2409558" cy="1313896"/>
          </a:xfrm>
          <a:prstGeom prst="straightConnector1">
            <a:avLst/>
          </a:prstGeom>
          <a:ln w="28575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6903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1F807B9-3676-46EA-94ED-0529863CD6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0" r="1060"/>
          <a:stretch/>
        </p:blipFill>
        <p:spPr>
          <a:xfrm>
            <a:off x="0" y="0"/>
            <a:ext cx="12192000" cy="6848419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C85613B1-6EC8-4741-AC3F-381A6C788029}"/>
              </a:ext>
            </a:extLst>
          </p:cNvPr>
          <p:cNvSpPr/>
          <p:nvPr/>
        </p:nvSpPr>
        <p:spPr>
          <a:xfrm>
            <a:off x="951971" y="314741"/>
            <a:ext cx="241765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SQL Joins</a:t>
            </a: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5A4710D3-1EA6-4AF6-BDB4-165238D6A689}"/>
              </a:ext>
            </a:extLst>
          </p:cNvPr>
          <p:cNvGraphicFramePr>
            <a:graphicFrameLocks noGrp="1"/>
          </p:cNvGraphicFramePr>
          <p:nvPr/>
        </p:nvGraphicFramePr>
        <p:xfrm>
          <a:off x="339254" y="3429000"/>
          <a:ext cx="3148440" cy="12290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9480">
                  <a:extLst>
                    <a:ext uri="{9D8B030D-6E8A-4147-A177-3AD203B41FA5}">
                      <a16:colId xmlns:a16="http://schemas.microsoft.com/office/drawing/2014/main" val="3847191287"/>
                    </a:ext>
                  </a:extLst>
                </a:gridCol>
                <a:gridCol w="1049480">
                  <a:extLst>
                    <a:ext uri="{9D8B030D-6E8A-4147-A177-3AD203B41FA5}">
                      <a16:colId xmlns:a16="http://schemas.microsoft.com/office/drawing/2014/main" val="1585391305"/>
                    </a:ext>
                  </a:extLst>
                </a:gridCol>
                <a:gridCol w="1049480">
                  <a:extLst>
                    <a:ext uri="{9D8B030D-6E8A-4147-A177-3AD203B41FA5}">
                      <a16:colId xmlns:a16="http://schemas.microsoft.com/office/drawing/2014/main" val="146091004"/>
                    </a:ext>
                  </a:extLst>
                </a:gridCol>
              </a:tblGrid>
              <a:tr h="307268">
                <a:tc>
                  <a:txBody>
                    <a:bodyPr/>
                    <a:lstStyle/>
                    <a:p>
                      <a:endParaRPr lang="mk-MK" sz="1500" dirty="0"/>
                    </a:p>
                  </a:txBody>
                  <a:tcPr marL="75765" marR="75765" marT="37882" marB="37882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mk-MK" sz="1500" dirty="0"/>
                    </a:p>
                  </a:txBody>
                  <a:tcPr marL="75765" marR="75765" marT="37882" marB="37882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mk-MK" sz="1500" dirty="0"/>
                    </a:p>
                  </a:txBody>
                  <a:tcPr marL="75765" marR="75765" marT="37882" marB="37882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2206648"/>
                  </a:ext>
                </a:extLst>
              </a:tr>
              <a:tr h="307268">
                <a:tc>
                  <a:txBody>
                    <a:bodyPr/>
                    <a:lstStyle/>
                    <a:p>
                      <a:endParaRPr lang="mk-MK" sz="1500" dirty="0"/>
                    </a:p>
                  </a:txBody>
                  <a:tcPr marL="75765" marR="75765" marT="37882" marB="37882">
                    <a:solidFill>
                      <a:srgbClr val="29ABE2"/>
                    </a:solidFill>
                  </a:tcPr>
                </a:tc>
                <a:tc>
                  <a:txBody>
                    <a:bodyPr/>
                    <a:lstStyle/>
                    <a:p>
                      <a:endParaRPr lang="mk-MK" sz="1500" dirty="0"/>
                    </a:p>
                  </a:txBody>
                  <a:tcPr marL="75765" marR="75765" marT="37882" marB="37882">
                    <a:solidFill>
                      <a:srgbClr val="29ABE2"/>
                    </a:solidFill>
                  </a:tcPr>
                </a:tc>
                <a:tc>
                  <a:txBody>
                    <a:bodyPr/>
                    <a:lstStyle/>
                    <a:p>
                      <a:endParaRPr lang="mk-MK" sz="1500" dirty="0"/>
                    </a:p>
                  </a:txBody>
                  <a:tcPr marL="75765" marR="75765" marT="37882" marB="3788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2829807"/>
                  </a:ext>
                </a:extLst>
              </a:tr>
              <a:tr h="307268">
                <a:tc>
                  <a:txBody>
                    <a:bodyPr/>
                    <a:lstStyle/>
                    <a:p>
                      <a:endParaRPr lang="mk-MK" sz="1500"/>
                    </a:p>
                  </a:txBody>
                  <a:tcPr marL="75765" marR="75765" marT="37882" marB="37882"/>
                </a:tc>
                <a:tc>
                  <a:txBody>
                    <a:bodyPr/>
                    <a:lstStyle/>
                    <a:p>
                      <a:endParaRPr lang="mk-MK" sz="1500" dirty="0"/>
                    </a:p>
                  </a:txBody>
                  <a:tcPr marL="75765" marR="75765" marT="37882" marB="37882"/>
                </a:tc>
                <a:tc>
                  <a:txBody>
                    <a:bodyPr/>
                    <a:lstStyle/>
                    <a:p>
                      <a:endParaRPr lang="mk-MK" sz="1500" dirty="0"/>
                    </a:p>
                  </a:txBody>
                  <a:tcPr marL="75765" marR="75765" marT="37882" marB="37882"/>
                </a:tc>
                <a:extLst>
                  <a:ext uri="{0D108BD9-81ED-4DB2-BD59-A6C34878D82A}">
                    <a16:rowId xmlns:a16="http://schemas.microsoft.com/office/drawing/2014/main" val="208295801"/>
                  </a:ext>
                </a:extLst>
              </a:tr>
              <a:tr h="307268">
                <a:tc>
                  <a:txBody>
                    <a:bodyPr/>
                    <a:lstStyle/>
                    <a:p>
                      <a:endParaRPr lang="mk-MK" sz="1500" dirty="0"/>
                    </a:p>
                  </a:txBody>
                  <a:tcPr marL="75765" marR="75765" marT="37882" marB="37882"/>
                </a:tc>
                <a:tc>
                  <a:txBody>
                    <a:bodyPr/>
                    <a:lstStyle/>
                    <a:p>
                      <a:endParaRPr lang="mk-MK" sz="1500" dirty="0"/>
                    </a:p>
                  </a:txBody>
                  <a:tcPr marL="75765" marR="75765" marT="37882" marB="37882"/>
                </a:tc>
                <a:tc>
                  <a:txBody>
                    <a:bodyPr/>
                    <a:lstStyle/>
                    <a:p>
                      <a:endParaRPr lang="mk-MK" sz="1500" dirty="0"/>
                    </a:p>
                  </a:txBody>
                  <a:tcPr marL="75765" marR="75765" marT="37882" marB="37882"/>
                </a:tc>
                <a:extLst>
                  <a:ext uri="{0D108BD9-81ED-4DB2-BD59-A6C34878D82A}">
                    <a16:rowId xmlns:a16="http://schemas.microsoft.com/office/drawing/2014/main" val="1263453737"/>
                  </a:ext>
                </a:extLst>
              </a:tr>
            </a:tbl>
          </a:graphicData>
        </a:graphic>
      </p:graphicFrame>
      <p:graphicFrame>
        <p:nvGraphicFramePr>
          <p:cNvPr id="15" name="Table 3">
            <a:extLst>
              <a:ext uri="{FF2B5EF4-FFF2-40B4-BE49-F238E27FC236}">
                <a16:creationId xmlns:a16="http://schemas.microsoft.com/office/drawing/2014/main" id="{0692B97C-9981-4FFD-BDDB-75066FE373F9}"/>
              </a:ext>
            </a:extLst>
          </p:cNvPr>
          <p:cNvGraphicFramePr>
            <a:graphicFrameLocks noGrp="1"/>
          </p:cNvGraphicFramePr>
          <p:nvPr/>
        </p:nvGraphicFramePr>
        <p:xfrm>
          <a:off x="4469294" y="3429000"/>
          <a:ext cx="3148440" cy="12290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9480">
                  <a:extLst>
                    <a:ext uri="{9D8B030D-6E8A-4147-A177-3AD203B41FA5}">
                      <a16:colId xmlns:a16="http://schemas.microsoft.com/office/drawing/2014/main" val="3847191287"/>
                    </a:ext>
                  </a:extLst>
                </a:gridCol>
                <a:gridCol w="1049480">
                  <a:extLst>
                    <a:ext uri="{9D8B030D-6E8A-4147-A177-3AD203B41FA5}">
                      <a16:colId xmlns:a16="http://schemas.microsoft.com/office/drawing/2014/main" val="1585391305"/>
                    </a:ext>
                  </a:extLst>
                </a:gridCol>
                <a:gridCol w="1049480">
                  <a:extLst>
                    <a:ext uri="{9D8B030D-6E8A-4147-A177-3AD203B41FA5}">
                      <a16:colId xmlns:a16="http://schemas.microsoft.com/office/drawing/2014/main" val="146091004"/>
                    </a:ext>
                  </a:extLst>
                </a:gridCol>
              </a:tblGrid>
              <a:tr h="307268">
                <a:tc>
                  <a:txBody>
                    <a:bodyPr/>
                    <a:lstStyle/>
                    <a:p>
                      <a:endParaRPr lang="mk-MK" sz="1500" dirty="0"/>
                    </a:p>
                  </a:txBody>
                  <a:tcPr marL="75765" marR="75765" marT="37882" marB="37882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mk-MK" sz="1500" dirty="0"/>
                    </a:p>
                  </a:txBody>
                  <a:tcPr marL="75765" marR="75765" marT="37882" marB="37882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mk-MK" sz="1500" dirty="0"/>
                    </a:p>
                  </a:txBody>
                  <a:tcPr marL="75765" marR="75765" marT="37882" marB="37882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2206648"/>
                  </a:ext>
                </a:extLst>
              </a:tr>
              <a:tr h="307268">
                <a:tc>
                  <a:txBody>
                    <a:bodyPr/>
                    <a:lstStyle/>
                    <a:p>
                      <a:endParaRPr lang="mk-MK" sz="1500" dirty="0"/>
                    </a:p>
                  </a:txBody>
                  <a:tcPr marL="75765" marR="75765" marT="37882" marB="3788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mk-MK" sz="1500" dirty="0"/>
                    </a:p>
                  </a:txBody>
                  <a:tcPr marL="75765" marR="75765" marT="37882" marB="3788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mk-MK" sz="1500" dirty="0"/>
                    </a:p>
                  </a:txBody>
                  <a:tcPr marL="75765" marR="75765" marT="37882" marB="37882">
                    <a:solidFill>
                      <a:srgbClr val="29AB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2829807"/>
                  </a:ext>
                </a:extLst>
              </a:tr>
              <a:tr h="307268">
                <a:tc>
                  <a:txBody>
                    <a:bodyPr/>
                    <a:lstStyle/>
                    <a:p>
                      <a:endParaRPr lang="mk-MK" sz="1500"/>
                    </a:p>
                  </a:txBody>
                  <a:tcPr marL="75765" marR="75765" marT="37882" marB="37882"/>
                </a:tc>
                <a:tc>
                  <a:txBody>
                    <a:bodyPr/>
                    <a:lstStyle/>
                    <a:p>
                      <a:endParaRPr lang="mk-MK" sz="1500" dirty="0"/>
                    </a:p>
                  </a:txBody>
                  <a:tcPr marL="75765" marR="75765" marT="37882" marB="37882"/>
                </a:tc>
                <a:tc>
                  <a:txBody>
                    <a:bodyPr/>
                    <a:lstStyle/>
                    <a:p>
                      <a:endParaRPr lang="mk-MK" sz="1500" dirty="0"/>
                    </a:p>
                  </a:txBody>
                  <a:tcPr marL="75765" marR="75765" marT="37882" marB="37882"/>
                </a:tc>
                <a:extLst>
                  <a:ext uri="{0D108BD9-81ED-4DB2-BD59-A6C34878D82A}">
                    <a16:rowId xmlns:a16="http://schemas.microsoft.com/office/drawing/2014/main" val="208295801"/>
                  </a:ext>
                </a:extLst>
              </a:tr>
              <a:tr h="307268">
                <a:tc>
                  <a:txBody>
                    <a:bodyPr/>
                    <a:lstStyle/>
                    <a:p>
                      <a:endParaRPr lang="mk-MK" sz="1500" dirty="0"/>
                    </a:p>
                  </a:txBody>
                  <a:tcPr marL="75765" marR="75765" marT="37882" marB="37882"/>
                </a:tc>
                <a:tc>
                  <a:txBody>
                    <a:bodyPr/>
                    <a:lstStyle/>
                    <a:p>
                      <a:endParaRPr lang="mk-MK" sz="1500" dirty="0"/>
                    </a:p>
                  </a:txBody>
                  <a:tcPr marL="75765" marR="75765" marT="37882" marB="37882"/>
                </a:tc>
                <a:tc>
                  <a:txBody>
                    <a:bodyPr/>
                    <a:lstStyle/>
                    <a:p>
                      <a:endParaRPr lang="mk-MK" sz="1500" dirty="0"/>
                    </a:p>
                  </a:txBody>
                  <a:tcPr marL="75765" marR="75765" marT="37882" marB="37882"/>
                </a:tc>
                <a:extLst>
                  <a:ext uri="{0D108BD9-81ED-4DB2-BD59-A6C34878D82A}">
                    <a16:rowId xmlns:a16="http://schemas.microsoft.com/office/drawing/2014/main" val="1263453737"/>
                  </a:ext>
                </a:extLst>
              </a:tr>
            </a:tbl>
          </a:graphicData>
        </a:graphic>
      </p:graphicFrame>
      <p:graphicFrame>
        <p:nvGraphicFramePr>
          <p:cNvPr id="16" name="Table 3">
            <a:extLst>
              <a:ext uri="{FF2B5EF4-FFF2-40B4-BE49-F238E27FC236}">
                <a16:creationId xmlns:a16="http://schemas.microsoft.com/office/drawing/2014/main" id="{646B3079-AD44-4F9F-9016-547CD1DEE827}"/>
              </a:ext>
            </a:extLst>
          </p:cNvPr>
          <p:cNvGraphicFramePr>
            <a:graphicFrameLocks noGrp="1"/>
          </p:cNvGraphicFramePr>
          <p:nvPr/>
        </p:nvGraphicFramePr>
        <p:xfrm>
          <a:off x="8599334" y="3429000"/>
          <a:ext cx="3148440" cy="12290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9480">
                  <a:extLst>
                    <a:ext uri="{9D8B030D-6E8A-4147-A177-3AD203B41FA5}">
                      <a16:colId xmlns:a16="http://schemas.microsoft.com/office/drawing/2014/main" val="3847191287"/>
                    </a:ext>
                  </a:extLst>
                </a:gridCol>
                <a:gridCol w="1049480">
                  <a:extLst>
                    <a:ext uri="{9D8B030D-6E8A-4147-A177-3AD203B41FA5}">
                      <a16:colId xmlns:a16="http://schemas.microsoft.com/office/drawing/2014/main" val="1585391305"/>
                    </a:ext>
                  </a:extLst>
                </a:gridCol>
                <a:gridCol w="1049480">
                  <a:extLst>
                    <a:ext uri="{9D8B030D-6E8A-4147-A177-3AD203B41FA5}">
                      <a16:colId xmlns:a16="http://schemas.microsoft.com/office/drawing/2014/main" val="146091004"/>
                    </a:ext>
                  </a:extLst>
                </a:gridCol>
              </a:tblGrid>
              <a:tr h="307268">
                <a:tc>
                  <a:txBody>
                    <a:bodyPr/>
                    <a:lstStyle/>
                    <a:p>
                      <a:endParaRPr lang="mk-MK" sz="1500" dirty="0"/>
                    </a:p>
                  </a:txBody>
                  <a:tcPr marL="75765" marR="75765" marT="37882" marB="37882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mk-MK" sz="1500" dirty="0"/>
                    </a:p>
                  </a:txBody>
                  <a:tcPr marL="75765" marR="75765" marT="37882" marB="37882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mk-MK" sz="1500" dirty="0"/>
                    </a:p>
                  </a:txBody>
                  <a:tcPr marL="75765" marR="75765" marT="37882" marB="37882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2206648"/>
                  </a:ext>
                </a:extLst>
              </a:tr>
              <a:tr h="307268">
                <a:tc>
                  <a:txBody>
                    <a:bodyPr/>
                    <a:lstStyle/>
                    <a:p>
                      <a:endParaRPr lang="mk-MK" sz="1500" dirty="0"/>
                    </a:p>
                  </a:txBody>
                  <a:tcPr marL="75765" marR="75765" marT="37882" marB="37882">
                    <a:solidFill>
                      <a:srgbClr val="29ABE2"/>
                    </a:solidFill>
                  </a:tcPr>
                </a:tc>
                <a:tc>
                  <a:txBody>
                    <a:bodyPr/>
                    <a:lstStyle/>
                    <a:p>
                      <a:endParaRPr lang="mk-MK" sz="1500" dirty="0"/>
                    </a:p>
                  </a:txBody>
                  <a:tcPr marL="75765" marR="75765" marT="37882" marB="37882">
                    <a:solidFill>
                      <a:srgbClr val="29ABE2"/>
                    </a:solidFill>
                  </a:tcPr>
                </a:tc>
                <a:tc>
                  <a:txBody>
                    <a:bodyPr/>
                    <a:lstStyle/>
                    <a:p>
                      <a:endParaRPr lang="mk-MK" sz="1500" dirty="0"/>
                    </a:p>
                  </a:txBody>
                  <a:tcPr marL="75765" marR="75765" marT="37882" marB="37882">
                    <a:solidFill>
                      <a:srgbClr val="29AB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2829807"/>
                  </a:ext>
                </a:extLst>
              </a:tr>
              <a:tr h="307268">
                <a:tc>
                  <a:txBody>
                    <a:bodyPr/>
                    <a:lstStyle/>
                    <a:p>
                      <a:endParaRPr lang="mk-MK" sz="1500"/>
                    </a:p>
                  </a:txBody>
                  <a:tcPr marL="75765" marR="75765" marT="37882" marB="37882"/>
                </a:tc>
                <a:tc>
                  <a:txBody>
                    <a:bodyPr/>
                    <a:lstStyle/>
                    <a:p>
                      <a:endParaRPr lang="mk-MK" sz="1500" dirty="0"/>
                    </a:p>
                  </a:txBody>
                  <a:tcPr marL="75765" marR="75765" marT="37882" marB="37882"/>
                </a:tc>
                <a:tc>
                  <a:txBody>
                    <a:bodyPr/>
                    <a:lstStyle/>
                    <a:p>
                      <a:endParaRPr lang="mk-MK" sz="1500" dirty="0"/>
                    </a:p>
                  </a:txBody>
                  <a:tcPr marL="75765" marR="75765" marT="37882" marB="37882"/>
                </a:tc>
                <a:extLst>
                  <a:ext uri="{0D108BD9-81ED-4DB2-BD59-A6C34878D82A}">
                    <a16:rowId xmlns:a16="http://schemas.microsoft.com/office/drawing/2014/main" val="208295801"/>
                  </a:ext>
                </a:extLst>
              </a:tr>
              <a:tr h="307268">
                <a:tc>
                  <a:txBody>
                    <a:bodyPr/>
                    <a:lstStyle/>
                    <a:p>
                      <a:endParaRPr lang="mk-MK" sz="1500" dirty="0"/>
                    </a:p>
                  </a:txBody>
                  <a:tcPr marL="75765" marR="75765" marT="37882" marB="37882"/>
                </a:tc>
                <a:tc>
                  <a:txBody>
                    <a:bodyPr/>
                    <a:lstStyle/>
                    <a:p>
                      <a:endParaRPr lang="mk-MK" sz="1500" dirty="0"/>
                    </a:p>
                  </a:txBody>
                  <a:tcPr marL="75765" marR="75765" marT="37882" marB="37882"/>
                </a:tc>
                <a:tc>
                  <a:txBody>
                    <a:bodyPr/>
                    <a:lstStyle/>
                    <a:p>
                      <a:endParaRPr lang="mk-MK" sz="1500" dirty="0"/>
                    </a:p>
                  </a:txBody>
                  <a:tcPr marL="75765" marR="75765" marT="37882" marB="37882"/>
                </a:tc>
                <a:extLst>
                  <a:ext uri="{0D108BD9-81ED-4DB2-BD59-A6C34878D82A}">
                    <a16:rowId xmlns:a16="http://schemas.microsoft.com/office/drawing/2014/main" val="1263453737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AED4D94F-E8EA-4B72-AFCE-0C5DFC651D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1334" y="3621751"/>
            <a:ext cx="914400" cy="9144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879C0C7-FD44-48AC-ABF8-A45E3A11C0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1294" y="358265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3593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1F807B9-3676-46EA-94ED-0529863CD6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0" r="1060"/>
          <a:stretch/>
        </p:blipFill>
        <p:spPr>
          <a:xfrm>
            <a:off x="0" y="0"/>
            <a:ext cx="12192000" cy="6848419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C85613B1-6EC8-4741-AC3F-381A6C788029}"/>
              </a:ext>
            </a:extLst>
          </p:cNvPr>
          <p:cNvSpPr/>
          <p:nvPr/>
        </p:nvSpPr>
        <p:spPr>
          <a:xfrm>
            <a:off x="951971" y="314741"/>
            <a:ext cx="241765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SQL Joins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53143C1-F9F1-41D9-9883-238A1D08C82E}"/>
              </a:ext>
            </a:extLst>
          </p:cNvPr>
          <p:cNvSpPr/>
          <p:nvPr/>
        </p:nvSpPr>
        <p:spPr>
          <a:xfrm>
            <a:off x="1656080" y="2521718"/>
            <a:ext cx="1804981" cy="1804981"/>
          </a:xfrm>
          <a:prstGeom prst="ellipse">
            <a:avLst/>
          </a:prstGeom>
          <a:solidFill>
            <a:schemeClr val="bg1"/>
          </a:solidFill>
          <a:ln w="38100">
            <a:solidFill>
              <a:srgbClr val="29AB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Table A</a:t>
            </a:r>
            <a:endParaRPr lang="mk-MK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F758268-AA25-4A85-A04C-4B93ED0385A9}"/>
              </a:ext>
            </a:extLst>
          </p:cNvPr>
          <p:cNvSpPr/>
          <p:nvPr/>
        </p:nvSpPr>
        <p:spPr>
          <a:xfrm>
            <a:off x="2824480" y="2521717"/>
            <a:ext cx="1804981" cy="1804981"/>
          </a:xfrm>
          <a:prstGeom prst="ellipse">
            <a:avLst/>
          </a:prstGeom>
          <a:solidFill>
            <a:schemeClr val="bg1"/>
          </a:solidFill>
          <a:ln w="38100">
            <a:solidFill>
              <a:srgbClr val="29AB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Table B</a:t>
            </a:r>
            <a:endParaRPr lang="mk-MK" dirty="0">
              <a:solidFill>
                <a:schemeClr val="tx1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FE70E68-989A-40EC-B9D5-B9E0E9AD3BD5}"/>
              </a:ext>
            </a:extLst>
          </p:cNvPr>
          <p:cNvSpPr/>
          <p:nvPr/>
        </p:nvSpPr>
        <p:spPr>
          <a:xfrm>
            <a:off x="2824480" y="2741530"/>
            <a:ext cx="636582" cy="1365353"/>
          </a:xfrm>
          <a:custGeom>
            <a:avLst/>
            <a:gdLst>
              <a:gd name="connsiteX0" fmla="*/ 318291 w 636582"/>
              <a:gd name="connsiteY0" fmla="*/ 0 h 1365353"/>
              <a:gd name="connsiteX1" fmla="*/ 372249 w 636582"/>
              <a:gd name="connsiteY1" fmla="*/ 44520 h 1365353"/>
              <a:gd name="connsiteX2" fmla="*/ 636582 w 636582"/>
              <a:gd name="connsiteY2" fmla="*/ 682677 h 1365353"/>
              <a:gd name="connsiteX3" fmla="*/ 372249 w 636582"/>
              <a:gd name="connsiteY3" fmla="*/ 1320835 h 1365353"/>
              <a:gd name="connsiteX4" fmla="*/ 318292 w 636582"/>
              <a:gd name="connsiteY4" fmla="*/ 1365353 h 1365353"/>
              <a:gd name="connsiteX5" fmla="*/ 264334 w 636582"/>
              <a:gd name="connsiteY5" fmla="*/ 1320834 h 1365353"/>
              <a:gd name="connsiteX6" fmla="*/ 0 w 636582"/>
              <a:gd name="connsiteY6" fmla="*/ 682676 h 1365353"/>
              <a:gd name="connsiteX7" fmla="*/ 264334 w 636582"/>
              <a:gd name="connsiteY7" fmla="*/ 44519 h 1365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36582" h="1365353">
                <a:moveTo>
                  <a:pt x="318291" y="0"/>
                </a:moveTo>
                <a:lnTo>
                  <a:pt x="372249" y="44520"/>
                </a:lnTo>
                <a:cubicBezTo>
                  <a:pt x="535568" y="207838"/>
                  <a:pt x="636582" y="433461"/>
                  <a:pt x="636582" y="682677"/>
                </a:cubicBezTo>
                <a:cubicBezTo>
                  <a:pt x="636582" y="931893"/>
                  <a:pt x="535568" y="1157516"/>
                  <a:pt x="372249" y="1320835"/>
                </a:cubicBezTo>
                <a:lnTo>
                  <a:pt x="318292" y="1365353"/>
                </a:lnTo>
                <a:lnTo>
                  <a:pt x="264334" y="1320834"/>
                </a:lnTo>
                <a:cubicBezTo>
                  <a:pt x="101015" y="1157515"/>
                  <a:pt x="0" y="931892"/>
                  <a:pt x="0" y="682676"/>
                </a:cubicBezTo>
                <a:cubicBezTo>
                  <a:pt x="0" y="433460"/>
                  <a:pt x="101015" y="207837"/>
                  <a:pt x="264334" y="44519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38100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mk-MK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BF4D9C6-DB44-4FA7-8F93-3DE91C97EBF8}"/>
              </a:ext>
            </a:extLst>
          </p:cNvPr>
          <p:cNvSpPr/>
          <p:nvPr/>
        </p:nvSpPr>
        <p:spPr>
          <a:xfrm>
            <a:off x="8622341" y="2510094"/>
            <a:ext cx="1804981" cy="1804981"/>
          </a:xfrm>
          <a:prstGeom prst="ellipse">
            <a:avLst/>
          </a:prstGeom>
          <a:solidFill>
            <a:schemeClr val="bg1"/>
          </a:solidFill>
          <a:ln w="38100">
            <a:solidFill>
              <a:srgbClr val="29AB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Table B</a:t>
            </a:r>
            <a:endParaRPr lang="mk-MK" dirty="0">
              <a:solidFill>
                <a:schemeClr val="tx1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2F327F6-9092-4752-ACDF-FAE2A595F9D0}"/>
              </a:ext>
            </a:extLst>
          </p:cNvPr>
          <p:cNvSpPr/>
          <p:nvPr/>
        </p:nvSpPr>
        <p:spPr>
          <a:xfrm>
            <a:off x="7453941" y="2510095"/>
            <a:ext cx="1804981" cy="180498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Table A</a:t>
            </a:r>
            <a:endParaRPr lang="mk-MK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D9FD032-CC88-493E-9735-FDE0862753C6}"/>
              </a:ext>
            </a:extLst>
          </p:cNvPr>
          <p:cNvSpPr/>
          <p:nvPr/>
        </p:nvSpPr>
        <p:spPr>
          <a:xfrm>
            <a:off x="8622340" y="2741530"/>
            <a:ext cx="636582" cy="1365353"/>
          </a:xfrm>
          <a:custGeom>
            <a:avLst/>
            <a:gdLst>
              <a:gd name="connsiteX0" fmla="*/ 318291 w 636582"/>
              <a:gd name="connsiteY0" fmla="*/ 0 h 1365353"/>
              <a:gd name="connsiteX1" fmla="*/ 372249 w 636582"/>
              <a:gd name="connsiteY1" fmla="*/ 44520 h 1365353"/>
              <a:gd name="connsiteX2" fmla="*/ 636582 w 636582"/>
              <a:gd name="connsiteY2" fmla="*/ 682677 h 1365353"/>
              <a:gd name="connsiteX3" fmla="*/ 372249 w 636582"/>
              <a:gd name="connsiteY3" fmla="*/ 1320835 h 1365353"/>
              <a:gd name="connsiteX4" fmla="*/ 318292 w 636582"/>
              <a:gd name="connsiteY4" fmla="*/ 1365353 h 1365353"/>
              <a:gd name="connsiteX5" fmla="*/ 264334 w 636582"/>
              <a:gd name="connsiteY5" fmla="*/ 1320834 h 1365353"/>
              <a:gd name="connsiteX6" fmla="*/ 0 w 636582"/>
              <a:gd name="connsiteY6" fmla="*/ 682676 h 1365353"/>
              <a:gd name="connsiteX7" fmla="*/ 264334 w 636582"/>
              <a:gd name="connsiteY7" fmla="*/ 44519 h 1365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36582" h="1365353">
                <a:moveTo>
                  <a:pt x="318291" y="0"/>
                </a:moveTo>
                <a:lnTo>
                  <a:pt x="372249" y="44520"/>
                </a:lnTo>
                <a:cubicBezTo>
                  <a:pt x="535568" y="207838"/>
                  <a:pt x="636582" y="433461"/>
                  <a:pt x="636582" y="682677"/>
                </a:cubicBezTo>
                <a:cubicBezTo>
                  <a:pt x="636582" y="931893"/>
                  <a:pt x="535568" y="1157516"/>
                  <a:pt x="372249" y="1320835"/>
                </a:cubicBezTo>
                <a:lnTo>
                  <a:pt x="318292" y="1365353"/>
                </a:lnTo>
                <a:lnTo>
                  <a:pt x="264334" y="1320834"/>
                </a:lnTo>
                <a:cubicBezTo>
                  <a:pt x="101015" y="1157515"/>
                  <a:pt x="0" y="931892"/>
                  <a:pt x="0" y="682676"/>
                </a:cubicBezTo>
                <a:cubicBezTo>
                  <a:pt x="0" y="433460"/>
                  <a:pt x="101015" y="207837"/>
                  <a:pt x="264334" y="44519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38100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mk-MK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8F9F17C-1E83-4DC0-B246-FC35319A25CB}"/>
              </a:ext>
            </a:extLst>
          </p:cNvPr>
          <p:cNvSpPr/>
          <p:nvPr/>
        </p:nvSpPr>
        <p:spPr>
          <a:xfrm>
            <a:off x="2824480" y="4859714"/>
            <a:ext cx="1804981" cy="180498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Table B</a:t>
            </a:r>
            <a:endParaRPr lang="mk-MK" dirty="0">
              <a:solidFill>
                <a:schemeClr val="tx1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0ED2335-039E-456A-BF73-BDDF124C276D}"/>
              </a:ext>
            </a:extLst>
          </p:cNvPr>
          <p:cNvSpPr/>
          <p:nvPr/>
        </p:nvSpPr>
        <p:spPr>
          <a:xfrm>
            <a:off x="1656080" y="4859715"/>
            <a:ext cx="1804981" cy="1804981"/>
          </a:xfrm>
          <a:prstGeom prst="ellipse">
            <a:avLst/>
          </a:prstGeom>
          <a:solidFill>
            <a:schemeClr val="bg1"/>
          </a:solidFill>
          <a:ln w="38100">
            <a:solidFill>
              <a:srgbClr val="29ABE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Table A</a:t>
            </a:r>
            <a:endParaRPr lang="mk-MK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F0D7DD62-249B-4101-8EDB-0E5ECE7077E8}"/>
              </a:ext>
            </a:extLst>
          </p:cNvPr>
          <p:cNvSpPr/>
          <p:nvPr/>
        </p:nvSpPr>
        <p:spPr>
          <a:xfrm>
            <a:off x="2824480" y="5079527"/>
            <a:ext cx="636582" cy="1365353"/>
          </a:xfrm>
          <a:custGeom>
            <a:avLst/>
            <a:gdLst>
              <a:gd name="connsiteX0" fmla="*/ 318291 w 636582"/>
              <a:gd name="connsiteY0" fmla="*/ 0 h 1365353"/>
              <a:gd name="connsiteX1" fmla="*/ 372249 w 636582"/>
              <a:gd name="connsiteY1" fmla="*/ 44520 h 1365353"/>
              <a:gd name="connsiteX2" fmla="*/ 636582 w 636582"/>
              <a:gd name="connsiteY2" fmla="*/ 682677 h 1365353"/>
              <a:gd name="connsiteX3" fmla="*/ 372249 w 636582"/>
              <a:gd name="connsiteY3" fmla="*/ 1320835 h 1365353"/>
              <a:gd name="connsiteX4" fmla="*/ 318292 w 636582"/>
              <a:gd name="connsiteY4" fmla="*/ 1365353 h 1365353"/>
              <a:gd name="connsiteX5" fmla="*/ 264334 w 636582"/>
              <a:gd name="connsiteY5" fmla="*/ 1320834 h 1365353"/>
              <a:gd name="connsiteX6" fmla="*/ 0 w 636582"/>
              <a:gd name="connsiteY6" fmla="*/ 682676 h 1365353"/>
              <a:gd name="connsiteX7" fmla="*/ 264334 w 636582"/>
              <a:gd name="connsiteY7" fmla="*/ 44519 h 1365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36582" h="1365353">
                <a:moveTo>
                  <a:pt x="318291" y="0"/>
                </a:moveTo>
                <a:lnTo>
                  <a:pt x="372249" y="44520"/>
                </a:lnTo>
                <a:cubicBezTo>
                  <a:pt x="535568" y="207838"/>
                  <a:pt x="636582" y="433461"/>
                  <a:pt x="636582" y="682677"/>
                </a:cubicBezTo>
                <a:cubicBezTo>
                  <a:pt x="636582" y="931893"/>
                  <a:pt x="535568" y="1157516"/>
                  <a:pt x="372249" y="1320835"/>
                </a:cubicBezTo>
                <a:lnTo>
                  <a:pt x="318292" y="1365353"/>
                </a:lnTo>
                <a:lnTo>
                  <a:pt x="264334" y="1320834"/>
                </a:lnTo>
                <a:cubicBezTo>
                  <a:pt x="101015" y="1157515"/>
                  <a:pt x="0" y="931892"/>
                  <a:pt x="0" y="682676"/>
                </a:cubicBezTo>
                <a:cubicBezTo>
                  <a:pt x="0" y="433460"/>
                  <a:pt x="101015" y="207837"/>
                  <a:pt x="264334" y="44519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38100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mk-MK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B8B66E7-BA76-48A8-B66C-4C67FB17C207}"/>
              </a:ext>
            </a:extLst>
          </p:cNvPr>
          <p:cNvSpPr/>
          <p:nvPr/>
        </p:nvSpPr>
        <p:spPr>
          <a:xfrm>
            <a:off x="8730941" y="4859714"/>
            <a:ext cx="1804981" cy="180498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Table B</a:t>
            </a:r>
            <a:endParaRPr lang="mk-MK" dirty="0">
              <a:solidFill>
                <a:schemeClr val="tx1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6A82663-EB03-4A39-9E51-05B7C418BCDB}"/>
              </a:ext>
            </a:extLst>
          </p:cNvPr>
          <p:cNvSpPr/>
          <p:nvPr/>
        </p:nvSpPr>
        <p:spPr>
          <a:xfrm>
            <a:off x="7562541" y="4859715"/>
            <a:ext cx="1804981" cy="180498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Table A</a:t>
            </a:r>
            <a:endParaRPr lang="mk-MK" dirty="0">
              <a:solidFill>
                <a:schemeClr val="tx1"/>
              </a:solidFill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0E51594A-C626-40E9-945C-8BD41479F135}"/>
              </a:ext>
            </a:extLst>
          </p:cNvPr>
          <p:cNvSpPr/>
          <p:nvPr/>
        </p:nvSpPr>
        <p:spPr>
          <a:xfrm>
            <a:off x="8730941" y="5079527"/>
            <a:ext cx="636582" cy="1365353"/>
          </a:xfrm>
          <a:custGeom>
            <a:avLst/>
            <a:gdLst>
              <a:gd name="connsiteX0" fmla="*/ 318291 w 636582"/>
              <a:gd name="connsiteY0" fmla="*/ 0 h 1365353"/>
              <a:gd name="connsiteX1" fmla="*/ 372249 w 636582"/>
              <a:gd name="connsiteY1" fmla="*/ 44520 h 1365353"/>
              <a:gd name="connsiteX2" fmla="*/ 636582 w 636582"/>
              <a:gd name="connsiteY2" fmla="*/ 682677 h 1365353"/>
              <a:gd name="connsiteX3" fmla="*/ 372249 w 636582"/>
              <a:gd name="connsiteY3" fmla="*/ 1320835 h 1365353"/>
              <a:gd name="connsiteX4" fmla="*/ 318292 w 636582"/>
              <a:gd name="connsiteY4" fmla="*/ 1365353 h 1365353"/>
              <a:gd name="connsiteX5" fmla="*/ 264334 w 636582"/>
              <a:gd name="connsiteY5" fmla="*/ 1320834 h 1365353"/>
              <a:gd name="connsiteX6" fmla="*/ 0 w 636582"/>
              <a:gd name="connsiteY6" fmla="*/ 682676 h 1365353"/>
              <a:gd name="connsiteX7" fmla="*/ 264334 w 636582"/>
              <a:gd name="connsiteY7" fmla="*/ 44519 h 1365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36582" h="1365353">
                <a:moveTo>
                  <a:pt x="318291" y="0"/>
                </a:moveTo>
                <a:lnTo>
                  <a:pt x="372249" y="44520"/>
                </a:lnTo>
                <a:cubicBezTo>
                  <a:pt x="535568" y="207838"/>
                  <a:pt x="636582" y="433461"/>
                  <a:pt x="636582" y="682677"/>
                </a:cubicBezTo>
                <a:cubicBezTo>
                  <a:pt x="636582" y="931893"/>
                  <a:pt x="535568" y="1157516"/>
                  <a:pt x="372249" y="1320835"/>
                </a:cubicBezTo>
                <a:lnTo>
                  <a:pt x="318292" y="1365353"/>
                </a:lnTo>
                <a:lnTo>
                  <a:pt x="264334" y="1320834"/>
                </a:lnTo>
                <a:cubicBezTo>
                  <a:pt x="101015" y="1157515"/>
                  <a:pt x="0" y="931892"/>
                  <a:pt x="0" y="682676"/>
                </a:cubicBezTo>
                <a:cubicBezTo>
                  <a:pt x="0" y="433460"/>
                  <a:pt x="101015" y="207837"/>
                  <a:pt x="264334" y="44519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38100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mk-MK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8841883-AA09-4E0E-93D7-FE203577C060}"/>
              </a:ext>
            </a:extLst>
          </p:cNvPr>
          <p:cNvSpPr txBox="1"/>
          <p:nvPr/>
        </p:nvSpPr>
        <p:spPr>
          <a:xfrm>
            <a:off x="2543567" y="2105690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INNER JOIN</a:t>
            </a:r>
            <a:endParaRPr lang="mk-MK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6C13428-7CA6-44F9-85F1-373800DAC2B1}"/>
              </a:ext>
            </a:extLst>
          </p:cNvPr>
          <p:cNvSpPr txBox="1"/>
          <p:nvPr/>
        </p:nvSpPr>
        <p:spPr>
          <a:xfrm>
            <a:off x="8400743" y="1956096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LEFT JOIN</a:t>
            </a:r>
            <a:endParaRPr lang="mk-MK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2064EA9-3C9A-457E-8E8D-AEE1984991E2}"/>
              </a:ext>
            </a:extLst>
          </p:cNvPr>
          <p:cNvSpPr txBox="1"/>
          <p:nvPr/>
        </p:nvSpPr>
        <p:spPr>
          <a:xfrm>
            <a:off x="2547575" y="4467657"/>
            <a:ext cx="125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RIGHT JOIN</a:t>
            </a:r>
            <a:endParaRPr lang="mk-MK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540CCAE-DCA7-4C88-85EE-87A11B2905EC}"/>
              </a:ext>
            </a:extLst>
          </p:cNvPr>
          <p:cNvSpPr txBox="1"/>
          <p:nvPr/>
        </p:nvSpPr>
        <p:spPr>
          <a:xfrm>
            <a:off x="8554721" y="4415623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FULL JOIN</a:t>
            </a:r>
            <a:endParaRPr lang="mk-MK" dirty="0"/>
          </a:p>
        </p:txBody>
      </p:sp>
    </p:spTree>
    <p:extLst>
      <p:ext uri="{BB962C8B-B14F-4D97-AF65-F5344CB8AC3E}">
        <p14:creationId xmlns:p14="http://schemas.microsoft.com/office/powerpoint/2010/main" val="3956557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28AB292-A2C1-4A44-99CA-E0B21FF924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0" r="1060"/>
          <a:stretch/>
        </p:blipFill>
        <p:spPr>
          <a:xfrm>
            <a:off x="0" y="0"/>
            <a:ext cx="12192000" cy="68484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B25186-68D5-43B1-8D2A-DCADCE0AD4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0270" r="64385" b="23265"/>
          <a:stretch/>
        </p:blipFill>
        <p:spPr>
          <a:xfrm>
            <a:off x="8296738" y="4754335"/>
            <a:ext cx="2917363" cy="1552575"/>
          </a:xfrm>
          <a:prstGeom prst="rect">
            <a:avLst/>
          </a:prstGeom>
        </p:spPr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813FBFC-92AE-4C21-8A4F-6A5D8F1608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3682775"/>
              </p:ext>
            </p:extLst>
          </p:nvPr>
        </p:nvGraphicFramePr>
        <p:xfrm>
          <a:off x="1898651" y="3108848"/>
          <a:ext cx="2825748" cy="1463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41916">
                  <a:extLst>
                    <a:ext uri="{9D8B030D-6E8A-4147-A177-3AD203B41FA5}">
                      <a16:colId xmlns:a16="http://schemas.microsoft.com/office/drawing/2014/main" val="429212715"/>
                    </a:ext>
                  </a:extLst>
                </a:gridCol>
                <a:gridCol w="941916">
                  <a:extLst>
                    <a:ext uri="{9D8B030D-6E8A-4147-A177-3AD203B41FA5}">
                      <a16:colId xmlns:a16="http://schemas.microsoft.com/office/drawing/2014/main" val="2945786631"/>
                    </a:ext>
                  </a:extLst>
                </a:gridCol>
                <a:gridCol w="941916">
                  <a:extLst>
                    <a:ext uri="{9D8B030D-6E8A-4147-A177-3AD203B41FA5}">
                      <a16:colId xmlns:a16="http://schemas.microsoft.com/office/drawing/2014/main" val="1690493065"/>
                    </a:ext>
                  </a:extLst>
                </a:gridCol>
              </a:tblGrid>
              <a:tr h="3497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  <a:endParaRPr lang="mk-M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Size</a:t>
                      </a:r>
                      <a:endParaRPr lang="mk-M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ColorID</a:t>
                      </a:r>
                      <a:endParaRPr lang="mk-MK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9169265"/>
                  </a:ext>
                </a:extLst>
              </a:tr>
              <a:tr h="3497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mk-MK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</a:t>
                      </a:r>
                      <a:endParaRPr lang="mk-MK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Null</a:t>
                      </a:r>
                      <a:endParaRPr lang="mk-MK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9793279"/>
                  </a:ext>
                </a:extLst>
              </a:tr>
              <a:tr h="3497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mk-MK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</a:t>
                      </a:r>
                      <a:endParaRPr lang="mk-MK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mk-MK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301546"/>
                  </a:ext>
                </a:extLst>
              </a:tr>
              <a:tr h="3497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mk-MK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Null</a:t>
                      </a:r>
                      <a:endParaRPr lang="mk-MK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mk-MK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4102070"/>
                  </a:ext>
                </a:extLst>
              </a:tr>
            </a:tbl>
          </a:graphicData>
        </a:graphic>
      </p:graphicFrame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AEC14708-4D54-4F40-BB64-84AC386621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2340719"/>
              </p:ext>
            </p:extLst>
          </p:nvPr>
        </p:nvGraphicFramePr>
        <p:xfrm>
          <a:off x="6155500" y="3108848"/>
          <a:ext cx="1883832" cy="1463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41916">
                  <a:extLst>
                    <a:ext uri="{9D8B030D-6E8A-4147-A177-3AD203B41FA5}">
                      <a16:colId xmlns:a16="http://schemas.microsoft.com/office/drawing/2014/main" val="429212715"/>
                    </a:ext>
                  </a:extLst>
                </a:gridCol>
                <a:gridCol w="941916">
                  <a:extLst>
                    <a:ext uri="{9D8B030D-6E8A-4147-A177-3AD203B41FA5}">
                      <a16:colId xmlns:a16="http://schemas.microsoft.com/office/drawing/2014/main" val="2945786631"/>
                    </a:ext>
                  </a:extLst>
                </a:gridCol>
              </a:tblGrid>
              <a:tr h="3497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  <a:endParaRPr lang="mk-M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Color</a:t>
                      </a:r>
                      <a:endParaRPr lang="mk-MK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9169265"/>
                  </a:ext>
                </a:extLst>
              </a:tr>
              <a:tr h="3497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mk-MK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Yellow</a:t>
                      </a:r>
                      <a:endParaRPr lang="mk-MK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9793279"/>
                  </a:ext>
                </a:extLst>
              </a:tr>
              <a:tr h="3497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mk-MK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Null</a:t>
                      </a:r>
                      <a:endParaRPr lang="mk-MK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5301546"/>
                  </a:ext>
                </a:extLst>
              </a:tr>
              <a:tr h="3497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mk-MK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Blue</a:t>
                      </a:r>
                      <a:endParaRPr lang="mk-MK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4102070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119B4D0B-8989-4462-BDD9-773F1AF6A556}"/>
              </a:ext>
            </a:extLst>
          </p:cNvPr>
          <p:cNvSpPr/>
          <p:nvPr/>
        </p:nvSpPr>
        <p:spPr>
          <a:xfrm>
            <a:off x="1898651" y="3840368"/>
            <a:ext cx="2825748" cy="36968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k-MK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B7E8CF-5912-4701-B020-CAEDCB23D45F}"/>
              </a:ext>
            </a:extLst>
          </p:cNvPr>
          <p:cNvSpPr/>
          <p:nvPr/>
        </p:nvSpPr>
        <p:spPr>
          <a:xfrm>
            <a:off x="1898651" y="4210050"/>
            <a:ext cx="2825748" cy="36968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k-MK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76C2741-27DD-4DD4-93D3-587854584AB5}"/>
              </a:ext>
            </a:extLst>
          </p:cNvPr>
          <p:cNvSpPr/>
          <p:nvPr/>
        </p:nvSpPr>
        <p:spPr>
          <a:xfrm>
            <a:off x="6155500" y="3465952"/>
            <a:ext cx="1883832" cy="36968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k-MK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04D2D2E-D649-4BF9-A3B3-BE1C47C7C1E1}"/>
              </a:ext>
            </a:extLst>
          </p:cNvPr>
          <p:cNvSpPr/>
          <p:nvPr/>
        </p:nvSpPr>
        <p:spPr>
          <a:xfrm>
            <a:off x="6155500" y="4188059"/>
            <a:ext cx="1883832" cy="36968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k-MK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C7C777D-B832-41F8-AC35-0D38628D170B}"/>
              </a:ext>
            </a:extLst>
          </p:cNvPr>
          <p:cNvCxnSpPr>
            <a:stCxn id="3" idx="3"/>
            <a:endCxn id="9" idx="1"/>
          </p:cNvCxnSpPr>
          <p:nvPr/>
        </p:nvCxnSpPr>
        <p:spPr>
          <a:xfrm flipV="1">
            <a:off x="4724399" y="3650793"/>
            <a:ext cx="1431101" cy="37441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CF384E0-6B1F-46BF-9332-78BC944BB584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4724399" y="4372900"/>
            <a:ext cx="1431101" cy="8474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BDEA10AA-F14F-483B-9886-3800A602C7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850092"/>
              </p:ext>
            </p:extLst>
          </p:nvPr>
        </p:nvGraphicFramePr>
        <p:xfrm>
          <a:off x="1610968" y="5383418"/>
          <a:ext cx="4568590" cy="10972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13718">
                  <a:extLst>
                    <a:ext uri="{9D8B030D-6E8A-4147-A177-3AD203B41FA5}">
                      <a16:colId xmlns:a16="http://schemas.microsoft.com/office/drawing/2014/main" val="429212715"/>
                    </a:ext>
                  </a:extLst>
                </a:gridCol>
                <a:gridCol w="913718">
                  <a:extLst>
                    <a:ext uri="{9D8B030D-6E8A-4147-A177-3AD203B41FA5}">
                      <a16:colId xmlns:a16="http://schemas.microsoft.com/office/drawing/2014/main" val="2945786631"/>
                    </a:ext>
                  </a:extLst>
                </a:gridCol>
                <a:gridCol w="913718">
                  <a:extLst>
                    <a:ext uri="{9D8B030D-6E8A-4147-A177-3AD203B41FA5}">
                      <a16:colId xmlns:a16="http://schemas.microsoft.com/office/drawing/2014/main" val="1690493065"/>
                    </a:ext>
                  </a:extLst>
                </a:gridCol>
                <a:gridCol w="913718">
                  <a:extLst>
                    <a:ext uri="{9D8B030D-6E8A-4147-A177-3AD203B41FA5}">
                      <a16:colId xmlns:a16="http://schemas.microsoft.com/office/drawing/2014/main" val="2939199042"/>
                    </a:ext>
                  </a:extLst>
                </a:gridCol>
                <a:gridCol w="913718">
                  <a:extLst>
                    <a:ext uri="{9D8B030D-6E8A-4147-A177-3AD203B41FA5}">
                      <a16:colId xmlns:a16="http://schemas.microsoft.com/office/drawing/2014/main" val="1602939969"/>
                    </a:ext>
                  </a:extLst>
                </a:gridCol>
              </a:tblGrid>
              <a:tr h="3497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  <a:endParaRPr lang="mk-M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Size</a:t>
                      </a:r>
                      <a:endParaRPr lang="mk-M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ColorID</a:t>
                      </a:r>
                      <a:endParaRPr lang="mk-M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  <a:endParaRPr lang="mk-M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Color</a:t>
                      </a:r>
                      <a:endParaRPr lang="mk-MK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9169265"/>
                  </a:ext>
                </a:extLst>
              </a:tr>
              <a:tr h="3497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mk-MK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</a:t>
                      </a:r>
                      <a:endParaRPr lang="mk-MK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mk-MK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mk-MK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yellow</a:t>
                      </a:r>
                      <a:endParaRPr lang="mk-MK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301546"/>
                  </a:ext>
                </a:extLst>
              </a:tr>
              <a:tr h="3497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mk-MK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Null</a:t>
                      </a:r>
                      <a:endParaRPr lang="mk-MK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mk-MK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mk-MK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blue</a:t>
                      </a:r>
                      <a:endParaRPr lang="mk-MK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4102070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963E5452-2EA7-403A-8F3A-F102015D0EEC}"/>
              </a:ext>
            </a:extLst>
          </p:cNvPr>
          <p:cNvSpPr txBox="1"/>
          <p:nvPr/>
        </p:nvSpPr>
        <p:spPr>
          <a:xfrm>
            <a:off x="1898651" y="2741127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T-Shirts</a:t>
            </a:r>
            <a:endParaRPr lang="mk-MK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2FE64D-7B31-4C57-AE3B-1583C7883023}"/>
              </a:ext>
            </a:extLst>
          </p:cNvPr>
          <p:cNvSpPr txBox="1"/>
          <p:nvPr/>
        </p:nvSpPr>
        <p:spPr>
          <a:xfrm>
            <a:off x="6150528" y="2741127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Color</a:t>
            </a:r>
            <a:endParaRPr lang="mk-MK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2F3E57C-D8F6-4A10-B4C4-DE2A18706188}"/>
              </a:ext>
            </a:extLst>
          </p:cNvPr>
          <p:cNvSpPr txBox="1"/>
          <p:nvPr/>
        </p:nvSpPr>
        <p:spPr>
          <a:xfrm>
            <a:off x="1610968" y="5006242"/>
            <a:ext cx="1380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Results table</a:t>
            </a:r>
            <a:endParaRPr lang="mk-MK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9DBDFDA-524E-4458-87A6-1CCADEBAC917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349" y="3108848"/>
            <a:ext cx="1493056" cy="1493056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45A005FA-1492-4191-96EA-8F0F263BDC5D}"/>
              </a:ext>
            </a:extLst>
          </p:cNvPr>
          <p:cNvSpPr/>
          <p:nvPr/>
        </p:nvSpPr>
        <p:spPr>
          <a:xfrm>
            <a:off x="8652734" y="3974643"/>
            <a:ext cx="30075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Inner Join</a:t>
            </a:r>
          </a:p>
        </p:txBody>
      </p:sp>
    </p:spTree>
    <p:extLst>
      <p:ext uri="{BB962C8B-B14F-4D97-AF65-F5344CB8AC3E}">
        <p14:creationId xmlns:p14="http://schemas.microsoft.com/office/powerpoint/2010/main" val="11480431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20EFC4C-856B-4EF3-994F-776466AC00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0" r="1060"/>
          <a:stretch/>
        </p:blipFill>
        <p:spPr>
          <a:xfrm>
            <a:off x="0" y="0"/>
            <a:ext cx="12192000" cy="684841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4DF5D18-9F29-460A-B213-C412E902B9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08" t="40469" r="66578" b="33580"/>
          <a:stretch/>
        </p:blipFill>
        <p:spPr>
          <a:xfrm>
            <a:off x="8613775" y="5045075"/>
            <a:ext cx="2212975" cy="1152525"/>
          </a:xfrm>
          <a:prstGeom prst="roundRect">
            <a:avLst>
              <a:gd name="adj" fmla="val 3248"/>
            </a:avLst>
          </a:prstGeom>
        </p:spPr>
      </p:pic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557DF014-F930-4B87-B558-00E207F4D6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8218977"/>
              </p:ext>
            </p:extLst>
          </p:nvPr>
        </p:nvGraphicFramePr>
        <p:xfrm>
          <a:off x="1698626" y="2984447"/>
          <a:ext cx="2825748" cy="1463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41916">
                  <a:extLst>
                    <a:ext uri="{9D8B030D-6E8A-4147-A177-3AD203B41FA5}">
                      <a16:colId xmlns:a16="http://schemas.microsoft.com/office/drawing/2014/main" val="429212715"/>
                    </a:ext>
                  </a:extLst>
                </a:gridCol>
                <a:gridCol w="941916">
                  <a:extLst>
                    <a:ext uri="{9D8B030D-6E8A-4147-A177-3AD203B41FA5}">
                      <a16:colId xmlns:a16="http://schemas.microsoft.com/office/drawing/2014/main" val="2945786631"/>
                    </a:ext>
                  </a:extLst>
                </a:gridCol>
                <a:gridCol w="941916">
                  <a:extLst>
                    <a:ext uri="{9D8B030D-6E8A-4147-A177-3AD203B41FA5}">
                      <a16:colId xmlns:a16="http://schemas.microsoft.com/office/drawing/2014/main" val="1690493065"/>
                    </a:ext>
                  </a:extLst>
                </a:gridCol>
              </a:tblGrid>
              <a:tr h="3497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  <a:endParaRPr lang="mk-M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Size</a:t>
                      </a:r>
                      <a:endParaRPr lang="mk-M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ColorID</a:t>
                      </a:r>
                      <a:endParaRPr lang="mk-MK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9169265"/>
                  </a:ext>
                </a:extLst>
              </a:tr>
              <a:tr h="3497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mk-MK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</a:t>
                      </a:r>
                      <a:endParaRPr lang="mk-MK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Null</a:t>
                      </a:r>
                      <a:endParaRPr lang="mk-MK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9793279"/>
                  </a:ext>
                </a:extLst>
              </a:tr>
              <a:tr h="3497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mk-MK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</a:t>
                      </a:r>
                      <a:endParaRPr lang="mk-MK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mk-MK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301546"/>
                  </a:ext>
                </a:extLst>
              </a:tr>
              <a:tr h="3497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mk-MK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Null</a:t>
                      </a:r>
                      <a:endParaRPr lang="mk-MK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mk-MK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4102070"/>
                  </a:ext>
                </a:extLst>
              </a:tr>
            </a:tbl>
          </a:graphicData>
        </a:graphic>
      </p:graphicFrame>
      <p:graphicFrame>
        <p:nvGraphicFramePr>
          <p:cNvPr id="6" name="Table 2">
            <a:extLst>
              <a:ext uri="{FF2B5EF4-FFF2-40B4-BE49-F238E27FC236}">
                <a16:creationId xmlns:a16="http://schemas.microsoft.com/office/drawing/2014/main" id="{578B1E3D-5828-43AE-9947-79F7B821E3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5229369"/>
              </p:ext>
            </p:extLst>
          </p:nvPr>
        </p:nvGraphicFramePr>
        <p:xfrm>
          <a:off x="5955475" y="2984447"/>
          <a:ext cx="1883832" cy="1463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41916">
                  <a:extLst>
                    <a:ext uri="{9D8B030D-6E8A-4147-A177-3AD203B41FA5}">
                      <a16:colId xmlns:a16="http://schemas.microsoft.com/office/drawing/2014/main" val="429212715"/>
                    </a:ext>
                  </a:extLst>
                </a:gridCol>
                <a:gridCol w="941916">
                  <a:extLst>
                    <a:ext uri="{9D8B030D-6E8A-4147-A177-3AD203B41FA5}">
                      <a16:colId xmlns:a16="http://schemas.microsoft.com/office/drawing/2014/main" val="2945786631"/>
                    </a:ext>
                  </a:extLst>
                </a:gridCol>
              </a:tblGrid>
              <a:tr h="3497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  <a:endParaRPr lang="mk-M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Color</a:t>
                      </a:r>
                      <a:endParaRPr lang="mk-MK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9169265"/>
                  </a:ext>
                </a:extLst>
              </a:tr>
              <a:tr h="3497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mk-MK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Yellow</a:t>
                      </a:r>
                      <a:endParaRPr lang="mk-MK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9793279"/>
                  </a:ext>
                </a:extLst>
              </a:tr>
              <a:tr h="3497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mk-MK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Null</a:t>
                      </a:r>
                      <a:endParaRPr lang="mk-MK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5301546"/>
                  </a:ext>
                </a:extLst>
              </a:tr>
              <a:tr h="3497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mk-MK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Blue</a:t>
                      </a:r>
                      <a:endParaRPr lang="mk-MK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4102070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5BC13E95-98CD-442B-851C-0D149601B362}"/>
              </a:ext>
            </a:extLst>
          </p:cNvPr>
          <p:cNvSpPr/>
          <p:nvPr/>
        </p:nvSpPr>
        <p:spPr>
          <a:xfrm>
            <a:off x="1698626" y="3715967"/>
            <a:ext cx="2825748" cy="36968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k-MK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0A81F5-7883-49A4-9B34-714E5CE5918A}"/>
              </a:ext>
            </a:extLst>
          </p:cNvPr>
          <p:cNvSpPr/>
          <p:nvPr/>
        </p:nvSpPr>
        <p:spPr>
          <a:xfrm>
            <a:off x="1698626" y="4085649"/>
            <a:ext cx="2825748" cy="36968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k-MK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03F272-D568-4BC9-98EA-FB69843B5B01}"/>
              </a:ext>
            </a:extLst>
          </p:cNvPr>
          <p:cNvSpPr/>
          <p:nvPr/>
        </p:nvSpPr>
        <p:spPr>
          <a:xfrm>
            <a:off x="5955475" y="3341551"/>
            <a:ext cx="1883832" cy="36968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k-MK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EA480A-A623-4A02-8C2F-DF9F57F1F702}"/>
              </a:ext>
            </a:extLst>
          </p:cNvPr>
          <p:cNvSpPr/>
          <p:nvPr/>
        </p:nvSpPr>
        <p:spPr>
          <a:xfrm>
            <a:off x="5955475" y="4063658"/>
            <a:ext cx="1883832" cy="36968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k-MK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BEB689D-0891-498D-B7CF-96D74A739800}"/>
              </a:ext>
            </a:extLst>
          </p:cNvPr>
          <p:cNvCxnSpPr>
            <a:stCxn id="8" idx="3"/>
            <a:endCxn id="10" idx="1"/>
          </p:cNvCxnSpPr>
          <p:nvPr/>
        </p:nvCxnSpPr>
        <p:spPr>
          <a:xfrm flipV="1">
            <a:off x="4524374" y="3526392"/>
            <a:ext cx="1431101" cy="37441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C79721F-B97B-467A-A11A-098CF339F25E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4524374" y="4248499"/>
            <a:ext cx="1431101" cy="8474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09FC5B0-550A-431C-890E-63DB3C598493}"/>
              </a:ext>
            </a:extLst>
          </p:cNvPr>
          <p:cNvSpPr txBox="1"/>
          <p:nvPr/>
        </p:nvSpPr>
        <p:spPr>
          <a:xfrm>
            <a:off x="1698626" y="2616726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T-Shirts</a:t>
            </a:r>
            <a:endParaRPr lang="mk-MK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72864E2-2322-491A-A6E9-642D7F595978}"/>
              </a:ext>
            </a:extLst>
          </p:cNvPr>
          <p:cNvSpPr txBox="1"/>
          <p:nvPr/>
        </p:nvSpPr>
        <p:spPr>
          <a:xfrm>
            <a:off x="5950503" y="2616726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Color</a:t>
            </a:r>
            <a:endParaRPr lang="mk-MK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D0AF515-A9DE-46C6-8280-2D39049C6AE5}"/>
              </a:ext>
            </a:extLst>
          </p:cNvPr>
          <p:cNvSpPr/>
          <p:nvPr/>
        </p:nvSpPr>
        <p:spPr>
          <a:xfrm>
            <a:off x="1698626" y="3322480"/>
            <a:ext cx="2825748" cy="36968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k-MK"/>
          </a:p>
        </p:txBody>
      </p:sp>
      <p:graphicFrame>
        <p:nvGraphicFramePr>
          <p:cNvPr id="17" name="Table 2">
            <a:extLst>
              <a:ext uri="{FF2B5EF4-FFF2-40B4-BE49-F238E27FC236}">
                <a16:creationId xmlns:a16="http://schemas.microsoft.com/office/drawing/2014/main" id="{1477FDC9-D448-4D1C-932F-B073E16E90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868329"/>
              </p:ext>
            </p:extLst>
          </p:nvPr>
        </p:nvGraphicFramePr>
        <p:xfrm>
          <a:off x="1527410" y="5016367"/>
          <a:ext cx="4568590" cy="1463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13718">
                  <a:extLst>
                    <a:ext uri="{9D8B030D-6E8A-4147-A177-3AD203B41FA5}">
                      <a16:colId xmlns:a16="http://schemas.microsoft.com/office/drawing/2014/main" val="429212715"/>
                    </a:ext>
                  </a:extLst>
                </a:gridCol>
                <a:gridCol w="913718">
                  <a:extLst>
                    <a:ext uri="{9D8B030D-6E8A-4147-A177-3AD203B41FA5}">
                      <a16:colId xmlns:a16="http://schemas.microsoft.com/office/drawing/2014/main" val="2945786631"/>
                    </a:ext>
                  </a:extLst>
                </a:gridCol>
                <a:gridCol w="913718">
                  <a:extLst>
                    <a:ext uri="{9D8B030D-6E8A-4147-A177-3AD203B41FA5}">
                      <a16:colId xmlns:a16="http://schemas.microsoft.com/office/drawing/2014/main" val="1690493065"/>
                    </a:ext>
                  </a:extLst>
                </a:gridCol>
                <a:gridCol w="913718">
                  <a:extLst>
                    <a:ext uri="{9D8B030D-6E8A-4147-A177-3AD203B41FA5}">
                      <a16:colId xmlns:a16="http://schemas.microsoft.com/office/drawing/2014/main" val="2939199042"/>
                    </a:ext>
                  </a:extLst>
                </a:gridCol>
                <a:gridCol w="913718">
                  <a:extLst>
                    <a:ext uri="{9D8B030D-6E8A-4147-A177-3AD203B41FA5}">
                      <a16:colId xmlns:a16="http://schemas.microsoft.com/office/drawing/2014/main" val="1602939969"/>
                    </a:ext>
                  </a:extLst>
                </a:gridCol>
              </a:tblGrid>
              <a:tr h="3497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  <a:endParaRPr lang="mk-M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Size</a:t>
                      </a:r>
                      <a:endParaRPr lang="mk-M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ColorID</a:t>
                      </a:r>
                      <a:endParaRPr lang="mk-M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  <a:endParaRPr lang="mk-M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Color</a:t>
                      </a:r>
                      <a:endParaRPr lang="mk-MK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9169265"/>
                  </a:ext>
                </a:extLst>
              </a:tr>
              <a:tr h="3497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mk-MK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</a:t>
                      </a:r>
                      <a:endParaRPr lang="mk-MK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mk-MK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mk-MK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yellow</a:t>
                      </a:r>
                      <a:endParaRPr lang="mk-MK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301546"/>
                  </a:ext>
                </a:extLst>
              </a:tr>
              <a:tr h="3497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mk-MK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Null</a:t>
                      </a:r>
                      <a:endParaRPr lang="mk-MK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mk-MK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mk-MK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blue</a:t>
                      </a:r>
                      <a:endParaRPr lang="mk-MK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4102070"/>
                  </a:ext>
                </a:extLst>
              </a:tr>
              <a:tr h="3497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mk-MK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</a:t>
                      </a:r>
                      <a:endParaRPr lang="mk-MK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Null</a:t>
                      </a:r>
                      <a:endParaRPr lang="mk-MK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Null</a:t>
                      </a:r>
                      <a:endParaRPr lang="mk-MK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Null</a:t>
                      </a:r>
                      <a:endParaRPr lang="mk-MK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0100218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EACCAF9B-EA0E-495B-811F-DA4C03A98E37}"/>
              </a:ext>
            </a:extLst>
          </p:cNvPr>
          <p:cNvSpPr txBox="1"/>
          <p:nvPr/>
        </p:nvSpPr>
        <p:spPr>
          <a:xfrm>
            <a:off x="1527410" y="4639191"/>
            <a:ext cx="1380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Results table</a:t>
            </a:r>
            <a:endParaRPr lang="mk-MK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FBA497B-E22C-4261-BB44-EBB4C5E58127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199687" y="3505812"/>
            <a:ext cx="1254125" cy="1254125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F393C28E-A370-4D11-B820-CE06D060FD6D}"/>
              </a:ext>
            </a:extLst>
          </p:cNvPr>
          <p:cNvSpPr/>
          <p:nvPr/>
        </p:nvSpPr>
        <p:spPr>
          <a:xfrm>
            <a:off x="8866062" y="3974643"/>
            <a:ext cx="25808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Left Join</a:t>
            </a:r>
          </a:p>
        </p:txBody>
      </p:sp>
    </p:spTree>
    <p:extLst>
      <p:ext uri="{BB962C8B-B14F-4D97-AF65-F5344CB8AC3E}">
        <p14:creationId xmlns:p14="http://schemas.microsoft.com/office/powerpoint/2010/main" val="30456600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28AB292-A2C1-4A44-99CA-E0B21FF924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0" r="1060"/>
          <a:stretch/>
        </p:blipFill>
        <p:spPr>
          <a:xfrm>
            <a:off x="0" y="-40446"/>
            <a:ext cx="12192000" cy="684841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52E7875-E02E-4BBB-854C-5D8DCD4351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31" t="38207" r="65925" b="32044"/>
          <a:stretch/>
        </p:blipFill>
        <p:spPr>
          <a:xfrm>
            <a:off x="8092821" y="5213020"/>
            <a:ext cx="2573102" cy="1357313"/>
          </a:xfrm>
          <a:prstGeom prst="roundRect">
            <a:avLst>
              <a:gd name="adj" fmla="val 3432"/>
            </a:avLst>
          </a:prstGeom>
        </p:spPr>
      </p:pic>
      <p:graphicFrame>
        <p:nvGraphicFramePr>
          <p:cNvPr id="4" name="Table 2">
            <a:extLst>
              <a:ext uri="{FF2B5EF4-FFF2-40B4-BE49-F238E27FC236}">
                <a16:creationId xmlns:a16="http://schemas.microsoft.com/office/drawing/2014/main" id="{B1880596-8BB0-49E4-880D-79533CB662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6295902"/>
              </p:ext>
            </p:extLst>
          </p:nvPr>
        </p:nvGraphicFramePr>
        <p:xfrm>
          <a:off x="1839151" y="3026660"/>
          <a:ext cx="2825748" cy="1463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41916">
                  <a:extLst>
                    <a:ext uri="{9D8B030D-6E8A-4147-A177-3AD203B41FA5}">
                      <a16:colId xmlns:a16="http://schemas.microsoft.com/office/drawing/2014/main" val="429212715"/>
                    </a:ext>
                  </a:extLst>
                </a:gridCol>
                <a:gridCol w="941916">
                  <a:extLst>
                    <a:ext uri="{9D8B030D-6E8A-4147-A177-3AD203B41FA5}">
                      <a16:colId xmlns:a16="http://schemas.microsoft.com/office/drawing/2014/main" val="2945786631"/>
                    </a:ext>
                  </a:extLst>
                </a:gridCol>
                <a:gridCol w="941916">
                  <a:extLst>
                    <a:ext uri="{9D8B030D-6E8A-4147-A177-3AD203B41FA5}">
                      <a16:colId xmlns:a16="http://schemas.microsoft.com/office/drawing/2014/main" val="1690493065"/>
                    </a:ext>
                  </a:extLst>
                </a:gridCol>
              </a:tblGrid>
              <a:tr h="3497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  <a:endParaRPr lang="mk-M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Size</a:t>
                      </a:r>
                      <a:endParaRPr lang="mk-M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ColorID</a:t>
                      </a:r>
                      <a:endParaRPr lang="mk-MK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9169265"/>
                  </a:ext>
                </a:extLst>
              </a:tr>
              <a:tr h="3497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mk-MK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</a:t>
                      </a:r>
                      <a:endParaRPr lang="mk-MK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Null</a:t>
                      </a:r>
                      <a:endParaRPr lang="mk-MK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9793279"/>
                  </a:ext>
                </a:extLst>
              </a:tr>
              <a:tr h="3497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mk-MK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</a:t>
                      </a:r>
                      <a:endParaRPr lang="mk-MK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mk-MK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301546"/>
                  </a:ext>
                </a:extLst>
              </a:tr>
              <a:tr h="3497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mk-MK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Null</a:t>
                      </a:r>
                      <a:endParaRPr lang="mk-MK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mk-MK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4102070"/>
                  </a:ext>
                </a:extLst>
              </a:tr>
            </a:tbl>
          </a:graphicData>
        </a:graphic>
      </p:graphicFrame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15676F8D-7B7C-4EDF-86AC-0532AEC459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2943163"/>
              </p:ext>
            </p:extLst>
          </p:nvPr>
        </p:nvGraphicFramePr>
        <p:xfrm>
          <a:off x="6096000" y="3026660"/>
          <a:ext cx="1883832" cy="1463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41916">
                  <a:extLst>
                    <a:ext uri="{9D8B030D-6E8A-4147-A177-3AD203B41FA5}">
                      <a16:colId xmlns:a16="http://schemas.microsoft.com/office/drawing/2014/main" val="429212715"/>
                    </a:ext>
                  </a:extLst>
                </a:gridCol>
                <a:gridCol w="941916">
                  <a:extLst>
                    <a:ext uri="{9D8B030D-6E8A-4147-A177-3AD203B41FA5}">
                      <a16:colId xmlns:a16="http://schemas.microsoft.com/office/drawing/2014/main" val="2945786631"/>
                    </a:ext>
                  </a:extLst>
                </a:gridCol>
              </a:tblGrid>
              <a:tr h="3497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  <a:endParaRPr lang="mk-M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Color</a:t>
                      </a:r>
                      <a:endParaRPr lang="mk-MK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9169265"/>
                  </a:ext>
                </a:extLst>
              </a:tr>
              <a:tr h="3497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mk-MK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Yellow</a:t>
                      </a:r>
                      <a:endParaRPr lang="mk-MK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9793279"/>
                  </a:ext>
                </a:extLst>
              </a:tr>
              <a:tr h="3497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mk-MK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Null</a:t>
                      </a:r>
                      <a:endParaRPr lang="mk-MK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5301546"/>
                  </a:ext>
                </a:extLst>
              </a:tr>
              <a:tr h="3497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mk-MK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Blue</a:t>
                      </a:r>
                      <a:endParaRPr lang="mk-MK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4102070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9BFB692C-3136-4E3F-8BEF-ACA505BC7F8E}"/>
              </a:ext>
            </a:extLst>
          </p:cNvPr>
          <p:cNvSpPr/>
          <p:nvPr/>
        </p:nvSpPr>
        <p:spPr>
          <a:xfrm>
            <a:off x="1839151" y="3758180"/>
            <a:ext cx="2825748" cy="36968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k-MK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7A1075-E322-49C4-8928-9B5F7EA58BB8}"/>
              </a:ext>
            </a:extLst>
          </p:cNvPr>
          <p:cNvSpPr/>
          <p:nvPr/>
        </p:nvSpPr>
        <p:spPr>
          <a:xfrm>
            <a:off x="1839151" y="4127862"/>
            <a:ext cx="2825748" cy="36968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k-MK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D1CE98C-0105-49F9-ABA1-265F04EA27BF}"/>
              </a:ext>
            </a:extLst>
          </p:cNvPr>
          <p:cNvSpPr/>
          <p:nvPr/>
        </p:nvSpPr>
        <p:spPr>
          <a:xfrm>
            <a:off x="6096000" y="3383764"/>
            <a:ext cx="1883832" cy="36968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k-MK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81D075-3577-4864-9222-BD00D9F3FC76}"/>
              </a:ext>
            </a:extLst>
          </p:cNvPr>
          <p:cNvSpPr/>
          <p:nvPr/>
        </p:nvSpPr>
        <p:spPr>
          <a:xfrm>
            <a:off x="6096000" y="4105871"/>
            <a:ext cx="1883832" cy="36968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k-MK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7D3FE56-5FD1-42F3-8E8B-022A9541DB6A}"/>
              </a:ext>
            </a:extLst>
          </p:cNvPr>
          <p:cNvCxnSpPr>
            <a:stCxn id="7" idx="3"/>
            <a:endCxn id="9" idx="1"/>
          </p:cNvCxnSpPr>
          <p:nvPr/>
        </p:nvCxnSpPr>
        <p:spPr>
          <a:xfrm flipV="1">
            <a:off x="4664899" y="3568605"/>
            <a:ext cx="1431101" cy="37441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0D0925B-2E0C-4E62-B6BA-382E017AB31E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4664899" y="4290712"/>
            <a:ext cx="1431101" cy="8474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F54EC43-D880-43B2-884B-9F79FDF1F0EA}"/>
              </a:ext>
            </a:extLst>
          </p:cNvPr>
          <p:cNvSpPr txBox="1"/>
          <p:nvPr/>
        </p:nvSpPr>
        <p:spPr>
          <a:xfrm>
            <a:off x="1839151" y="2658939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T-Shirts</a:t>
            </a:r>
            <a:endParaRPr lang="mk-MK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158FB9-2412-4FE0-A343-482488DFDB68}"/>
              </a:ext>
            </a:extLst>
          </p:cNvPr>
          <p:cNvSpPr txBox="1"/>
          <p:nvPr/>
        </p:nvSpPr>
        <p:spPr>
          <a:xfrm>
            <a:off x="6091028" y="2658939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Color</a:t>
            </a:r>
            <a:endParaRPr lang="mk-MK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BB6C451-CB9A-4C47-9D4D-14262B21652A}"/>
              </a:ext>
            </a:extLst>
          </p:cNvPr>
          <p:cNvSpPr/>
          <p:nvPr/>
        </p:nvSpPr>
        <p:spPr>
          <a:xfrm>
            <a:off x="6096000" y="3753446"/>
            <a:ext cx="1883832" cy="35242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k-MK"/>
          </a:p>
        </p:txBody>
      </p:sp>
      <p:graphicFrame>
        <p:nvGraphicFramePr>
          <p:cNvPr id="16" name="Table 2">
            <a:extLst>
              <a:ext uri="{FF2B5EF4-FFF2-40B4-BE49-F238E27FC236}">
                <a16:creationId xmlns:a16="http://schemas.microsoft.com/office/drawing/2014/main" id="{9EBF807D-E76A-49E9-A857-F7B2CB2B82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1801085"/>
              </p:ext>
            </p:extLst>
          </p:nvPr>
        </p:nvGraphicFramePr>
        <p:xfrm>
          <a:off x="1616772" y="5213020"/>
          <a:ext cx="4568590" cy="1463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13718">
                  <a:extLst>
                    <a:ext uri="{9D8B030D-6E8A-4147-A177-3AD203B41FA5}">
                      <a16:colId xmlns:a16="http://schemas.microsoft.com/office/drawing/2014/main" val="429212715"/>
                    </a:ext>
                  </a:extLst>
                </a:gridCol>
                <a:gridCol w="913718">
                  <a:extLst>
                    <a:ext uri="{9D8B030D-6E8A-4147-A177-3AD203B41FA5}">
                      <a16:colId xmlns:a16="http://schemas.microsoft.com/office/drawing/2014/main" val="2945786631"/>
                    </a:ext>
                  </a:extLst>
                </a:gridCol>
                <a:gridCol w="913718">
                  <a:extLst>
                    <a:ext uri="{9D8B030D-6E8A-4147-A177-3AD203B41FA5}">
                      <a16:colId xmlns:a16="http://schemas.microsoft.com/office/drawing/2014/main" val="1690493065"/>
                    </a:ext>
                  </a:extLst>
                </a:gridCol>
                <a:gridCol w="913718">
                  <a:extLst>
                    <a:ext uri="{9D8B030D-6E8A-4147-A177-3AD203B41FA5}">
                      <a16:colId xmlns:a16="http://schemas.microsoft.com/office/drawing/2014/main" val="2939199042"/>
                    </a:ext>
                  </a:extLst>
                </a:gridCol>
                <a:gridCol w="913718">
                  <a:extLst>
                    <a:ext uri="{9D8B030D-6E8A-4147-A177-3AD203B41FA5}">
                      <a16:colId xmlns:a16="http://schemas.microsoft.com/office/drawing/2014/main" val="1602939969"/>
                    </a:ext>
                  </a:extLst>
                </a:gridCol>
              </a:tblGrid>
              <a:tr h="3497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  <a:endParaRPr lang="mk-M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Size</a:t>
                      </a:r>
                      <a:endParaRPr lang="mk-M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ColorID</a:t>
                      </a:r>
                      <a:endParaRPr lang="mk-M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  <a:endParaRPr lang="mk-M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Color</a:t>
                      </a:r>
                      <a:endParaRPr lang="mk-MK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9169265"/>
                  </a:ext>
                </a:extLst>
              </a:tr>
              <a:tr h="3497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mk-MK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</a:t>
                      </a:r>
                      <a:endParaRPr lang="mk-MK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mk-MK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mk-MK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yellow</a:t>
                      </a:r>
                      <a:endParaRPr lang="mk-MK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301546"/>
                  </a:ext>
                </a:extLst>
              </a:tr>
              <a:tr h="3497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mk-MK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Null</a:t>
                      </a:r>
                      <a:endParaRPr lang="mk-MK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mk-MK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mk-MK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blue</a:t>
                      </a:r>
                      <a:endParaRPr lang="mk-MK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4102070"/>
                  </a:ext>
                </a:extLst>
              </a:tr>
              <a:tr h="3497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Null</a:t>
                      </a:r>
                      <a:endParaRPr lang="mk-MK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Null</a:t>
                      </a:r>
                      <a:endParaRPr lang="mk-MK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Null</a:t>
                      </a:r>
                      <a:endParaRPr lang="mk-MK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mk-MK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Null</a:t>
                      </a:r>
                      <a:endParaRPr lang="mk-MK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0100218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196412CC-D876-4BFC-ADD6-B140165A4EC0}"/>
              </a:ext>
            </a:extLst>
          </p:cNvPr>
          <p:cNvSpPr txBox="1"/>
          <p:nvPr/>
        </p:nvSpPr>
        <p:spPr>
          <a:xfrm>
            <a:off x="1616772" y="4855995"/>
            <a:ext cx="1380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Results table</a:t>
            </a:r>
            <a:endParaRPr lang="mk-MK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7A2F68C-33B9-4BF0-B567-06CD169F35F7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268712" y="3458071"/>
            <a:ext cx="1211462" cy="121146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51ECCD0A-58CD-4319-9EE3-E66B3D2DE50C}"/>
              </a:ext>
            </a:extLst>
          </p:cNvPr>
          <p:cNvSpPr/>
          <p:nvPr/>
        </p:nvSpPr>
        <p:spPr>
          <a:xfrm>
            <a:off x="8667163" y="3974643"/>
            <a:ext cx="29787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Right Join</a:t>
            </a:r>
          </a:p>
        </p:txBody>
      </p:sp>
    </p:spTree>
    <p:extLst>
      <p:ext uri="{BB962C8B-B14F-4D97-AF65-F5344CB8AC3E}">
        <p14:creationId xmlns:p14="http://schemas.microsoft.com/office/powerpoint/2010/main" val="4144587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5EFE5AB-4295-4C69-BEA0-6E0D006E5D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0" r="1060"/>
          <a:stretch/>
        </p:blipFill>
        <p:spPr>
          <a:xfrm>
            <a:off x="0" y="-40446"/>
            <a:ext cx="12192000" cy="684841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A15B793-9392-4730-80CC-05723F719F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40" t="41133" r="66883" b="33821"/>
          <a:stretch/>
        </p:blipFill>
        <p:spPr>
          <a:xfrm>
            <a:off x="7833444" y="5124450"/>
            <a:ext cx="2428875" cy="1304925"/>
          </a:xfrm>
          <a:prstGeom prst="roundRect">
            <a:avLst>
              <a:gd name="adj" fmla="val 5056"/>
            </a:avLst>
          </a:prstGeom>
        </p:spPr>
      </p:pic>
      <p:graphicFrame>
        <p:nvGraphicFramePr>
          <p:cNvPr id="6" name="Table 2">
            <a:extLst>
              <a:ext uri="{FF2B5EF4-FFF2-40B4-BE49-F238E27FC236}">
                <a16:creationId xmlns:a16="http://schemas.microsoft.com/office/drawing/2014/main" id="{CE5827C0-C6C9-4BBB-B6A5-F19259D349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227759"/>
              </p:ext>
            </p:extLst>
          </p:nvPr>
        </p:nvGraphicFramePr>
        <p:xfrm>
          <a:off x="1632427" y="2697480"/>
          <a:ext cx="2825748" cy="1463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41916">
                  <a:extLst>
                    <a:ext uri="{9D8B030D-6E8A-4147-A177-3AD203B41FA5}">
                      <a16:colId xmlns:a16="http://schemas.microsoft.com/office/drawing/2014/main" val="429212715"/>
                    </a:ext>
                  </a:extLst>
                </a:gridCol>
                <a:gridCol w="941916">
                  <a:extLst>
                    <a:ext uri="{9D8B030D-6E8A-4147-A177-3AD203B41FA5}">
                      <a16:colId xmlns:a16="http://schemas.microsoft.com/office/drawing/2014/main" val="2945786631"/>
                    </a:ext>
                  </a:extLst>
                </a:gridCol>
                <a:gridCol w="941916">
                  <a:extLst>
                    <a:ext uri="{9D8B030D-6E8A-4147-A177-3AD203B41FA5}">
                      <a16:colId xmlns:a16="http://schemas.microsoft.com/office/drawing/2014/main" val="1690493065"/>
                    </a:ext>
                  </a:extLst>
                </a:gridCol>
              </a:tblGrid>
              <a:tr h="3497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  <a:endParaRPr lang="mk-M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Size</a:t>
                      </a:r>
                      <a:endParaRPr lang="mk-M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ColorID</a:t>
                      </a:r>
                      <a:endParaRPr lang="mk-MK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9169265"/>
                  </a:ext>
                </a:extLst>
              </a:tr>
              <a:tr h="3497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mk-MK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</a:t>
                      </a:r>
                      <a:endParaRPr lang="mk-MK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Null</a:t>
                      </a:r>
                      <a:endParaRPr lang="mk-MK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9793279"/>
                  </a:ext>
                </a:extLst>
              </a:tr>
              <a:tr h="3497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mk-MK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</a:t>
                      </a:r>
                      <a:endParaRPr lang="mk-MK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mk-MK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301546"/>
                  </a:ext>
                </a:extLst>
              </a:tr>
              <a:tr h="3497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mk-MK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Null</a:t>
                      </a:r>
                      <a:endParaRPr lang="mk-MK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mk-MK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4102070"/>
                  </a:ext>
                </a:extLst>
              </a:tr>
            </a:tbl>
          </a:graphicData>
        </a:graphic>
      </p:graphicFrame>
      <p:graphicFrame>
        <p:nvGraphicFramePr>
          <p:cNvPr id="8" name="Table 2">
            <a:extLst>
              <a:ext uri="{FF2B5EF4-FFF2-40B4-BE49-F238E27FC236}">
                <a16:creationId xmlns:a16="http://schemas.microsoft.com/office/drawing/2014/main" id="{50909D51-C95B-4C33-B6FE-06ACE2DFAC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617633"/>
              </p:ext>
            </p:extLst>
          </p:nvPr>
        </p:nvGraphicFramePr>
        <p:xfrm>
          <a:off x="5889276" y="2697480"/>
          <a:ext cx="1883832" cy="1463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41916">
                  <a:extLst>
                    <a:ext uri="{9D8B030D-6E8A-4147-A177-3AD203B41FA5}">
                      <a16:colId xmlns:a16="http://schemas.microsoft.com/office/drawing/2014/main" val="429212715"/>
                    </a:ext>
                  </a:extLst>
                </a:gridCol>
                <a:gridCol w="941916">
                  <a:extLst>
                    <a:ext uri="{9D8B030D-6E8A-4147-A177-3AD203B41FA5}">
                      <a16:colId xmlns:a16="http://schemas.microsoft.com/office/drawing/2014/main" val="2945786631"/>
                    </a:ext>
                  </a:extLst>
                </a:gridCol>
              </a:tblGrid>
              <a:tr h="3497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  <a:endParaRPr lang="mk-M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Color</a:t>
                      </a:r>
                      <a:endParaRPr lang="mk-MK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9169265"/>
                  </a:ext>
                </a:extLst>
              </a:tr>
              <a:tr h="3497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mk-MK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Yellow</a:t>
                      </a:r>
                      <a:endParaRPr lang="mk-MK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9793279"/>
                  </a:ext>
                </a:extLst>
              </a:tr>
              <a:tr h="3497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mk-MK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Null</a:t>
                      </a:r>
                      <a:endParaRPr lang="mk-MK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5301546"/>
                  </a:ext>
                </a:extLst>
              </a:tr>
              <a:tr h="3497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mk-MK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Blue</a:t>
                      </a:r>
                      <a:endParaRPr lang="mk-MK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4102070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61120CDD-C52F-494C-9227-D8AB905381B8}"/>
              </a:ext>
            </a:extLst>
          </p:cNvPr>
          <p:cNvSpPr/>
          <p:nvPr/>
        </p:nvSpPr>
        <p:spPr>
          <a:xfrm>
            <a:off x="1632427" y="3429000"/>
            <a:ext cx="2825748" cy="36968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k-MK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637B34-7827-4C06-8867-7C7D14382824}"/>
              </a:ext>
            </a:extLst>
          </p:cNvPr>
          <p:cNvSpPr/>
          <p:nvPr/>
        </p:nvSpPr>
        <p:spPr>
          <a:xfrm>
            <a:off x="1632427" y="3798682"/>
            <a:ext cx="2825748" cy="36968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k-MK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C48A2B-48C5-4126-8C83-97322F17AA04}"/>
              </a:ext>
            </a:extLst>
          </p:cNvPr>
          <p:cNvSpPr/>
          <p:nvPr/>
        </p:nvSpPr>
        <p:spPr>
          <a:xfrm>
            <a:off x="5889276" y="3054584"/>
            <a:ext cx="1883832" cy="36968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k-MK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C7DE37-B879-4416-8AA8-37D5B595C198}"/>
              </a:ext>
            </a:extLst>
          </p:cNvPr>
          <p:cNvSpPr/>
          <p:nvPr/>
        </p:nvSpPr>
        <p:spPr>
          <a:xfrm>
            <a:off x="5889276" y="3776691"/>
            <a:ext cx="1883832" cy="36968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k-MK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91610CA-8F5D-431F-8B0F-00C8CABC9F62}"/>
              </a:ext>
            </a:extLst>
          </p:cNvPr>
          <p:cNvCxnSpPr>
            <a:stCxn id="9" idx="3"/>
            <a:endCxn id="11" idx="1"/>
          </p:cNvCxnSpPr>
          <p:nvPr/>
        </p:nvCxnSpPr>
        <p:spPr>
          <a:xfrm flipV="1">
            <a:off x="4458175" y="3239425"/>
            <a:ext cx="1431101" cy="37441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09967F8-EEF4-41DE-A771-21A5CBDC30C0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4458175" y="3961532"/>
            <a:ext cx="1431101" cy="8474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6909FC5-FDFF-4799-BE58-473B559D8ECD}"/>
              </a:ext>
            </a:extLst>
          </p:cNvPr>
          <p:cNvSpPr txBox="1"/>
          <p:nvPr/>
        </p:nvSpPr>
        <p:spPr>
          <a:xfrm>
            <a:off x="1632427" y="2329759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T-Shirts</a:t>
            </a:r>
            <a:endParaRPr lang="mk-MK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C4BBC5-FEF4-4A29-84D2-73BD5C30A319}"/>
              </a:ext>
            </a:extLst>
          </p:cNvPr>
          <p:cNvSpPr txBox="1"/>
          <p:nvPr/>
        </p:nvSpPr>
        <p:spPr>
          <a:xfrm>
            <a:off x="5884304" y="2329759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Color</a:t>
            </a:r>
            <a:endParaRPr lang="mk-MK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FB2C21C-D8C4-4D04-B114-3224E7746D44}"/>
              </a:ext>
            </a:extLst>
          </p:cNvPr>
          <p:cNvSpPr/>
          <p:nvPr/>
        </p:nvSpPr>
        <p:spPr>
          <a:xfrm>
            <a:off x="5889276" y="3424266"/>
            <a:ext cx="1883832" cy="35242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k-MK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736ED04-ECDD-45E7-A068-FB166EE1922F}"/>
              </a:ext>
            </a:extLst>
          </p:cNvPr>
          <p:cNvSpPr/>
          <p:nvPr/>
        </p:nvSpPr>
        <p:spPr>
          <a:xfrm>
            <a:off x="1632427" y="3070314"/>
            <a:ext cx="2825748" cy="36968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k-MK"/>
          </a:p>
        </p:txBody>
      </p:sp>
      <p:graphicFrame>
        <p:nvGraphicFramePr>
          <p:cNvPr id="19" name="Table 2">
            <a:extLst>
              <a:ext uri="{FF2B5EF4-FFF2-40B4-BE49-F238E27FC236}">
                <a16:creationId xmlns:a16="http://schemas.microsoft.com/office/drawing/2014/main" id="{0267EF34-02A3-4C28-A5AA-D1E9A7271C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4899835"/>
              </p:ext>
            </p:extLst>
          </p:nvPr>
        </p:nvGraphicFramePr>
        <p:xfrm>
          <a:off x="1632427" y="4620999"/>
          <a:ext cx="4568590" cy="18288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13718">
                  <a:extLst>
                    <a:ext uri="{9D8B030D-6E8A-4147-A177-3AD203B41FA5}">
                      <a16:colId xmlns:a16="http://schemas.microsoft.com/office/drawing/2014/main" val="429212715"/>
                    </a:ext>
                  </a:extLst>
                </a:gridCol>
                <a:gridCol w="913718">
                  <a:extLst>
                    <a:ext uri="{9D8B030D-6E8A-4147-A177-3AD203B41FA5}">
                      <a16:colId xmlns:a16="http://schemas.microsoft.com/office/drawing/2014/main" val="2945786631"/>
                    </a:ext>
                  </a:extLst>
                </a:gridCol>
                <a:gridCol w="913718">
                  <a:extLst>
                    <a:ext uri="{9D8B030D-6E8A-4147-A177-3AD203B41FA5}">
                      <a16:colId xmlns:a16="http://schemas.microsoft.com/office/drawing/2014/main" val="1690493065"/>
                    </a:ext>
                  </a:extLst>
                </a:gridCol>
                <a:gridCol w="913718">
                  <a:extLst>
                    <a:ext uri="{9D8B030D-6E8A-4147-A177-3AD203B41FA5}">
                      <a16:colId xmlns:a16="http://schemas.microsoft.com/office/drawing/2014/main" val="2939199042"/>
                    </a:ext>
                  </a:extLst>
                </a:gridCol>
                <a:gridCol w="913718">
                  <a:extLst>
                    <a:ext uri="{9D8B030D-6E8A-4147-A177-3AD203B41FA5}">
                      <a16:colId xmlns:a16="http://schemas.microsoft.com/office/drawing/2014/main" val="1602939969"/>
                    </a:ext>
                  </a:extLst>
                </a:gridCol>
              </a:tblGrid>
              <a:tr h="3497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  <a:endParaRPr lang="mk-M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Size</a:t>
                      </a:r>
                      <a:endParaRPr lang="mk-M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ColorID</a:t>
                      </a:r>
                      <a:endParaRPr lang="mk-M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  <a:endParaRPr lang="mk-M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Color</a:t>
                      </a:r>
                      <a:endParaRPr lang="mk-MK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9169265"/>
                  </a:ext>
                </a:extLst>
              </a:tr>
              <a:tr h="3497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mk-MK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</a:t>
                      </a:r>
                      <a:endParaRPr lang="mk-MK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mk-MK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mk-MK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yellow</a:t>
                      </a:r>
                      <a:endParaRPr lang="mk-MK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301546"/>
                  </a:ext>
                </a:extLst>
              </a:tr>
              <a:tr h="3497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mk-MK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Null</a:t>
                      </a:r>
                      <a:endParaRPr lang="mk-MK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mk-MK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mk-MK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blue</a:t>
                      </a:r>
                      <a:endParaRPr lang="mk-MK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4102070"/>
                  </a:ext>
                </a:extLst>
              </a:tr>
              <a:tr h="3497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mk-MK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</a:t>
                      </a:r>
                      <a:endParaRPr lang="mk-MK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Null</a:t>
                      </a:r>
                      <a:endParaRPr lang="mk-MK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Null</a:t>
                      </a:r>
                      <a:endParaRPr lang="mk-MK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Null</a:t>
                      </a:r>
                      <a:endParaRPr lang="mk-MK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506575"/>
                  </a:ext>
                </a:extLst>
              </a:tr>
              <a:tr h="3497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Null</a:t>
                      </a:r>
                      <a:endParaRPr lang="mk-MK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Null</a:t>
                      </a:r>
                      <a:endParaRPr lang="mk-MK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Null</a:t>
                      </a:r>
                      <a:endParaRPr lang="mk-MK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mk-MK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Null</a:t>
                      </a:r>
                      <a:endParaRPr lang="mk-MK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0100218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EBE5EDEC-6FAA-4E94-8FD9-69CD7A3D50C1}"/>
              </a:ext>
            </a:extLst>
          </p:cNvPr>
          <p:cNvSpPr txBox="1"/>
          <p:nvPr/>
        </p:nvSpPr>
        <p:spPr>
          <a:xfrm>
            <a:off x="1632427" y="4263974"/>
            <a:ext cx="1380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Results table</a:t>
            </a:r>
            <a:endParaRPr lang="mk-MK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D41B8F8-2F27-477F-B24A-FA6AB562FFA1}"/>
              </a:ext>
            </a:extLst>
          </p:cNvPr>
          <p:cNvSpPr/>
          <p:nvPr/>
        </p:nvSpPr>
        <p:spPr>
          <a:xfrm>
            <a:off x="8899599" y="3974643"/>
            <a:ext cx="25138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Full Join</a:t>
            </a:r>
          </a:p>
        </p:txBody>
      </p:sp>
    </p:spTree>
    <p:extLst>
      <p:ext uri="{BB962C8B-B14F-4D97-AF65-F5344CB8AC3E}">
        <p14:creationId xmlns:p14="http://schemas.microsoft.com/office/powerpoint/2010/main" val="2670162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904B574-66FD-4652-B192-EA2D7840FF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629909">
            <a:off x="1035042" y="0"/>
            <a:ext cx="9144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C633E68-386B-451C-ADEC-99C39D580BA4}"/>
              </a:ext>
            </a:extLst>
          </p:cNvPr>
          <p:cNvSpPr/>
          <p:nvPr/>
        </p:nvSpPr>
        <p:spPr>
          <a:xfrm>
            <a:off x="7679966" y="1453866"/>
            <a:ext cx="4219425" cy="31547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9900" b="1" cap="none" spc="0" dirty="0">
                <a:ln/>
                <a:solidFill>
                  <a:schemeClr val="accent4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SQL</a:t>
            </a:r>
          </a:p>
        </p:txBody>
      </p:sp>
      <p:pic>
        <p:nvPicPr>
          <p:cNvPr id="8" name="Picture 7">
            <a:hlinkClick r:id="rId4"/>
            <a:extLst>
              <a:ext uri="{FF2B5EF4-FFF2-40B4-BE49-F238E27FC236}">
                <a16:creationId xmlns:a16="http://schemas.microsoft.com/office/drawing/2014/main" id="{B79AD21A-97F6-45B3-BB2B-F3450BC5B70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517"/>
          <a:stretch/>
        </p:blipFill>
        <p:spPr>
          <a:xfrm rot="21380527">
            <a:off x="947142" y="745694"/>
            <a:ext cx="3309895" cy="457194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582249EF-50B2-4BBC-BC82-032E5858DB7B}"/>
              </a:ext>
            </a:extLst>
          </p:cNvPr>
          <p:cNvSpPr txBox="1"/>
          <p:nvPr/>
        </p:nvSpPr>
        <p:spPr>
          <a:xfrm>
            <a:off x="1178437" y="5495544"/>
            <a:ext cx="222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Click here for the link </a:t>
            </a:r>
            <a:endParaRPr lang="mk-MK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6129DDA4-2F40-4095-BB88-9D2A2BFEA4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76594">
            <a:off x="1513104" y="476581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266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12BA92-3C7E-4B42-AF0B-5166006B37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0" r="1060"/>
          <a:stretch/>
        </p:blipFill>
        <p:spPr>
          <a:xfrm>
            <a:off x="0" y="-40446"/>
            <a:ext cx="12192000" cy="684841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EA8B386-E025-4B85-A19F-6FF44D460D58}"/>
              </a:ext>
            </a:extLst>
          </p:cNvPr>
          <p:cNvSpPr/>
          <p:nvPr/>
        </p:nvSpPr>
        <p:spPr>
          <a:xfrm>
            <a:off x="8838758" y="804336"/>
            <a:ext cx="30135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Cross Join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8A7B2C-2359-4F38-B2C9-3240C673FC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0023" r="64432" b="41386"/>
          <a:stretch/>
        </p:blipFill>
        <p:spPr>
          <a:xfrm>
            <a:off x="8760804" y="1815622"/>
            <a:ext cx="2759774" cy="1177607"/>
          </a:xfrm>
          <a:prstGeom prst="rect">
            <a:avLst/>
          </a:prstGeom>
        </p:spPr>
      </p:pic>
      <p:graphicFrame>
        <p:nvGraphicFramePr>
          <p:cNvPr id="6" name="Table 2">
            <a:extLst>
              <a:ext uri="{FF2B5EF4-FFF2-40B4-BE49-F238E27FC236}">
                <a16:creationId xmlns:a16="http://schemas.microsoft.com/office/drawing/2014/main" id="{32042790-1B3F-466F-8235-CB702AB6B8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4150708"/>
              </p:ext>
            </p:extLst>
          </p:nvPr>
        </p:nvGraphicFramePr>
        <p:xfrm>
          <a:off x="5308602" y="4117777"/>
          <a:ext cx="2825748" cy="1463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41916">
                  <a:extLst>
                    <a:ext uri="{9D8B030D-6E8A-4147-A177-3AD203B41FA5}">
                      <a16:colId xmlns:a16="http://schemas.microsoft.com/office/drawing/2014/main" val="429212715"/>
                    </a:ext>
                  </a:extLst>
                </a:gridCol>
                <a:gridCol w="941916">
                  <a:extLst>
                    <a:ext uri="{9D8B030D-6E8A-4147-A177-3AD203B41FA5}">
                      <a16:colId xmlns:a16="http://schemas.microsoft.com/office/drawing/2014/main" val="2945786631"/>
                    </a:ext>
                  </a:extLst>
                </a:gridCol>
                <a:gridCol w="941916">
                  <a:extLst>
                    <a:ext uri="{9D8B030D-6E8A-4147-A177-3AD203B41FA5}">
                      <a16:colId xmlns:a16="http://schemas.microsoft.com/office/drawing/2014/main" val="1690493065"/>
                    </a:ext>
                  </a:extLst>
                </a:gridCol>
              </a:tblGrid>
              <a:tr h="3497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  <a:endParaRPr lang="mk-M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Size</a:t>
                      </a:r>
                      <a:endParaRPr lang="mk-M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ColorID</a:t>
                      </a:r>
                      <a:endParaRPr lang="mk-MK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9169265"/>
                  </a:ext>
                </a:extLst>
              </a:tr>
              <a:tr h="3497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mk-MK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</a:t>
                      </a:r>
                      <a:endParaRPr lang="mk-MK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Null</a:t>
                      </a:r>
                      <a:endParaRPr lang="mk-MK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9793279"/>
                  </a:ext>
                </a:extLst>
              </a:tr>
              <a:tr h="3497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mk-MK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</a:t>
                      </a:r>
                      <a:endParaRPr lang="mk-MK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mk-MK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301546"/>
                  </a:ext>
                </a:extLst>
              </a:tr>
              <a:tr h="3497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mk-MK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Null</a:t>
                      </a:r>
                      <a:endParaRPr lang="mk-MK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mk-MK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4102070"/>
                  </a:ext>
                </a:extLst>
              </a:tr>
            </a:tbl>
          </a:graphicData>
        </a:graphic>
      </p:graphicFrame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925C6418-AC6F-4A90-9FEA-14A2731CE8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7785014"/>
              </p:ext>
            </p:extLst>
          </p:nvPr>
        </p:nvGraphicFramePr>
        <p:xfrm>
          <a:off x="9565451" y="4117777"/>
          <a:ext cx="1883832" cy="1463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41916">
                  <a:extLst>
                    <a:ext uri="{9D8B030D-6E8A-4147-A177-3AD203B41FA5}">
                      <a16:colId xmlns:a16="http://schemas.microsoft.com/office/drawing/2014/main" val="429212715"/>
                    </a:ext>
                  </a:extLst>
                </a:gridCol>
                <a:gridCol w="941916">
                  <a:extLst>
                    <a:ext uri="{9D8B030D-6E8A-4147-A177-3AD203B41FA5}">
                      <a16:colId xmlns:a16="http://schemas.microsoft.com/office/drawing/2014/main" val="2945786631"/>
                    </a:ext>
                  </a:extLst>
                </a:gridCol>
              </a:tblGrid>
              <a:tr h="3497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  <a:endParaRPr lang="mk-M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Color</a:t>
                      </a:r>
                      <a:endParaRPr lang="mk-MK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9169265"/>
                  </a:ext>
                </a:extLst>
              </a:tr>
              <a:tr h="3497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mk-MK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Yellow</a:t>
                      </a:r>
                      <a:endParaRPr lang="mk-MK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9793279"/>
                  </a:ext>
                </a:extLst>
              </a:tr>
              <a:tr h="3497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mk-MK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Null</a:t>
                      </a:r>
                      <a:endParaRPr lang="mk-MK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5301546"/>
                  </a:ext>
                </a:extLst>
              </a:tr>
              <a:tr h="3497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mk-MK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Blue</a:t>
                      </a:r>
                      <a:endParaRPr lang="mk-MK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4102070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F4D02FFE-61C0-4F9E-9BAA-419228B20EBA}"/>
              </a:ext>
            </a:extLst>
          </p:cNvPr>
          <p:cNvSpPr/>
          <p:nvPr/>
        </p:nvSpPr>
        <p:spPr>
          <a:xfrm>
            <a:off x="5308602" y="4860293"/>
            <a:ext cx="2825748" cy="33669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k-MK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3E81F5-F01E-4C7C-89D8-2D64D92E2E98}"/>
              </a:ext>
            </a:extLst>
          </p:cNvPr>
          <p:cNvSpPr/>
          <p:nvPr/>
        </p:nvSpPr>
        <p:spPr>
          <a:xfrm>
            <a:off x="5308602" y="5218979"/>
            <a:ext cx="2825748" cy="36968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k-MK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E92123-8A86-4AE5-B0E2-C7A6D3821304}"/>
              </a:ext>
            </a:extLst>
          </p:cNvPr>
          <p:cNvSpPr/>
          <p:nvPr/>
        </p:nvSpPr>
        <p:spPr>
          <a:xfrm>
            <a:off x="9565451" y="4474881"/>
            <a:ext cx="1883832" cy="36968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k-MK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E4BF236-BFE5-42E0-AD74-C2C8ED32559F}"/>
              </a:ext>
            </a:extLst>
          </p:cNvPr>
          <p:cNvSpPr/>
          <p:nvPr/>
        </p:nvSpPr>
        <p:spPr>
          <a:xfrm>
            <a:off x="9565451" y="5196988"/>
            <a:ext cx="1883832" cy="36968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k-MK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145B1C8-68A2-4E50-8881-4208C3F47CDC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 flipV="1">
            <a:off x="8134350" y="4659722"/>
            <a:ext cx="1431101" cy="368919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94B393A-7A63-4345-A5B3-C4D801099A32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8134350" y="5020776"/>
            <a:ext cx="1431101" cy="274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1E9A6F6-5690-443F-95D8-423CC8DDC744}"/>
              </a:ext>
            </a:extLst>
          </p:cNvPr>
          <p:cNvSpPr txBox="1"/>
          <p:nvPr/>
        </p:nvSpPr>
        <p:spPr>
          <a:xfrm>
            <a:off x="5308602" y="3750056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T-Shirts</a:t>
            </a:r>
            <a:endParaRPr lang="mk-MK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E635AE-ACFA-448A-8F36-672E193A49A6}"/>
              </a:ext>
            </a:extLst>
          </p:cNvPr>
          <p:cNvSpPr txBox="1"/>
          <p:nvPr/>
        </p:nvSpPr>
        <p:spPr>
          <a:xfrm>
            <a:off x="9560479" y="3750056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Color</a:t>
            </a:r>
            <a:endParaRPr lang="mk-MK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2BA3E5B-5CE4-4923-A2FA-C1A41EF47270}"/>
              </a:ext>
            </a:extLst>
          </p:cNvPr>
          <p:cNvSpPr/>
          <p:nvPr/>
        </p:nvSpPr>
        <p:spPr>
          <a:xfrm>
            <a:off x="9565451" y="4844563"/>
            <a:ext cx="1883832" cy="35242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k-MK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4160A9D-C487-4FC1-AD79-FF59527A2E00}"/>
              </a:ext>
            </a:extLst>
          </p:cNvPr>
          <p:cNvSpPr/>
          <p:nvPr/>
        </p:nvSpPr>
        <p:spPr>
          <a:xfrm>
            <a:off x="5308602" y="4469385"/>
            <a:ext cx="2825748" cy="357922"/>
          </a:xfrm>
          <a:prstGeom prst="rect">
            <a:avLst/>
          </a:prstGeom>
          <a:noFill/>
          <a:ln w="38100">
            <a:solidFill>
              <a:srgbClr val="027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k-MK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EEE7EFD-4441-4430-9984-EF10650B4D90}"/>
              </a:ext>
            </a:extLst>
          </p:cNvPr>
          <p:cNvCxnSpPr>
            <a:cxnSpLocks/>
            <a:stCxn id="10" idx="1"/>
            <a:endCxn id="17" idx="3"/>
          </p:cNvCxnSpPr>
          <p:nvPr/>
        </p:nvCxnSpPr>
        <p:spPr>
          <a:xfrm flipH="1" flipV="1">
            <a:off x="8134350" y="4648346"/>
            <a:ext cx="1431101" cy="11376"/>
          </a:xfrm>
          <a:prstGeom prst="line">
            <a:avLst/>
          </a:prstGeom>
          <a:ln w="38100">
            <a:solidFill>
              <a:srgbClr val="0273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AE26188-FA9F-44F9-A0A2-4B173CBFC3DD}"/>
              </a:ext>
            </a:extLst>
          </p:cNvPr>
          <p:cNvCxnSpPr>
            <a:cxnSpLocks/>
            <a:endCxn id="17" idx="3"/>
          </p:cNvCxnSpPr>
          <p:nvPr/>
        </p:nvCxnSpPr>
        <p:spPr>
          <a:xfrm flipH="1" flipV="1">
            <a:off x="8134350" y="4648346"/>
            <a:ext cx="1426130" cy="366870"/>
          </a:xfrm>
          <a:prstGeom prst="line">
            <a:avLst/>
          </a:prstGeom>
          <a:ln w="38100">
            <a:solidFill>
              <a:srgbClr val="0273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79843BD-46FD-4C8A-9232-940A50D8249F}"/>
              </a:ext>
            </a:extLst>
          </p:cNvPr>
          <p:cNvCxnSpPr>
            <a:cxnSpLocks/>
            <a:stCxn id="11" idx="1"/>
            <a:endCxn id="17" idx="3"/>
          </p:cNvCxnSpPr>
          <p:nvPr/>
        </p:nvCxnSpPr>
        <p:spPr>
          <a:xfrm flipH="1" flipV="1">
            <a:off x="8134350" y="4648346"/>
            <a:ext cx="1431101" cy="733483"/>
          </a:xfrm>
          <a:prstGeom prst="line">
            <a:avLst/>
          </a:prstGeom>
          <a:ln w="38100">
            <a:solidFill>
              <a:srgbClr val="0273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9C65B4E-0C25-4D42-8AF8-56D9B55117BF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8134350" y="5023524"/>
            <a:ext cx="1431101" cy="358305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37D3560-51DC-4628-B2E7-EAFAC9FCDB0E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8134350" y="4659722"/>
            <a:ext cx="1431101" cy="73664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60432EF-59F4-42D7-9F76-9CF36306481B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8134350" y="5020776"/>
            <a:ext cx="1431101" cy="36029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77F87EE-2A92-4BA1-B8E8-BBA4CA598D2B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8134350" y="5381829"/>
            <a:ext cx="1431101" cy="786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Table 2">
            <a:extLst>
              <a:ext uri="{FF2B5EF4-FFF2-40B4-BE49-F238E27FC236}">
                <a16:creationId xmlns:a16="http://schemas.microsoft.com/office/drawing/2014/main" id="{F9FD7E3F-6BE3-44DE-B364-237A4B4B01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4581353"/>
              </p:ext>
            </p:extLst>
          </p:nvPr>
        </p:nvGraphicFramePr>
        <p:xfrm>
          <a:off x="339725" y="2980922"/>
          <a:ext cx="4470400" cy="36576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15528">
                  <a:extLst>
                    <a:ext uri="{9D8B030D-6E8A-4147-A177-3AD203B41FA5}">
                      <a16:colId xmlns:a16="http://schemas.microsoft.com/office/drawing/2014/main" val="429212715"/>
                    </a:ext>
                  </a:extLst>
                </a:gridCol>
                <a:gridCol w="913718">
                  <a:extLst>
                    <a:ext uri="{9D8B030D-6E8A-4147-A177-3AD203B41FA5}">
                      <a16:colId xmlns:a16="http://schemas.microsoft.com/office/drawing/2014/main" val="2945786631"/>
                    </a:ext>
                  </a:extLst>
                </a:gridCol>
                <a:gridCol w="913718">
                  <a:extLst>
                    <a:ext uri="{9D8B030D-6E8A-4147-A177-3AD203B41FA5}">
                      <a16:colId xmlns:a16="http://schemas.microsoft.com/office/drawing/2014/main" val="1690493065"/>
                    </a:ext>
                  </a:extLst>
                </a:gridCol>
                <a:gridCol w="913718">
                  <a:extLst>
                    <a:ext uri="{9D8B030D-6E8A-4147-A177-3AD203B41FA5}">
                      <a16:colId xmlns:a16="http://schemas.microsoft.com/office/drawing/2014/main" val="2939199042"/>
                    </a:ext>
                  </a:extLst>
                </a:gridCol>
                <a:gridCol w="913718">
                  <a:extLst>
                    <a:ext uri="{9D8B030D-6E8A-4147-A177-3AD203B41FA5}">
                      <a16:colId xmlns:a16="http://schemas.microsoft.com/office/drawing/2014/main" val="1602939969"/>
                    </a:ext>
                  </a:extLst>
                </a:gridCol>
              </a:tblGrid>
              <a:tr h="3497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  <a:endParaRPr lang="mk-M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Size</a:t>
                      </a:r>
                      <a:endParaRPr lang="mk-M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ColorID</a:t>
                      </a:r>
                      <a:endParaRPr lang="mk-M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  <a:endParaRPr lang="mk-M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Color</a:t>
                      </a:r>
                      <a:endParaRPr lang="mk-MK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9169265"/>
                  </a:ext>
                </a:extLst>
              </a:tr>
              <a:tr h="3497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mk-MK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</a:t>
                      </a:r>
                      <a:endParaRPr lang="mk-MK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mk-MK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mk-MK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yellow</a:t>
                      </a:r>
                      <a:endParaRPr lang="mk-MK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301546"/>
                  </a:ext>
                </a:extLst>
              </a:tr>
              <a:tr h="3497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mk-MK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</a:t>
                      </a:r>
                      <a:endParaRPr lang="mk-MK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mk-MK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mk-MK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Null</a:t>
                      </a:r>
                      <a:endParaRPr lang="mk-MK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5073222"/>
                  </a:ext>
                </a:extLst>
              </a:tr>
              <a:tr h="3497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mk-MK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</a:t>
                      </a:r>
                      <a:endParaRPr lang="mk-MK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mk-MK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mk-MK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blue</a:t>
                      </a:r>
                      <a:endParaRPr lang="mk-MK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951200"/>
                  </a:ext>
                </a:extLst>
              </a:tr>
              <a:tr h="3497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mk-MK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Null</a:t>
                      </a:r>
                      <a:endParaRPr lang="mk-MK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mk-MK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mk-MK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blue</a:t>
                      </a:r>
                      <a:endParaRPr lang="mk-MK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102070"/>
                  </a:ext>
                </a:extLst>
              </a:tr>
              <a:tr h="3497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mk-MK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Null</a:t>
                      </a:r>
                      <a:endParaRPr lang="mk-MK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mk-MK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mk-MK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Null</a:t>
                      </a:r>
                      <a:endParaRPr lang="mk-MK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6841799"/>
                  </a:ext>
                </a:extLst>
              </a:tr>
              <a:tr h="3497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mk-MK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Null</a:t>
                      </a:r>
                      <a:endParaRPr lang="mk-MK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mk-MK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mk-MK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blue</a:t>
                      </a:r>
                      <a:endParaRPr lang="mk-MK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9586733"/>
                  </a:ext>
                </a:extLst>
              </a:tr>
              <a:tr h="3497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mk-MK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</a:t>
                      </a:r>
                      <a:endParaRPr lang="mk-MK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Null</a:t>
                      </a:r>
                      <a:endParaRPr lang="mk-MK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mk-MK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yellow</a:t>
                      </a:r>
                      <a:endParaRPr lang="mk-MK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506575"/>
                  </a:ext>
                </a:extLst>
              </a:tr>
              <a:tr h="3497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mk-MK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</a:t>
                      </a:r>
                      <a:endParaRPr lang="mk-MK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Null</a:t>
                      </a:r>
                      <a:endParaRPr lang="mk-MK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mk-MK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Null</a:t>
                      </a:r>
                      <a:endParaRPr lang="mk-MK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1611"/>
                  </a:ext>
                </a:extLst>
              </a:tr>
              <a:tr h="3497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mk-MK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</a:t>
                      </a:r>
                      <a:endParaRPr lang="mk-MK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Null</a:t>
                      </a:r>
                      <a:endParaRPr lang="mk-MK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mk-MK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blue</a:t>
                      </a:r>
                      <a:endParaRPr lang="mk-MK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9927967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50F1DEE2-F24C-4734-B589-684C47E8BFD9}"/>
              </a:ext>
            </a:extLst>
          </p:cNvPr>
          <p:cNvSpPr txBox="1"/>
          <p:nvPr/>
        </p:nvSpPr>
        <p:spPr>
          <a:xfrm>
            <a:off x="241535" y="2623897"/>
            <a:ext cx="1380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Results table</a:t>
            </a:r>
            <a:endParaRPr lang="mk-MK" dirty="0"/>
          </a:p>
        </p:txBody>
      </p:sp>
    </p:spTree>
    <p:extLst>
      <p:ext uri="{BB962C8B-B14F-4D97-AF65-F5344CB8AC3E}">
        <p14:creationId xmlns:p14="http://schemas.microsoft.com/office/powerpoint/2010/main" val="18098368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1F807B9-3676-46EA-94ED-0529863CD6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0" r="1060"/>
          <a:stretch/>
        </p:blipFill>
        <p:spPr>
          <a:xfrm>
            <a:off x="0" y="0"/>
            <a:ext cx="12192000" cy="6848419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C85613B1-6EC8-4741-AC3F-381A6C788029}"/>
              </a:ext>
            </a:extLst>
          </p:cNvPr>
          <p:cNvSpPr/>
          <p:nvPr/>
        </p:nvSpPr>
        <p:spPr>
          <a:xfrm>
            <a:off x="626609" y="343460"/>
            <a:ext cx="643477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LEFT JOIN and RIGHT JOIN</a:t>
            </a:r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1A002E-01B9-442B-8111-287FC52FFB03}"/>
              </a:ext>
            </a:extLst>
          </p:cNvPr>
          <p:cNvSpPr txBox="1"/>
          <p:nvPr/>
        </p:nvSpPr>
        <p:spPr>
          <a:xfrm>
            <a:off x="8276207" y="1620147"/>
            <a:ext cx="3442317" cy="1637957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ru-RU" dirty="0">
                <a:solidFill>
                  <a:schemeClr val="bg2">
                    <a:lumMod val="75000"/>
                  </a:schemeClr>
                </a:solidFill>
              </a:rPr>
              <a:t>Со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RIGHT JOIN </a:t>
            </a:r>
            <a:r>
              <a:rPr lang="ru-RU" dirty="0">
                <a:solidFill>
                  <a:schemeClr val="bg2">
                    <a:lumMod val="75000"/>
                  </a:schemeClr>
                </a:solidFill>
              </a:rPr>
              <a:t>, SQL серверот ги враќа сите записи од десната страна на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join statement</a:t>
            </a:r>
            <a:r>
              <a:rPr lang="ru-RU" dirty="0">
                <a:solidFill>
                  <a:schemeClr val="bg2">
                    <a:lumMod val="75000"/>
                  </a:schemeClr>
                </a:solidFill>
              </a:rPr>
              <a:t>, а потоа поврзаните детали од табелите лево.</a:t>
            </a:r>
            <a:endParaRPr lang="mk-MK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D10BF8-A19E-4404-9CD2-E440F5F1B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37805"/>
            <a:ext cx="7328151" cy="3910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8421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1F807B9-3676-46EA-94ED-0529863CD6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0" r="1060"/>
          <a:stretch/>
        </p:blipFill>
        <p:spPr>
          <a:xfrm>
            <a:off x="0" y="0"/>
            <a:ext cx="12192000" cy="6848419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C85613B1-6EC8-4741-AC3F-381A6C788029}"/>
              </a:ext>
            </a:extLst>
          </p:cNvPr>
          <p:cNvSpPr/>
          <p:nvPr/>
        </p:nvSpPr>
        <p:spPr>
          <a:xfrm>
            <a:off x="609496" y="314741"/>
            <a:ext cx="529715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mk-MK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Бришење на табела </a:t>
            </a:r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7567D1-D6D5-462B-848C-0932BF3225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62875"/>
            <a:ext cx="4114800" cy="5238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EDA60AA-5083-4D67-90AB-AE1A77DC19A3}"/>
              </a:ext>
            </a:extLst>
          </p:cNvPr>
          <p:cNvSpPr txBox="1"/>
          <p:nvPr/>
        </p:nvSpPr>
        <p:spPr>
          <a:xfrm>
            <a:off x="4527612" y="3078127"/>
            <a:ext cx="3728621" cy="408623"/>
          </a:xfrm>
          <a:prstGeom prst="roundRect">
            <a:avLst/>
          </a:prstGeom>
          <a:ln w="38100">
            <a:solidFill>
              <a:srgbClr val="29ABE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mk-MK" dirty="0">
                <a:solidFill>
                  <a:schemeClr val="bg2">
                    <a:lumMod val="75000"/>
                  </a:schemeClr>
                </a:solidFill>
              </a:rPr>
              <a:t>Ги брише сите записи во табелата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BC27B2-67E1-4D53-8CD4-94037BC9DE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775594"/>
            <a:ext cx="3343275" cy="5429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38894CA-758D-4A3B-A972-A54524E2E33C}"/>
              </a:ext>
            </a:extLst>
          </p:cNvPr>
          <p:cNvSpPr txBox="1"/>
          <p:nvPr/>
        </p:nvSpPr>
        <p:spPr>
          <a:xfrm>
            <a:off x="4039016" y="3842744"/>
            <a:ext cx="2557093" cy="408623"/>
          </a:xfrm>
          <a:prstGeom prst="roundRect">
            <a:avLst/>
          </a:prstGeom>
          <a:ln w="38100">
            <a:solidFill>
              <a:srgbClr val="29ABE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mk-MK" dirty="0">
                <a:solidFill>
                  <a:schemeClr val="bg2">
                    <a:lumMod val="75000"/>
                  </a:schemeClr>
                </a:solidFill>
              </a:rPr>
              <a:t>Ја брише цела табела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23042DB-A999-4D15-9850-FF3E53DD31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732414"/>
            <a:ext cx="3600450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1794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C25FD44-F0CB-49B0-8A03-A5A62838BD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61" t="5593" r="-74" b="-5386"/>
          <a:stretch/>
        </p:blipFill>
        <p:spPr>
          <a:xfrm>
            <a:off x="0" y="0"/>
            <a:ext cx="11980538" cy="279646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E42D65E-7C0F-429B-B34E-23CFE8A61ED9}"/>
              </a:ext>
            </a:extLst>
          </p:cNvPr>
          <p:cNvSpPr/>
          <p:nvPr/>
        </p:nvSpPr>
        <p:spPr>
          <a:xfrm>
            <a:off x="1016724" y="1512164"/>
            <a:ext cx="10158551" cy="4465467"/>
          </a:xfrm>
          <a:prstGeom prst="rect">
            <a:avLst/>
          </a:prstGeom>
          <a:solidFill>
            <a:srgbClr val="2BAA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k-MK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996DB2-CAF8-4A4E-9D47-47A37E6D9107}"/>
              </a:ext>
            </a:extLst>
          </p:cNvPr>
          <p:cNvSpPr txBox="1"/>
          <p:nvPr/>
        </p:nvSpPr>
        <p:spPr>
          <a:xfrm>
            <a:off x="1098727" y="662887"/>
            <a:ext cx="10167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/>
              <a:t>Командата _____ ќе ги избрише сите податоци од табелата, додека командата _____ се користи за бришење табела од базата на податоци.</a:t>
            </a:r>
            <a:endParaRPr lang="mk-MK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870AF1-9380-4CF1-89EC-2616FE738692}"/>
              </a:ext>
            </a:extLst>
          </p:cNvPr>
          <p:cNvSpPr/>
          <p:nvPr/>
        </p:nvSpPr>
        <p:spPr>
          <a:xfrm>
            <a:off x="1251751" y="1734105"/>
            <a:ext cx="9694416" cy="8078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REMOVE; DROP</a:t>
            </a:r>
            <a:endParaRPr lang="mk-MK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3A4C76-7D5E-4E2D-A054-0D5B941E562D}"/>
              </a:ext>
            </a:extLst>
          </p:cNvPr>
          <p:cNvSpPr/>
          <p:nvPr/>
        </p:nvSpPr>
        <p:spPr>
          <a:xfrm>
            <a:off x="1251751" y="2796466"/>
            <a:ext cx="9694416" cy="8078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TRUNCATE; DROP</a:t>
            </a:r>
            <a:endParaRPr lang="mk-MK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E8EF09-63BD-4FE6-922C-0BA1063E3F58}"/>
              </a:ext>
            </a:extLst>
          </p:cNvPr>
          <p:cNvSpPr/>
          <p:nvPr/>
        </p:nvSpPr>
        <p:spPr>
          <a:xfrm>
            <a:off x="1248792" y="3858827"/>
            <a:ext cx="9694416" cy="8078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RESET; DELETE</a:t>
            </a:r>
            <a:endParaRPr lang="mk-MK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FE9B895-A56F-4DD6-A1B1-7D55D0B3D8DF}"/>
              </a:ext>
            </a:extLst>
          </p:cNvPr>
          <p:cNvSpPr/>
          <p:nvPr/>
        </p:nvSpPr>
        <p:spPr>
          <a:xfrm>
            <a:off x="1248792" y="4921188"/>
            <a:ext cx="9694416" cy="8078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TRUNCATE; REMOVE</a:t>
            </a:r>
            <a:endParaRPr lang="mk-MK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E6D45C-BC58-49E8-A60B-3FD1CDD777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753" y="500129"/>
            <a:ext cx="683974" cy="683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483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C25FD44-F0CB-49B0-8A03-A5A62838BD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61" t="5593" r="-74" b="-5386"/>
          <a:stretch/>
        </p:blipFill>
        <p:spPr>
          <a:xfrm>
            <a:off x="0" y="0"/>
            <a:ext cx="11980538" cy="279646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E42D65E-7C0F-429B-B34E-23CFE8A61ED9}"/>
              </a:ext>
            </a:extLst>
          </p:cNvPr>
          <p:cNvSpPr/>
          <p:nvPr/>
        </p:nvSpPr>
        <p:spPr>
          <a:xfrm>
            <a:off x="1016724" y="1512164"/>
            <a:ext cx="10158551" cy="4465467"/>
          </a:xfrm>
          <a:prstGeom prst="rect">
            <a:avLst/>
          </a:prstGeom>
          <a:solidFill>
            <a:srgbClr val="2BAA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k-MK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996DB2-CAF8-4A4E-9D47-47A37E6D9107}"/>
              </a:ext>
            </a:extLst>
          </p:cNvPr>
          <p:cNvSpPr txBox="1"/>
          <p:nvPr/>
        </p:nvSpPr>
        <p:spPr>
          <a:xfrm>
            <a:off x="1098727" y="662887"/>
            <a:ext cx="10167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Кој тип на </a:t>
            </a:r>
            <a:r>
              <a:rPr lang="en-US" dirty="0"/>
              <a:t>JOIN</a:t>
            </a:r>
            <a:r>
              <a:rPr lang="ru-RU" dirty="0"/>
              <a:t> ќе ги врати сите записи од десната табела и само совпаѓачките информации од табелата лево?</a:t>
            </a:r>
            <a:endParaRPr lang="mk-MK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870AF1-9380-4CF1-89EC-2616FE738692}"/>
              </a:ext>
            </a:extLst>
          </p:cNvPr>
          <p:cNvSpPr/>
          <p:nvPr/>
        </p:nvSpPr>
        <p:spPr>
          <a:xfrm>
            <a:off x="1251751" y="1734105"/>
            <a:ext cx="9694416" cy="8078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OUTER JOIN</a:t>
            </a:r>
            <a:endParaRPr lang="mk-MK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3A4C76-7D5E-4E2D-A054-0D5B941E562D}"/>
              </a:ext>
            </a:extLst>
          </p:cNvPr>
          <p:cNvSpPr/>
          <p:nvPr/>
        </p:nvSpPr>
        <p:spPr>
          <a:xfrm>
            <a:off x="1251751" y="2796466"/>
            <a:ext cx="9694416" cy="8078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LEFT JOIN</a:t>
            </a:r>
            <a:endParaRPr lang="mk-MK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E8EF09-63BD-4FE6-922C-0BA1063E3F58}"/>
              </a:ext>
            </a:extLst>
          </p:cNvPr>
          <p:cNvSpPr/>
          <p:nvPr/>
        </p:nvSpPr>
        <p:spPr>
          <a:xfrm>
            <a:off x="1248792" y="3858827"/>
            <a:ext cx="9694416" cy="8078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RIGHT JOIN</a:t>
            </a:r>
            <a:endParaRPr lang="mk-MK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FE9B895-A56F-4DD6-A1B1-7D55D0B3D8DF}"/>
              </a:ext>
            </a:extLst>
          </p:cNvPr>
          <p:cNvSpPr/>
          <p:nvPr/>
        </p:nvSpPr>
        <p:spPr>
          <a:xfrm>
            <a:off x="1248792" y="4921188"/>
            <a:ext cx="9694416" cy="8078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INNER JOIN</a:t>
            </a:r>
            <a:endParaRPr lang="mk-MK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E6D45C-BC58-49E8-A60B-3FD1CDD777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753" y="500129"/>
            <a:ext cx="683974" cy="683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466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C25FD44-F0CB-49B0-8A03-A5A62838BD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61" t="5593" r="-74" b="-5386"/>
          <a:stretch/>
        </p:blipFill>
        <p:spPr>
          <a:xfrm>
            <a:off x="0" y="0"/>
            <a:ext cx="11980538" cy="279646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E42D65E-7C0F-429B-B34E-23CFE8A61ED9}"/>
              </a:ext>
            </a:extLst>
          </p:cNvPr>
          <p:cNvSpPr/>
          <p:nvPr/>
        </p:nvSpPr>
        <p:spPr>
          <a:xfrm>
            <a:off x="1016724" y="1512166"/>
            <a:ext cx="10158551" cy="2376254"/>
          </a:xfrm>
          <a:prstGeom prst="rect">
            <a:avLst/>
          </a:prstGeom>
          <a:solidFill>
            <a:srgbClr val="2BAA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k-MK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996DB2-CAF8-4A4E-9D47-47A37E6D9107}"/>
              </a:ext>
            </a:extLst>
          </p:cNvPr>
          <p:cNvSpPr txBox="1"/>
          <p:nvPr/>
        </p:nvSpPr>
        <p:spPr>
          <a:xfrm>
            <a:off x="1098727" y="662887"/>
            <a:ext cx="10167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joins </a:t>
            </a:r>
            <a:r>
              <a:rPr lang="ru-RU" dirty="0"/>
              <a:t>може да се креира</a:t>
            </a:r>
            <a:r>
              <a:rPr lang="en-US" dirty="0"/>
              <a:t>a</a:t>
            </a:r>
            <a:r>
              <a:rPr lang="mk-MK" dirty="0"/>
              <a:t>т</a:t>
            </a:r>
            <a:r>
              <a:rPr lang="ru-RU" dirty="0"/>
              <a:t> само помеѓу полиња со исто име.</a:t>
            </a:r>
            <a:endParaRPr lang="mk-MK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870AF1-9380-4CF1-89EC-2616FE738692}"/>
              </a:ext>
            </a:extLst>
          </p:cNvPr>
          <p:cNvSpPr/>
          <p:nvPr/>
        </p:nvSpPr>
        <p:spPr>
          <a:xfrm>
            <a:off x="1251751" y="1734105"/>
            <a:ext cx="9694416" cy="8078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mk-MK" dirty="0">
                <a:solidFill>
                  <a:schemeClr val="tx1"/>
                </a:solidFill>
              </a:rPr>
              <a:t>Точно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3A4C76-7D5E-4E2D-A054-0D5B941E562D}"/>
              </a:ext>
            </a:extLst>
          </p:cNvPr>
          <p:cNvSpPr/>
          <p:nvPr/>
        </p:nvSpPr>
        <p:spPr>
          <a:xfrm>
            <a:off x="1251751" y="2796466"/>
            <a:ext cx="9694416" cy="8078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mk-MK" dirty="0">
                <a:solidFill>
                  <a:schemeClr val="tx1"/>
                </a:solidFill>
              </a:rPr>
              <a:t>Не е точно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E6D45C-BC58-49E8-A60B-3FD1CDD777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753" y="500129"/>
            <a:ext cx="683974" cy="68397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AB410BD-FA3F-475E-A654-D03D3637DB88}"/>
              </a:ext>
            </a:extLst>
          </p:cNvPr>
          <p:cNvSpPr/>
          <p:nvPr/>
        </p:nvSpPr>
        <p:spPr>
          <a:xfrm>
            <a:off x="1016724" y="5730514"/>
            <a:ext cx="10158551" cy="62735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Joins can be created as long as the data is of the same type. The actual names of the columns is irrelevant.</a:t>
            </a:r>
            <a:endParaRPr lang="mk-MK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66FF94A-2063-41B5-97BC-C426C98FCE55}"/>
              </a:ext>
            </a:extLst>
          </p:cNvPr>
          <p:cNvSpPr/>
          <p:nvPr/>
        </p:nvSpPr>
        <p:spPr>
          <a:xfrm>
            <a:off x="1016724" y="5708317"/>
            <a:ext cx="10158551" cy="62735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HINT</a:t>
            </a:r>
            <a:endParaRPr lang="mk-MK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53293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C25FD44-F0CB-49B0-8A03-A5A62838BD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61" t="5593" r="-74" b="-5386"/>
          <a:stretch/>
        </p:blipFill>
        <p:spPr>
          <a:xfrm>
            <a:off x="0" y="0"/>
            <a:ext cx="11980538" cy="279646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E42D65E-7C0F-429B-B34E-23CFE8A61ED9}"/>
              </a:ext>
            </a:extLst>
          </p:cNvPr>
          <p:cNvSpPr/>
          <p:nvPr/>
        </p:nvSpPr>
        <p:spPr>
          <a:xfrm>
            <a:off x="1016724" y="1512164"/>
            <a:ext cx="10158551" cy="4465467"/>
          </a:xfrm>
          <a:prstGeom prst="rect">
            <a:avLst/>
          </a:prstGeom>
          <a:solidFill>
            <a:srgbClr val="2BAA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k-MK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996DB2-CAF8-4A4E-9D47-47A37E6D9107}"/>
              </a:ext>
            </a:extLst>
          </p:cNvPr>
          <p:cNvSpPr txBox="1"/>
          <p:nvPr/>
        </p:nvSpPr>
        <p:spPr>
          <a:xfrm>
            <a:off x="1098727" y="662887"/>
            <a:ext cx="10167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За да ги измени</a:t>
            </a:r>
            <a:r>
              <a:rPr lang="mk-MK" dirty="0"/>
              <a:t>ме</a:t>
            </a:r>
            <a:r>
              <a:rPr lang="ru-RU" dirty="0"/>
              <a:t> податоците зачувани во табела, користиме UPDATE поврзана со клаузула _____.</a:t>
            </a:r>
            <a:endParaRPr lang="mk-MK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870AF1-9380-4CF1-89EC-2616FE738692}"/>
              </a:ext>
            </a:extLst>
          </p:cNvPr>
          <p:cNvSpPr/>
          <p:nvPr/>
        </p:nvSpPr>
        <p:spPr>
          <a:xfrm>
            <a:off x="1251751" y="1734105"/>
            <a:ext cx="9694416" cy="8078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VALUE</a:t>
            </a:r>
            <a:endParaRPr lang="mk-MK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3A4C76-7D5E-4E2D-A054-0D5B941E562D}"/>
              </a:ext>
            </a:extLst>
          </p:cNvPr>
          <p:cNvSpPr/>
          <p:nvPr/>
        </p:nvSpPr>
        <p:spPr>
          <a:xfrm>
            <a:off x="1251751" y="2796466"/>
            <a:ext cx="9694416" cy="8078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SET</a:t>
            </a:r>
            <a:endParaRPr lang="mk-MK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E8EF09-63BD-4FE6-922C-0BA1063E3F58}"/>
              </a:ext>
            </a:extLst>
          </p:cNvPr>
          <p:cNvSpPr/>
          <p:nvPr/>
        </p:nvSpPr>
        <p:spPr>
          <a:xfrm>
            <a:off x="1248792" y="3858827"/>
            <a:ext cx="9694416" cy="8078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STORE</a:t>
            </a:r>
            <a:endParaRPr lang="mk-MK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FE9B895-A56F-4DD6-A1B1-7D55D0B3D8DF}"/>
              </a:ext>
            </a:extLst>
          </p:cNvPr>
          <p:cNvSpPr/>
          <p:nvPr/>
        </p:nvSpPr>
        <p:spPr>
          <a:xfrm>
            <a:off x="1248792" y="4921188"/>
            <a:ext cx="9694416" cy="8078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SAVE</a:t>
            </a:r>
            <a:endParaRPr lang="mk-MK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E6D45C-BC58-49E8-A60B-3FD1CDD777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753" y="500129"/>
            <a:ext cx="683974" cy="683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163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C25FD44-F0CB-49B0-8A03-A5A62838BD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61" t="5593" r="-74" b="-5386"/>
          <a:stretch/>
        </p:blipFill>
        <p:spPr>
          <a:xfrm>
            <a:off x="0" y="0"/>
            <a:ext cx="11980538" cy="279646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E42D65E-7C0F-429B-B34E-23CFE8A61ED9}"/>
              </a:ext>
            </a:extLst>
          </p:cNvPr>
          <p:cNvSpPr/>
          <p:nvPr/>
        </p:nvSpPr>
        <p:spPr>
          <a:xfrm>
            <a:off x="1016724" y="1512164"/>
            <a:ext cx="10158551" cy="4465467"/>
          </a:xfrm>
          <a:prstGeom prst="rect">
            <a:avLst/>
          </a:prstGeom>
          <a:solidFill>
            <a:srgbClr val="2BAA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k-MK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996DB2-CAF8-4A4E-9D47-47A37E6D9107}"/>
              </a:ext>
            </a:extLst>
          </p:cNvPr>
          <p:cNvSpPr txBox="1"/>
          <p:nvPr/>
        </p:nvSpPr>
        <p:spPr>
          <a:xfrm>
            <a:off x="1098727" y="662887"/>
            <a:ext cx="10167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Кога брише</a:t>
            </a:r>
            <a:r>
              <a:rPr lang="mk-MK" dirty="0"/>
              <a:t>м</a:t>
            </a:r>
            <a:r>
              <a:rPr lang="ru-RU" dirty="0"/>
              <a:t>е записи од табела, многу е важно да ја вклучиме која клаузула во </a:t>
            </a:r>
            <a:r>
              <a:rPr lang="en-US" dirty="0"/>
              <a:t>DELETE FROM statement-</a:t>
            </a:r>
            <a:r>
              <a:rPr lang="mk-MK" dirty="0" err="1"/>
              <a:t>от</a:t>
            </a:r>
            <a:r>
              <a:rPr lang="ru-RU" dirty="0"/>
              <a:t>?</a:t>
            </a:r>
            <a:endParaRPr lang="mk-MK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870AF1-9380-4CF1-89EC-2616FE738692}"/>
              </a:ext>
            </a:extLst>
          </p:cNvPr>
          <p:cNvSpPr/>
          <p:nvPr/>
        </p:nvSpPr>
        <p:spPr>
          <a:xfrm>
            <a:off x="1251751" y="1734105"/>
            <a:ext cx="9694416" cy="8078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WHERE</a:t>
            </a:r>
            <a:endParaRPr lang="mk-MK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3A4C76-7D5E-4E2D-A054-0D5B941E562D}"/>
              </a:ext>
            </a:extLst>
          </p:cNvPr>
          <p:cNvSpPr/>
          <p:nvPr/>
        </p:nvSpPr>
        <p:spPr>
          <a:xfrm>
            <a:off x="1251751" y="2796466"/>
            <a:ext cx="9694416" cy="8078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FROM</a:t>
            </a:r>
            <a:endParaRPr lang="mk-MK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E8EF09-63BD-4FE6-922C-0BA1063E3F58}"/>
              </a:ext>
            </a:extLst>
          </p:cNvPr>
          <p:cNvSpPr/>
          <p:nvPr/>
        </p:nvSpPr>
        <p:spPr>
          <a:xfrm>
            <a:off x="1248792" y="3858827"/>
            <a:ext cx="9694416" cy="8078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ON</a:t>
            </a:r>
            <a:endParaRPr lang="mk-MK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FE9B895-A56F-4DD6-A1B1-7D55D0B3D8DF}"/>
              </a:ext>
            </a:extLst>
          </p:cNvPr>
          <p:cNvSpPr/>
          <p:nvPr/>
        </p:nvSpPr>
        <p:spPr>
          <a:xfrm>
            <a:off x="1248792" y="4921188"/>
            <a:ext cx="9694416" cy="8078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FILTER</a:t>
            </a:r>
            <a:endParaRPr lang="mk-MK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E6D45C-BC58-49E8-A60B-3FD1CDD777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753" y="500129"/>
            <a:ext cx="683974" cy="683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258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C25FD44-F0CB-49B0-8A03-A5A62838BD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61" t="5593" r="-74" b="-5386"/>
          <a:stretch/>
        </p:blipFill>
        <p:spPr>
          <a:xfrm>
            <a:off x="0" y="0"/>
            <a:ext cx="11980538" cy="279646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E42D65E-7C0F-429B-B34E-23CFE8A61ED9}"/>
              </a:ext>
            </a:extLst>
          </p:cNvPr>
          <p:cNvSpPr/>
          <p:nvPr/>
        </p:nvSpPr>
        <p:spPr>
          <a:xfrm>
            <a:off x="1016724" y="1512164"/>
            <a:ext cx="10158551" cy="4465467"/>
          </a:xfrm>
          <a:prstGeom prst="rect">
            <a:avLst/>
          </a:prstGeom>
          <a:solidFill>
            <a:srgbClr val="2BAA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k-MK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996DB2-CAF8-4A4E-9D47-47A37E6D9107}"/>
              </a:ext>
            </a:extLst>
          </p:cNvPr>
          <p:cNvSpPr txBox="1"/>
          <p:nvPr/>
        </p:nvSpPr>
        <p:spPr>
          <a:xfrm>
            <a:off x="1098727" y="662887"/>
            <a:ext cx="10167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Сортирањето на записите </a:t>
            </a:r>
            <a:r>
              <a:rPr lang="mk-MK" dirty="0"/>
              <a:t>добиени</a:t>
            </a:r>
            <a:r>
              <a:rPr lang="ru-RU" dirty="0"/>
              <a:t> со SELECT се врши со клаузула _____.</a:t>
            </a:r>
            <a:endParaRPr lang="mk-MK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870AF1-9380-4CF1-89EC-2616FE738692}"/>
              </a:ext>
            </a:extLst>
          </p:cNvPr>
          <p:cNvSpPr/>
          <p:nvPr/>
        </p:nvSpPr>
        <p:spPr>
          <a:xfrm>
            <a:off x="1251751" y="1734105"/>
            <a:ext cx="9694416" cy="8078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ORDER BY</a:t>
            </a:r>
            <a:endParaRPr lang="mk-MK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3A4C76-7D5E-4E2D-A054-0D5B941E562D}"/>
              </a:ext>
            </a:extLst>
          </p:cNvPr>
          <p:cNvSpPr/>
          <p:nvPr/>
        </p:nvSpPr>
        <p:spPr>
          <a:xfrm>
            <a:off x="1251751" y="2796466"/>
            <a:ext cx="9694416" cy="8078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SORT ON</a:t>
            </a:r>
            <a:endParaRPr lang="mk-MK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E8EF09-63BD-4FE6-922C-0BA1063E3F58}"/>
              </a:ext>
            </a:extLst>
          </p:cNvPr>
          <p:cNvSpPr/>
          <p:nvPr/>
        </p:nvSpPr>
        <p:spPr>
          <a:xfrm>
            <a:off x="1248792" y="3858827"/>
            <a:ext cx="9694416" cy="8078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ASCENDING</a:t>
            </a:r>
            <a:endParaRPr lang="mk-MK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FE9B895-A56F-4DD6-A1B1-7D55D0B3D8DF}"/>
              </a:ext>
            </a:extLst>
          </p:cNvPr>
          <p:cNvSpPr/>
          <p:nvPr/>
        </p:nvSpPr>
        <p:spPr>
          <a:xfrm>
            <a:off x="1248792" y="4921188"/>
            <a:ext cx="9694416" cy="8078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GROUP BY</a:t>
            </a:r>
            <a:endParaRPr lang="mk-MK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E6D45C-BC58-49E8-A60B-3FD1CDD777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753" y="500129"/>
            <a:ext cx="683974" cy="683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721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C25FD44-F0CB-49B0-8A03-A5A62838BD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61" t="5593" r="-74" b="-5386"/>
          <a:stretch/>
        </p:blipFill>
        <p:spPr>
          <a:xfrm>
            <a:off x="0" y="0"/>
            <a:ext cx="11980538" cy="279646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E42D65E-7C0F-429B-B34E-23CFE8A61ED9}"/>
              </a:ext>
            </a:extLst>
          </p:cNvPr>
          <p:cNvSpPr/>
          <p:nvPr/>
        </p:nvSpPr>
        <p:spPr>
          <a:xfrm>
            <a:off x="1016724" y="1512164"/>
            <a:ext cx="10158551" cy="4465467"/>
          </a:xfrm>
          <a:prstGeom prst="rect">
            <a:avLst/>
          </a:prstGeom>
          <a:solidFill>
            <a:srgbClr val="2BAA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k-MK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996DB2-CAF8-4A4E-9D47-47A37E6D9107}"/>
              </a:ext>
            </a:extLst>
          </p:cNvPr>
          <p:cNvSpPr txBox="1"/>
          <p:nvPr/>
        </p:nvSpPr>
        <p:spPr>
          <a:xfrm>
            <a:off x="1098727" y="662887"/>
            <a:ext cx="10167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Кое од </a:t>
            </a:r>
            <a:r>
              <a:rPr lang="mk-MK" dirty="0"/>
              <a:t>понудените</a:t>
            </a:r>
            <a:r>
              <a:rPr lang="ru-RU" dirty="0"/>
              <a:t> ќе ги ограничи резултатите само на вработените по име Б</a:t>
            </a:r>
            <a:r>
              <a:rPr lang="mk-MK" dirty="0"/>
              <a:t>ен</a:t>
            </a:r>
            <a:r>
              <a:rPr lang="ru-RU" dirty="0"/>
              <a:t> со плата над 50 000 ден.?</a:t>
            </a:r>
            <a:endParaRPr lang="mk-MK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870AF1-9380-4CF1-89EC-2616FE738692}"/>
              </a:ext>
            </a:extLst>
          </p:cNvPr>
          <p:cNvSpPr/>
          <p:nvPr/>
        </p:nvSpPr>
        <p:spPr>
          <a:xfrm>
            <a:off x="1251751" y="1734105"/>
            <a:ext cx="9694416" cy="8078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WHERE VrabotenIme = ‘Ben’ AND Plata &gt; 50000</a:t>
            </a:r>
            <a:endParaRPr lang="mk-MK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3A4C76-7D5E-4E2D-A054-0D5B941E562D}"/>
              </a:ext>
            </a:extLst>
          </p:cNvPr>
          <p:cNvSpPr/>
          <p:nvPr/>
        </p:nvSpPr>
        <p:spPr>
          <a:xfrm>
            <a:off x="1251751" y="2796466"/>
            <a:ext cx="9694416" cy="8078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WHERE VrabotenIme = Ben, Plata &gt; 50000</a:t>
            </a:r>
            <a:r>
              <a:rPr lang="mk-MK" dirty="0">
                <a:solidFill>
                  <a:schemeClr val="tx1"/>
                </a:solidFill>
              </a:rPr>
              <a:t> ден.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E8EF09-63BD-4FE6-922C-0BA1063E3F58}"/>
              </a:ext>
            </a:extLst>
          </p:cNvPr>
          <p:cNvSpPr/>
          <p:nvPr/>
        </p:nvSpPr>
        <p:spPr>
          <a:xfrm>
            <a:off x="1248792" y="3858827"/>
            <a:ext cx="9694416" cy="8078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WHERE VrabotenIme = ‘Ben’ AND WHERE Plata &gt; 50000</a:t>
            </a:r>
            <a:endParaRPr lang="mk-MK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FE9B895-A56F-4DD6-A1B1-7D55D0B3D8DF}"/>
              </a:ext>
            </a:extLst>
          </p:cNvPr>
          <p:cNvSpPr/>
          <p:nvPr/>
        </p:nvSpPr>
        <p:spPr>
          <a:xfrm>
            <a:off x="1248792" y="4921188"/>
            <a:ext cx="9694416" cy="8078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WHERE VrabotenIme = ‘Ben’ WITH Plata &gt; 50000</a:t>
            </a:r>
            <a:endParaRPr lang="mk-MK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E6D45C-BC58-49E8-A60B-3FD1CDD777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753" y="500129"/>
            <a:ext cx="683974" cy="683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603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73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9C454CA-48F6-4DF0-848B-A12F47909D93}"/>
              </a:ext>
            </a:extLst>
          </p:cNvPr>
          <p:cNvSpPr/>
          <p:nvPr/>
        </p:nvSpPr>
        <p:spPr>
          <a:xfrm>
            <a:off x="671332" y="949124"/>
            <a:ext cx="10741306" cy="342610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k-MK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1D3021-FA44-43B0-BD21-130DED2765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116" y="1949078"/>
            <a:ext cx="1000779" cy="10007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BE6CCB7-D777-4233-B346-C15D4306BC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5410" y="1949078"/>
            <a:ext cx="1000779" cy="10007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CFA8C56-9DFB-4DF5-8803-1C8F0EA227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484" y="1917960"/>
            <a:ext cx="1000779" cy="10007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51AEE04-34C5-4D6D-A7A1-77B1F7CB5E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3590" y="1917959"/>
            <a:ext cx="1000779" cy="100077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F9CC78A-7367-47D4-86B5-46EB76078C62}"/>
              </a:ext>
            </a:extLst>
          </p:cNvPr>
          <p:cNvSpPr txBox="1"/>
          <p:nvPr/>
        </p:nvSpPr>
        <p:spPr>
          <a:xfrm>
            <a:off x="1577317" y="3071243"/>
            <a:ext cx="16523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Notification</a:t>
            </a:r>
            <a:endParaRPr lang="mk-MK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5096DD-D162-49D1-B1D2-5EBE79DB72A8}"/>
              </a:ext>
            </a:extLst>
          </p:cNvPr>
          <p:cNvSpPr txBox="1"/>
          <p:nvPr/>
        </p:nvSpPr>
        <p:spPr>
          <a:xfrm>
            <a:off x="8752587" y="3071239"/>
            <a:ext cx="2166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Add to favorites</a:t>
            </a:r>
            <a:endParaRPr lang="mk-MK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E8FF97-1B83-43B2-A8C0-9F05CC87BC73}"/>
              </a:ext>
            </a:extLst>
          </p:cNvPr>
          <p:cNvSpPr txBox="1"/>
          <p:nvPr/>
        </p:nvSpPr>
        <p:spPr>
          <a:xfrm>
            <a:off x="6966739" y="3071241"/>
            <a:ext cx="11544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Caution</a:t>
            </a:r>
            <a:endParaRPr lang="mk-MK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572CB8-4D5F-42D1-B8AE-D60D89B74A28}"/>
              </a:ext>
            </a:extLst>
          </p:cNvPr>
          <p:cNvSpPr txBox="1"/>
          <p:nvPr/>
        </p:nvSpPr>
        <p:spPr>
          <a:xfrm>
            <a:off x="3787871" y="3071240"/>
            <a:ext cx="27185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Lamp of knowledge</a:t>
            </a:r>
            <a:endParaRPr lang="mk-MK" sz="2400" dirty="0"/>
          </a:p>
        </p:txBody>
      </p:sp>
    </p:spTree>
    <p:extLst>
      <p:ext uri="{BB962C8B-B14F-4D97-AF65-F5344CB8AC3E}">
        <p14:creationId xmlns:p14="http://schemas.microsoft.com/office/powerpoint/2010/main" val="23144310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C25FD44-F0CB-49B0-8A03-A5A62838BD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61" t="5593" r="-74" b="-5386"/>
          <a:stretch/>
        </p:blipFill>
        <p:spPr>
          <a:xfrm>
            <a:off x="0" y="0"/>
            <a:ext cx="11980538" cy="279646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E42D65E-7C0F-429B-B34E-23CFE8A61ED9}"/>
              </a:ext>
            </a:extLst>
          </p:cNvPr>
          <p:cNvSpPr/>
          <p:nvPr/>
        </p:nvSpPr>
        <p:spPr>
          <a:xfrm>
            <a:off x="1016724" y="1512164"/>
            <a:ext cx="10158551" cy="4465467"/>
          </a:xfrm>
          <a:prstGeom prst="rect">
            <a:avLst/>
          </a:prstGeom>
          <a:solidFill>
            <a:srgbClr val="2BAA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k-MK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996DB2-CAF8-4A4E-9D47-47A37E6D9107}"/>
              </a:ext>
            </a:extLst>
          </p:cNvPr>
          <p:cNvSpPr txBox="1"/>
          <p:nvPr/>
        </p:nvSpPr>
        <p:spPr>
          <a:xfrm>
            <a:off x="1098727" y="662887"/>
            <a:ext cx="10167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SQL SELECT statements </a:t>
            </a:r>
            <a:r>
              <a:rPr lang="mk-MK" dirty="0"/>
              <a:t>секогаш вклучуваат </a:t>
            </a:r>
            <a:r>
              <a:rPr lang="en-US" dirty="0"/>
              <a:t>… </a:t>
            </a:r>
            <a:r>
              <a:rPr lang="mk-MK" dirty="0"/>
              <a:t>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870AF1-9380-4CF1-89EC-2616FE738692}"/>
              </a:ext>
            </a:extLst>
          </p:cNvPr>
          <p:cNvSpPr/>
          <p:nvPr/>
        </p:nvSpPr>
        <p:spPr>
          <a:xfrm>
            <a:off x="1251751" y="1734105"/>
            <a:ext cx="9694416" cy="8078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WITH</a:t>
            </a:r>
            <a:endParaRPr lang="mk-MK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3A4C76-7D5E-4E2D-A054-0D5B941E562D}"/>
              </a:ext>
            </a:extLst>
          </p:cNvPr>
          <p:cNvSpPr/>
          <p:nvPr/>
        </p:nvSpPr>
        <p:spPr>
          <a:xfrm>
            <a:off x="1251751" y="2796466"/>
            <a:ext cx="9694416" cy="8078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INTO</a:t>
            </a:r>
            <a:endParaRPr lang="mk-MK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E8EF09-63BD-4FE6-922C-0BA1063E3F58}"/>
              </a:ext>
            </a:extLst>
          </p:cNvPr>
          <p:cNvSpPr/>
          <p:nvPr/>
        </p:nvSpPr>
        <p:spPr>
          <a:xfrm>
            <a:off x="1248792" y="3858827"/>
            <a:ext cx="9694416" cy="8078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FROM</a:t>
            </a:r>
            <a:endParaRPr lang="mk-MK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FE9B895-A56F-4DD6-A1B1-7D55D0B3D8DF}"/>
              </a:ext>
            </a:extLst>
          </p:cNvPr>
          <p:cNvSpPr/>
          <p:nvPr/>
        </p:nvSpPr>
        <p:spPr>
          <a:xfrm>
            <a:off x="1248792" y="4921188"/>
            <a:ext cx="9694416" cy="8078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VALUES</a:t>
            </a:r>
            <a:endParaRPr lang="mk-MK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E6D45C-BC58-49E8-A60B-3FD1CDD777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753" y="500129"/>
            <a:ext cx="683974" cy="683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762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C25FD44-F0CB-49B0-8A03-A5A62838BD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61" t="5593" r="-74" b="-5386"/>
          <a:stretch/>
        </p:blipFill>
        <p:spPr>
          <a:xfrm>
            <a:off x="0" y="0"/>
            <a:ext cx="11980538" cy="279646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E42D65E-7C0F-429B-B34E-23CFE8A61ED9}"/>
              </a:ext>
            </a:extLst>
          </p:cNvPr>
          <p:cNvSpPr/>
          <p:nvPr/>
        </p:nvSpPr>
        <p:spPr>
          <a:xfrm>
            <a:off x="1016724" y="1512164"/>
            <a:ext cx="10158551" cy="4465467"/>
          </a:xfrm>
          <a:prstGeom prst="rect">
            <a:avLst/>
          </a:prstGeom>
          <a:solidFill>
            <a:srgbClr val="2BAA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k-MK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996DB2-CAF8-4A4E-9D47-47A37E6D9107}"/>
              </a:ext>
            </a:extLst>
          </p:cNvPr>
          <p:cNvSpPr txBox="1"/>
          <p:nvPr/>
        </p:nvSpPr>
        <p:spPr>
          <a:xfrm>
            <a:off x="1098727" y="662887"/>
            <a:ext cx="10167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Кој клучен збор SQL користи за додавање нови записи во табелата?</a:t>
            </a:r>
            <a:endParaRPr lang="mk-MK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870AF1-9380-4CF1-89EC-2616FE738692}"/>
              </a:ext>
            </a:extLst>
          </p:cNvPr>
          <p:cNvSpPr/>
          <p:nvPr/>
        </p:nvSpPr>
        <p:spPr>
          <a:xfrm>
            <a:off x="1251751" y="1734105"/>
            <a:ext cx="9694416" cy="8078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APPEND</a:t>
            </a:r>
            <a:endParaRPr lang="mk-MK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3A4C76-7D5E-4E2D-A054-0D5B941E562D}"/>
              </a:ext>
            </a:extLst>
          </p:cNvPr>
          <p:cNvSpPr/>
          <p:nvPr/>
        </p:nvSpPr>
        <p:spPr>
          <a:xfrm>
            <a:off x="1251751" y="2796466"/>
            <a:ext cx="9694416" cy="8078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RECORD</a:t>
            </a:r>
            <a:endParaRPr lang="mk-MK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E8EF09-63BD-4FE6-922C-0BA1063E3F58}"/>
              </a:ext>
            </a:extLst>
          </p:cNvPr>
          <p:cNvSpPr/>
          <p:nvPr/>
        </p:nvSpPr>
        <p:spPr>
          <a:xfrm>
            <a:off x="1248792" y="3858827"/>
            <a:ext cx="9694416" cy="8078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INSERT</a:t>
            </a:r>
            <a:endParaRPr lang="mk-MK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FE9B895-A56F-4DD6-A1B1-7D55D0B3D8DF}"/>
              </a:ext>
            </a:extLst>
          </p:cNvPr>
          <p:cNvSpPr/>
          <p:nvPr/>
        </p:nvSpPr>
        <p:spPr>
          <a:xfrm>
            <a:off x="1248792" y="4921188"/>
            <a:ext cx="9694416" cy="8078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SAVE</a:t>
            </a:r>
            <a:endParaRPr lang="mk-MK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E6D45C-BC58-49E8-A60B-3FD1CDD777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753" y="500129"/>
            <a:ext cx="683974" cy="683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349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C25FD44-F0CB-49B0-8A03-A5A62838BD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61" t="5593" r="-74" b="-5386"/>
          <a:stretch/>
        </p:blipFill>
        <p:spPr>
          <a:xfrm>
            <a:off x="0" y="0"/>
            <a:ext cx="11980538" cy="279646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E42D65E-7C0F-429B-B34E-23CFE8A61ED9}"/>
              </a:ext>
            </a:extLst>
          </p:cNvPr>
          <p:cNvSpPr/>
          <p:nvPr/>
        </p:nvSpPr>
        <p:spPr>
          <a:xfrm>
            <a:off x="1016724" y="1512164"/>
            <a:ext cx="10158551" cy="4465467"/>
          </a:xfrm>
          <a:prstGeom prst="rect">
            <a:avLst/>
          </a:prstGeom>
          <a:solidFill>
            <a:srgbClr val="2BAA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k-MK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996DB2-CAF8-4A4E-9D47-47A37E6D9107}"/>
              </a:ext>
            </a:extLst>
          </p:cNvPr>
          <p:cNvSpPr txBox="1"/>
          <p:nvPr/>
        </p:nvSpPr>
        <p:spPr>
          <a:xfrm>
            <a:off x="1098727" y="662887"/>
            <a:ext cx="10167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 зачувување на датотека</a:t>
            </a:r>
            <a:r>
              <a:rPr lang="en-US" dirty="0"/>
              <a:t> </a:t>
            </a:r>
            <a:r>
              <a:rPr lang="ru-RU" dirty="0"/>
              <a:t>.sql, обоените ленти ќе се прикажат во едиторот за да го означат статусот на датотеката. Која боја означува линии што се изменети?</a:t>
            </a:r>
            <a:endParaRPr lang="mk-MK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870AF1-9380-4CF1-89EC-2616FE738692}"/>
              </a:ext>
            </a:extLst>
          </p:cNvPr>
          <p:cNvSpPr/>
          <p:nvPr/>
        </p:nvSpPr>
        <p:spPr>
          <a:xfrm>
            <a:off x="1251751" y="1734105"/>
            <a:ext cx="9694416" cy="8078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mk-MK" dirty="0">
                <a:solidFill>
                  <a:schemeClr val="tx1"/>
                </a:solidFill>
              </a:rPr>
              <a:t>Зелена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3A4C76-7D5E-4E2D-A054-0D5B941E562D}"/>
              </a:ext>
            </a:extLst>
          </p:cNvPr>
          <p:cNvSpPr/>
          <p:nvPr/>
        </p:nvSpPr>
        <p:spPr>
          <a:xfrm>
            <a:off x="1251751" y="2796466"/>
            <a:ext cx="9694416" cy="8078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mk-MK" dirty="0">
                <a:solidFill>
                  <a:schemeClr val="tx1"/>
                </a:solidFill>
              </a:rPr>
              <a:t>Жолта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E8EF09-63BD-4FE6-922C-0BA1063E3F58}"/>
              </a:ext>
            </a:extLst>
          </p:cNvPr>
          <p:cNvSpPr/>
          <p:nvPr/>
        </p:nvSpPr>
        <p:spPr>
          <a:xfrm>
            <a:off x="1248792" y="3858827"/>
            <a:ext cx="9694416" cy="8078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mk-MK" dirty="0">
                <a:solidFill>
                  <a:schemeClr val="tx1"/>
                </a:solidFill>
              </a:rPr>
              <a:t>Црна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FE9B895-A56F-4DD6-A1B1-7D55D0B3D8DF}"/>
              </a:ext>
            </a:extLst>
          </p:cNvPr>
          <p:cNvSpPr/>
          <p:nvPr/>
        </p:nvSpPr>
        <p:spPr>
          <a:xfrm>
            <a:off x="1248792" y="4921188"/>
            <a:ext cx="9694416" cy="8078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mk-MK" dirty="0">
                <a:solidFill>
                  <a:schemeClr val="tx1"/>
                </a:solidFill>
              </a:rPr>
              <a:t>Црвена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E6D45C-BC58-49E8-A60B-3FD1CDD777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753" y="500129"/>
            <a:ext cx="683974" cy="683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008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C25FD44-F0CB-49B0-8A03-A5A62838BD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61" t="5593" r="-74" b="-5386"/>
          <a:stretch/>
        </p:blipFill>
        <p:spPr>
          <a:xfrm>
            <a:off x="0" y="0"/>
            <a:ext cx="11980538" cy="279646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E42D65E-7C0F-429B-B34E-23CFE8A61ED9}"/>
              </a:ext>
            </a:extLst>
          </p:cNvPr>
          <p:cNvSpPr/>
          <p:nvPr/>
        </p:nvSpPr>
        <p:spPr>
          <a:xfrm>
            <a:off x="1016724" y="1512164"/>
            <a:ext cx="10158551" cy="4465467"/>
          </a:xfrm>
          <a:prstGeom prst="rect">
            <a:avLst/>
          </a:prstGeom>
          <a:solidFill>
            <a:srgbClr val="2BAA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k-MK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996DB2-CAF8-4A4E-9D47-47A37E6D9107}"/>
              </a:ext>
            </a:extLst>
          </p:cNvPr>
          <p:cNvSpPr txBox="1"/>
          <p:nvPr/>
        </p:nvSpPr>
        <p:spPr>
          <a:xfrm>
            <a:off x="1098727" y="662887"/>
            <a:ext cx="10167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 зачувување на датотека</a:t>
            </a:r>
            <a:r>
              <a:rPr lang="en-US" dirty="0"/>
              <a:t> </a:t>
            </a:r>
            <a:r>
              <a:rPr lang="ru-RU" dirty="0"/>
              <a:t>.sql, обоените ленти ќе се прикажат во едиторот за да го означат статусот на датотеката. Која боја означува линии што се изменети?</a:t>
            </a:r>
            <a:endParaRPr lang="mk-MK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870AF1-9380-4CF1-89EC-2616FE738692}"/>
              </a:ext>
            </a:extLst>
          </p:cNvPr>
          <p:cNvSpPr/>
          <p:nvPr/>
        </p:nvSpPr>
        <p:spPr>
          <a:xfrm>
            <a:off x="1251751" y="1734105"/>
            <a:ext cx="9694416" cy="8078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mk-MK" dirty="0">
                <a:solidFill>
                  <a:schemeClr val="tx1"/>
                </a:solidFill>
              </a:rPr>
              <a:t>Зелена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3A4C76-7D5E-4E2D-A054-0D5B941E562D}"/>
              </a:ext>
            </a:extLst>
          </p:cNvPr>
          <p:cNvSpPr/>
          <p:nvPr/>
        </p:nvSpPr>
        <p:spPr>
          <a:xfrm>
            <a:off x="1251751" y="2796466"/>
            <a:ext cx="9694416" cy="8078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mk-MK" dirty="0">
                <a:solidFill>
                  <a:schemeClr val="tx1"/>
                </a:solidFill>
              </a:rPr>
              <a:t>Жолта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E8EF09-63BD-4FE6-922C-0BA1063E3F58}"/>
              </a:ext>
            </a:extLst>
          </p:cNvPr>
          <p:cNvSpPr/>
          <p:nvPr/>
        </p:nvSpPr>
        <p:spPr>
          <a:xfrm>
            <a:off x="1248792" y="3858827"/>
            <a:ext cx="9694416" cy="8078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mk-MK" dirty="0">
                <a:solidFill>
                  <a:schemeClr val="tx1"/>
                </a:solidFill>
              </a:rPr>
              <a:t>Црна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FE9B895-A56F-4DD6-A1B1-7D55D0B3D8DF}"/>
              </a:ext>
            </a:extLst>
          </p:cNvPr>
          <p:cNvSpPr/>
          <p:nvPr/>
        </p:nvSpPr>
        <p:spPr>
          <a:xfrm>
            <a:off x="1248792" y="4921188"/>
            <a:ext cx="9694416" cy="8078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mk-MK" dirty="0">
                <a:solidFill>
                  <a:schemeClr val="tx1"/>
                </a:solidFill>
              </a:rPr>
              <a:t>Црвена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E6D45C-BC58-49E8-A60B-3FD1CDD777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753" y="500129"/>
            <a:ext cx="683974" cy="683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154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8B897EF-FBCB-4BC6-9790-386A1F3DC1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61" t="5593" r="-74" b="-5386"/>
          <a:stretch/>
        </p:blipFill>
        <p:spPr>
          <a:xfrm>
            <a:off x="0" y="0"/>
            <a:ext cx="11866438" cy="276983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7CFF116-F0B5-4FF9-8E4F-AE840DD1312B}"/>
              </a:ext>
            </a:extLst>
          </p:cNvPr>
          <p:cNvSpPr/>
          <p:nvPr/>
        </p:nvSpPr>
        <p:spPr>
          <a:xfrm>
            <a:off x="1429961" y="369253"/>
            <a:ext cx="1555233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SQL</a:t>
            </a:r>
            <a:r>
              <a:rPr lang="mk-MK" sz="6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endParaRPr lang="en-US" sz="6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C50574-EBF5-4A08-AA91-D42CE17143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258" y="2804777"/>
            <a:ext cx="345406" cy="34540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FFF8050-B4C8-45BB-843A-C8DCE30586A3}"/>
              </a:ext>
            </a:extLst>
          </p:cNvPr>
          <p:cNvSpPr txBox="1"/>
          <p:nvPr/>
        </p:nvSpPr>
        <p:spPr>
          <a:xfrm>
            <a:off x="1602664" y="2792814"/>
            <a:ext cx="10167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Adopted by ANSI (American National Standards Institute) in 1986</a:t>
            </a:r>
            <a:endParaRPr lang="mk-MK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B8BF639-CF2B-4FDF-9687-931D260FC1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258" y="3307825"/>
            <a:ext cx="345406" cy="34540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5BB8C06-BE51-48DA-B581-ED3E5500B7B7}"/>
              </a:ext>
            </a:extLst>
          </p:cNvPr>
          <p:cNvSpPr txBox="1"/>
          <p:nvPr/>
        </p:nvSpPr>
        <p:spPr>
          <a:xfrm>
            <a:off x="1602664" y="3295862"/>
            <a:ext cx="10167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k-MK" dirty="0"/>
              <a:t>Секој релационен менаџмент систем на бази користи </a:t>
            </a:r>
            <a:r>
              <a:rPr lang="en-US" dirty="0"/>
              <a:t>SQL</a:t>
            </a:r>
            <a:endParaRPr lang="mk-MK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7F9B96E-CBEF-4C0A-AA75-9F6DA8E4F6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258" y="3834799"/>
            <a:ext cx="345406" cy="34540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DE846A2-8FAE-488C-B0DE-DC1D06F1526A}"/>
              </a:ext>
            </a:extLst>
          </p:cNvPr>
          <p:cNvSpPr txBox="1"/>
          <p:nvPr/>
        </p:nvSpPr>
        <p:spPr>
          <a:xfrm>
            <a:off x="1602664" y="3822836"/>
            <a:ext cx="10167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Microsoft </a:t>
            </a:r>
            <a:r>
              <a:rPr lang="mk-MK" dirty="0"/>
              <a:t>користи </a:t>
            </a:r>
            <a:r>
              <a:rPr lang="en-US" dirty="0"/>
              <a:t>customized </a:t>
            </a:r>
            <a:r>
              <a:rPr lang="mk-MK" dirty="0"/>
              <a:t>верзија наречена </a:t>
            </a:r>
            <a:r>
              <a:rPr lang="en-US" dirty="0"/>
              <a:t>Transact-SQL</a:t>
            </a:r>
            <a:endParaRPr lang="mk-MK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7A0B412-9EBA-4AD3-A8BA-F2E6685A68F4}"/>
              </a:ext>
            </a:extLst>
          </p:cNvPr>
          <p:cNvSpPr/>
          <p:nvPr/>
        </p:nvSpPr>
        <p:spPr>
          <a:xfrm>
            <a:off x="1762537" y="5342778"/>
            <a:ext cx="8339503" cy="369332"/>
          </a:xfrm>
          <a:prstGeom prst="roundRect">
            <a:avLst/>
          </a:prstGeom>
          <a:solidFill>
            <a:srgbClr val="FFCA28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k-MK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29E3F0-ABF3-4B88-8C59-78E1A61B6B30}"/>
              </a:ext>
            </a:extLst>
          </p:cNvPr>
          <p:cNvSpPr txBox="1"/>
          <p:nvPr/>
        </p:nvSpPr>
        <p:spPr>
          <a:xfrm>
            <a:off x="1762537" y="5342778"/>
            <a:ext cx="87447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mk-MK" dirty="0"/>
              <a:t>https://docs.microsoft.com/en-us/sql/t-sql/language-reference?view=sql-server-ver15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7820D90-8AB6-45EB-AD35-068E7A3FEF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385" y="5173173"/>
            <a:ext cx="665152" cy="665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065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1F807B9-3676-46EA-94ED-0529863CD6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0" r="1060"/>
          <a:stretch/>
        </p:blipFill>
        <p:spPr>
          <a:xfrm>
            <a:off x="0" y="0"/>
            <a:ext cx="12192000" cy="6848419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01D3CDAD-4BFF-4991-8950-055E9DCA8476}"/>
              </a:ext>
            </a:extLst>
          </p:cNvPr>
          <p:cNvSpPr txBox="1"/>
          <p:nvPr/>
        </p:nvSpPr>
        <p:spPr>
          <a:xfrm>
            <a:off x="7631097" y="6433231"/>
            <a:ext cx="4560903" cy="40862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endParaRPr lang="mk-MK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46876B-D540-4406-9A36-E879B1074B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81866"/>
            <a:ext cx="4676775" cy="21240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2DFDEB1-A3D2-491C-9C1F-C50D854F6347}"/>
              </a:ext>
            </a:extLst>
          </p:cNvPr>
          <p:cNvSpPr txBox="1"/>
          <p:nvPr/>
        </p:nvSpPr>
        <p:spPr>
          <a:xfrm>
            <a:off x="3799553" y="2735342"/>
            <a:ext cx="5713520" cy="408623"/>
          </a:xfrm>
          <a:prstGeom prst="roundRect">
            <a:avLst/>
          </a:prstGeom>
          <a:solidFill>
            <a:srgbClr val="56C6F5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Синиот текст се користи за клучните зборови на SQL. </a:t>
            </a:r>
            <a:endParaRPr lang="mk-MK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166A51-BF53-4FB7-8B7D-E69AFDE32201}"/>
              </a:ext>
            </a:extLst>
          </p:cNvPr>
          <p:cNvSpPr txBox="1"/>
          <p:nvPr/>
        </p:nvSpPr>
        <p:spPr>
          <a:xfrm>
            <a:off x="3811982" y="3411708"/>
            <a:ext cx="8052137" cy="408623"/>
          </a:xfrm>
          <a:prstGeom prst="roundRect">
            <a:avLst/>
          </a:prstGeom>
          <a:solidFill>
            <a:srgbClr val="29ABE2"/>
          </a:solidFill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Црниот текст се користи за имиња на табели и колони и типови на податоци. </a:t>
            </a:r>
            <a:endParaRPr lang="mk-MK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0E51362-3DCE-400E-BCC9-CE59606A03C6}"/>
              </a:ext>
            </a:extLst>
          </p:cNvPr>
          <p:cNvSpPr txBox="1"/>
          <p:nvPr/>
        </p:nvSpPr>
        <p:spPr>
          <a:xfrm>
            <a:off x="4600852" y="4989114"/>
            <a:ext cx="3477828" cy="408623"/>
          </a:xfrm>
          <a:prstGeom prst="roundRect">
            <a:avLst/>
          </a:prstGeom>
          <a:solidFill>
            <a:srgbClr val="0274BE"/>
          </a:solidFill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Зелениот текст се коментари. </a:t>
            </a:r>
            <a:endParaRPr lang="mk-MK" dirty="0">
              <a:solidFill>
                <a:schemeClr val="bg1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91C485E-09D5-4463-9B62-D6C3369564A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72" b="14044"/>
          <a:stretch/>
        </p:blipFill>
        <p:spPr>
          <a:xfrm>
            <a:off x="0" y="5005941"/>
            <a:ext cx="4187190" cy="33567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22423DC-460E-456E-AE6F-C26D035A09E9}"/>
              </a:ext>
            </a:extLst>
          </p:cNvPr>
          <p:cNvSpPr txBox="1"/>
          <p:nvPr/>
        </p:nvSpPr>
        <p:spPr>
          <a:xfrm>
            <a:off x="4389120" y="4184999"/>
            <a:ext cx="4044666" cy="408623"/>
          </a:xfrm>
          <a:prstGeom prst="roundRect">
            <a:avLst/>
          </a:prstGeom>
          <a:solidFill>
            <a:srgbClr val="1D9AD7"/>
          </a:solidFill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Сивиот текст е предикати или опции. </a:t>
            </a:r>
            <a:endParaRPr lang="mk-MK" dirty="0">
              <a:solidFill>
                <a:schemeClr val="bg1"/>
              </a:solidFill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59C362E9-78E5-43AA-AD67-2E018D2F53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3945" y="5341620"/>
            <a:ext cx="3305175" cy="4572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918AD02-040D-476A-A573-4741A40B5A51}"/>
              </a:ext>
            </a:extLst>
          </p:cNvPr>
          <p:cNvSpPr txBox="1"/>
          <p:nvPr/>
        </p:nvSpPr>
        <p:spPr>
          <a:xfrm>
            <a:off x="4600852" y="5674995"/>
            <a:ext cx="4560903" cy="408623"/>
          </a:xfrm>
          <a:prstGeom prst="roundRect">
            <a:avLst/>
          </a:prstGeom>
          <a:solidFill>
            <a:srgbClr val="0069BC"/>
          </a:solidFill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Розевиот текст означува име на функција.</a:t>
            </a:r>
            <a:endParaRPr lang="mk-MK" dirty="0">
              <a:solidFill>
                <a:schemeClr val="bg1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BDCC6DD-9887-4186-9496-6839B9EBFDF3}"/>
              </a:ext>
            </a:extLst>
          </p:cNvPr>
          <p:cNvCxnSpPr>
            <a:stCxn id="14" idx="1"/>
          </p:cNvCxnSpPr>
          <p:nvPr/>
        </p:nvCxnSpPr>
        <p:spPr>
          <a:xfrm flipH="1">
            <a:off x="2736532" y="2939654"/>
            <a:ext cx="1063021" cy="282940"/>
          </a:xfrm>
          <a:prstGeom prst="straightConnector1">
            <a:avLst/>
          </a:prstGeom>
          <a:ln w="28575">
            <a:solidFill>
              <a:srgbClr val="56C6F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CD2910D-F6CF-47C4-ACAD-80175D38D002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710215" y="2939654"/>
            <a:ext cx="3089338" cy="80252"/>
          </a:xfrm>
          <a:prstGeom prst="straightConnector1">
            <a:avLst/>
          </a:prstGeom>
          <a:ln w="28575">
            <a:solidFill>
              <a:srgbClr val="56C6F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75711EB-15B8-497D-838D-947AD44DCCB5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1269508" y="3605924"/>
            <a:ext cx="2542474" cy="10096"/>
          </a:xfrm>
          <a:prstGeom prst="straightConnector1">
            <a:avLst/>
          </a:prstGeom>
          <a:ln w="28575">
            <a:solidFill>
              <a:srgbClr val="29AB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C241932-6FB1-4D87-808A-66E05AE1A523}"/>
              </a:ext>
            </a:extLst>
          </p:cNvPr>
          <p:cNvCxnSpPr>
            <a:cxnSpLocks/>
            <a:stCxn id="21" idx="1"/>
          </p:cNvCxnSpPr>
          <p:nvPr/>
        </p:nvCxnSpPr>
        <p:spPr>
          <a:xfrm flipH="1" flipV="1">
            <a:off x="3268042" y="4271666"/>
            <a:ext cx="1121078" cy="117645"/>
          </a:xfrm>
          <a:prstGeom prst="straightConnector1">
            <a:avLst/>
          </a:prstGeom>
          <a:ln w="28575">
            <a:solidFill>
              <a:srgbClr val="1D9AD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2637DFB-B23E-4CC1-A74E-C8CC86C155B2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4187190" y="5193426"/>
            <a:ext cx="413662" cy="6731"/>
          </a:xfrm>
          <a:prstGeom prst="straightConnector1">
            <a:avLst/>
          </a:prstGeom>
          <a:ln w="28575">
            <a:solidFill>
              <a:srgbClr val="0274B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698F0E5-FA4B-4CC2-B180-003C564F11F9}"/>
              </a:ext>
            </a:extLst>
          </p:cNvPr>
          <p:cNvCxnSpPr>
            <a:cxnSpLocks/>
            <a:stCxn id="25" idx="1"/>
          </p:cNvCxnSpPr>
          <p:nvPr/>
        </p:nvCxnSpPr>
        <p:spPr>
          <a:xfrm flipH="1" flipV="1">
            <a:off x="2423604" y="5659161"/>
            <a:ext cx="2177248" cy="220146"/>
          </a:xfrm>
          <a:prstGeom prst="straightConnector1">
            <a:avLst/>
          </a:prstGeom>
          <a:ln w="28575">
            <a:solidFill>
              <a:srgbClr val="0069B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>
            <a:extLst>
              <a:ext uri="{FF2B5EF4-FFF2-40B4-BE49-F238E27FC236}">
                <a16:creationId xmlns:a16="http://schemas.microsoft.com/office/drawing/2014/main" id="{65D5ADEE-378F-4A72-9AAE-6D66725085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513257" y="705075"/>
            <a:ext cx="1000779" cy="1000779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25DC3FD2-B275-418E-97F0-B6D6D7C5D45A}"/>
              </a:ext>
            </a:extLst>
          </p:cNvPr>
          <p:cNvSpPr/>
          <p:nvPr/>
        </p:nvSpPr>
        <p:spPr>
          <a:xfrm>
            <a:off x="796952" y="320354"/>
            <a:ext cx="291586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Role of SQL</a:t>
            </a:r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FA4453-1611-4618-BEA3-F95B87CB4D4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0455" t="8667" r="11212" b="9102"/>
          <a:stretch/>
        </p:blipFill>
        <p:spPr>
          <a:xfrm>
            <a:off x="7923220" y="6533023"/>
            <a:ext cx="688966" cy="2603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2A26471-A08A-4E53-B21E-03C9A89A973A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802" t="14139" r="17035" b="13927"/>
          <a:stretch/>
        </p:blipFill>
        <p:spPr>
          <a:xfrm>
            <a:off x="8918867" y="6533022"/>
            <a:ext cx="1244600" cy="2603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2838D00-1025-48AE-9E77-6C3D24ED4A2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492942" y="6548107"/>
            <a:ext cx="1699058" cy="23019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B828319-23A2-4E7A-94CA-54D46AD7A19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574" y="6528126"/>
            <a:ext cx="315670" cy="31567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0801A2E-9CF1-4436-BAE9-F7663CD5CF2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7272" y="6505369"/>
            <a:ext cx="315670" cy="31567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A592539-42AB-4E33-96F4-E0AF60D5675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8375" y="6400735"/>
            <a:ext cx="377567" cy="377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984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1F807B9-3676-46EA-94ED-0529863CD6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0" r="1060"/>
          <a:stretch/>
        </p:blipFill>
        <p:spPr>
          <a:xfrm>
            <a:off x="0" y="0"/>
            <a:ext cx="12192000" cy="6848419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C85613B1-6EC8-4741-AC3F-381A6C788029}"/>
              </a:ext>
            </a:extLst>
          </p:cNvPr>
          <p:cNvSpPr/>
          <p:nvPr/>
        </p:nvSpPr>
        <p:spPr>
          <a:xfrm>
            <a:off x="705493" y="313014"/>
            <a:ext cx="631987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mk-MK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Креирање табела со </a:t>
            </a:r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SQL</a:t>
            </a:r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9C1C913-DC73-431A-90A3-96DCF1EEC7A7}"/>
              </a:ext>
            </a:extLst>
          </p:cNvPr>
          <p:cNvSpPr txBox="1"/>
          <p:nvPr/>
        </p:nvSpPr>
        <p:spPr>
          <a:xfrm>
            <a:off x="2599589" y="2557068"/>
            <a:ext cx="7541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SQL language is case insensitive                 that capitalization doesn’t matter. </a:t>
            </a:r>
            <a:endParaRPr lang="mk-MK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8AA632A-8B8A-47AC-B57B-C6D834260C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1743" y="2467477"/>
            <a:ext cx="548514" cy="54851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F4BF71A-8522-4DE3-B709-B34B61043A93}"/>
              </a:ext>
            </a:extLst>
          </p:cNvPr>
          <p:cNvSpPr txBox="1"/>
          <p:nvPr/>
        </p:nvSpPr>
        <p:spPr>
          <a:xfrm>
            <a:off x="2629798" y="3054826"/>
            <a:ext cx="7541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Keywords are written in all 	   uppercase characters </a:t>
            </a:r>
            <a:endParaRPr lang="mk-MK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799257DA-1938-4673-A96E-E9B78DA479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1743" y="2999763"/>
            <a:ext cx="548514" cy="5485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0278BE3-28F3-452C-A7E5-E926BA47166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582"/>
          <a:stretch/>
        </p:blipFill>
        <p:spPr>
          <a:xfrm>
            <a:off x="1559646" y="3808315"/>
            <a:ext cx="4420810" cy="304877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824AD9A-49ED-4074-A579-A2CC52E6D0E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7797" b="92931"/>
          <a:stretch/>
        </p:blipFill>
        <p:spPr>
          <a:xfrm>
            <a:off x="1559646" y="3563897"/>
            <a:ext cx="3191945" cy="235746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81DA34B-41FE-4274-A25A-07D6338918D3}"/>
              </a:ext>
            </a:extLst>
          </p:cNvPr>
          <p:cNvCxnSpPr>
            <a:cxnSpLocks/>
          </p:cNvCxnSpPr>
          <p:nvPr/>
        </p:nvCxnSpPr>
        <p:spPr>
          <a:xfrm flipH="1">
            <a:off x="5202315" y="4669299"/>
            <a:ext cx="1597980" cy="1"/>
          </a:xfrm>
          <a:prstGeom prst="straightConnector1">
            <a:avLst/>
          </a:prstGeom>
          <a:ln w="28575">
            <a:solidFill>
              <a:srgbClr val="1D9AD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6AC1169-E3FF-4EB6-8B97-1382AA3897F8}"/>
              </a:ext>
            </a:extLst>
          </p:cNvPr>
          <p:cNvSpPr txBox="1"/>
          <p:nvPr/>
        </p:nvSpPr>
        <p:spPr>
          <a:xfrm>
            <a:off x="6800295" y="3896095"/>
            <a:ext cx="4044666" cy="1634490"/>
          </a:xfrm>
          <a:prstGeom prst="roundRect">
            <a:avLst/>
          </a:prstGeom>
          <a:ln w="38100">
            <a:solidFill>
              <a:srgbClr val="1D9AD7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mk-MK" dirty="0">
                <a:solidFill>
                  <a:schemeClr val="bg2">
                    <a:lumMod val="75000"/>
                  </a:schemeClr>
                </a:solidFill>
              </a:rPr>
              <a:t>Доколку сакаме да биде името со празно место мора да го ставиме во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square </a:t>
            </a:r>
            <a:r>
              <a:rPr lang="mk-MK" dirty="0">
                <a:solidFill>
                  <a:schemeClr val="bg2">
                    <a:lumMod val="75000"/>
                  </a:schemeClr>
                </a:solidFill>
              </a:rPr>
              <a:t>загради. Инаку ќе го кажува како синтактичка грешка.</a:t>
            </a:r>
          </a:p>
          <a:p>
            <a:endParaRPr lang="mk-MK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EC6D7BF-3687-4F0A-A10A-C7A09ECF820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1369"/>
          <a:stretch/>
        </p:blipFill>
        <p:spPr>
          <a:xfrm>
            <a:off x="7327203" y="5180356"/>
            <a:ext cx="2990850" cy="236377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3316AA5C-CBA6-4735-AED1-76A8623C6B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7599" y="4781675"/>
            <a:ext cx="797362" cy="79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349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1F807B9-3676-46EA-94ED-0529863CD6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0" r="1060"/>
          <a:stretch/>
        </p:blipFill>
        <p:spPr>
          <a:xfrm>
            <a:off x="0" y="0"/>
            <a:ext cx="12192000" cy="6848419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C85613B1-6EC8-4741-AC3F-381A6C788029}"/>
              </a:ext>
            </a:extLst>
          </p:cNvPr>
          <p:cNvSpPr/>
          <p:nvPr/>
        </p:nvSpPr>
        <p:spPr>
          <a:xfrm>
            <a:off x="770452" y="398893"/>
            <a:ext cx="732630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mk-MK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Внесување податоци во табела</a:t>
            </a:r>
            <a:endParaRPr lang="en-US" sz="40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CB4C15-97E2-463A-9BF9-D6C47D9362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5841" y="3476569"/>
            <a:ext cx="7286625" cy="3371850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F9178F3-CFBA-4CF9-BBE2-12255730F4AA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4181384" y="2508733"/>
            <a:ext cx="3586578" cy="1077024"/>
          </a:xfrm>
          <a:prstGeom prst="straightConnector1">
            <a:avLst/>
          </a:prstGeom>
          <a:ln w="28575">
            <a:solidFill>
              <a:srgbClr val="0274B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1B4C0FD-20C2-465D-9A26-C7883ED406D1}"/>
              </a:ext>
            </a:extLst>
          </p:cNvPr>
          <p:cNvSpPr txBox="1"/>
          <p:nvPr/>
        </p:nvSpPr>
        <p:spPr>
          <a:xfrm>
            <a:off x="7767962" y="1844721"/>
            <a:ext cx="3266981" cy="1328023"/>
          </a:xfrm>
          <a:prstGeom prst="roundRect">
            <a:avLst/>
          </a:prstGeom>
          <a:ln w="38100">
            <a:solidFill>
              <a:srgbClr val="0274BE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mk-MK" dirty="0">
                <a:solidFill>
                  <a:schemeClr val="bg2">
                    <a:lumMod val="75000"/>
                  </a:schemeClr>
                </a:solidFill>
              </a:rPr>
              <a:t>Вработен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ID </a:t>
            </a:r>
            <a:r>
              <a:rPr lang="mk-MK" dirty="0">
                <a:solidFill>
                  <a:schemeClr val="bg2">
                    <a:lumMod val="75000"/>
                  </a:schemeClr>
                </a:solidFill>
              </a:rPr>
              <a:t>е аутоинкремент податок и затоа не го внесуваме во вредностите. </a:t>
            </a:r>
          </a:p>
          <a:p>
            <a:endParaRPr lang="mk-MK" dirty="0">
              <a:solidFill>
                <a:schemeClr val="bg1"/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7E81E2E2-FE19-455E-8442-E58929873E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3200" y="2606788"/>
            <a:ext cx="478579" cy="478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026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1F807B9-3676-46EA-94ED-0529863CD6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0" r="1060"/>
          <a:stretch/>
        </p:blipFill>
        <p:spPr>
          <a:xfrm>
            <a:off x="0" y="0"/>
            <a:ext cx="12192000" cy="6848419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C85613B1-6EC8-4741-AC3F-381A6C788029}"/>
              </a:ext>
            </a:extLst>
          </p:cNvPr>
          <p:cNvSpPr/>
          <p:nvPr/>
        </p:nvSpPr>
        <p:spPr>
          <a:xfrm>
            <a:off x="734464" y="416506"/>
            <a:ext cx="443313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SELECT statement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24BBCE-E6B4-4374-A7AF-FFBED8638C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3275" y="3480129"/>
            <a:ext cx="5057775" cy="282892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2A223C3-76AB-473B-93A1-4E561BDAC6A5}"/>
              </a:ext>
            </a:extLst>
          </p:cNvPr>
          <p:cNvSpPr txBox="1"/>
          <p:nvPr/>
        </p:nvSpPr>
        <p:spPr>
          <a:xfrm>
            <a:off x="4065974" y="2100977"/>
            <a:ext cx="2361459" cy="1055608"/>
          </a:xfrm>
          <a:prstGeom prst="roundRect">
            <a:avLst/>
          </a:prstGeom>
          <a:ln w="38100">
            <a:solidFill>
              <a:srgbClr val="56C6F5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mk-MK" sz="1400" dirty="0">
                <a:solidFill>
                  <a:schemeClr val="bg2">
                    <a:lumMod val="75000"/>
                  </a:schemeClr>
                </a:solidFill>
              </a:rPr>
              <a:t>За да ги прикажеме само првите неколку записи од табелата (во случајов 3)</a:t>
            </a:r>
          </a:p>
          <a:p>
            <a:pPr algn="just"/>
            <a:endParaRPr lang="mk-MK" sz="1400" dirty="0">
              <a:solidFill>
                <a:schemeClr val="bg1"/>
              </a:solidFill>
            </a:endParaRP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C84844F9-7345-4F68-A381-AE3B6A2D7E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9050" y="3480129"/>
            <a:ext cx="4010025" cy="29146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4CFF807-CA2B-4B8D-9070-B789B3BCF3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469" y="2651901"/>
            <a:ext cx="373413" cy="37341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F1C9E3E-BDFB-4FD5-A740-D67E2B712358}"/>
              </a:ext>
            </a:extLst>
          </p:cNvPr>
          <p:cNvSpPr txBox="1"/>
          <p:nvPr/>
        </p:nvSpPr>
        <p:spPr>
          <a:xfrm>
            <a:off x="8256233" y="2021363"/>
            <a:ext cx="2867487" cy="817245"/>
          </a:xfrm>
          <a:prstGeom prst="roundRect">
            <a:avLst/>
          </a:prstGeom>
          <a:ln w="38100">
            <a:solidFill>
              <a:srgbClr val="56C6F5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mk-MK" sz="1400" dirty="0">
                <a:solidFill>
                  <a:schemeClr val="bg2">
                    <a:lumMod val="75000"/>
                  </a:schemeClr>
                </a:solidFill>
              </a:rPr>
              <a:t>За да ги селектираме сите записи во табелата пишуваме </a:t>
            </a:r>
          </a:p>
          <a:p>
            <a:pPr algn="just"/>
            <a:endParaRPr lang="mk-MK" sz="1400" dirty="0">
              <a:solidFill>
                <a:schemeClr val="bg1"/>
              </a:solidFill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AFAE62EC-2653-40DD-825D-8DE871778523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rgbClr val="1D9AD7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1617" y="2271467"/>
            <a:ext cx="421689" cy="412146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50B9322-49C9-49B8-8C85-32F50069B42A}"/>
              </a:ext>
            </a:extLst>
          </p:cNvPr>
          <p:cNvCxnSpPr>
            <a:cxnSpLocks/>
          </p:cNvCxnSpPr>
          <p:nvPr/>
        </p:nvCxnSpPr>
        <p:spPr>
          <a:xfrm flipH="1">
            <a:off x="8034292" y="2823145"/>
            <a:ext cx="825623" cy="790067"/>
          </a:xfrm>
          <a:prstGeom prst="straightConnector1">
            <a:avLst/>
          </a:prstGeom>
          <a:ln w="28575">
            <a:solidFill>
              <a:srgbClr val="56C6F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5472BE5-8B68-4E8B-86B1-A1834A7CB1A1}"/>
              </a:ext>
            </a:extLst>
          </p:cNvPr>
          <p:cNvCxnSpPr>
            <a:cxnSpLocks/>
          </p:cNvCxnSpPr>
          <p:nvPr/>
        </p:nvCxnSpPr>
        <p:spPr>
          <a:xfrm>
            <a:off x="733889" y="3156585"/>
            <a:ext cx="73979" cy="740712"/>
          </a:xfrm>
          <a:prstGeom prst="straightConnector1">
            <a:avLst/>
          </a:prstGeom>
          <a:ln w="28575">
            <a:solidFill>
              <a:srgbClr val="56C6F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02C75F9-3364-43B9-B87B-CC246C2299CB}"/>
              </a:ext>
            </a:extLst>
          </p:cNvPr>
          <p:cNvSpPr txBox="1"/>
          <p:nvPr/>
        </p:nvSpPr>
        <p:spPr>
          <a:xfrm>
            <a:off x="610946" y="2100977"/>
            <a:ext cx="2601156" cy="1055608"/>
          </a:xfrm>
          <a:prstGeom prst="roundRect">
            <a:avLst/>
          </a:prstGeom>
          <a:ln w="38100">
            <a:solidFill>
              <a:srgbClr val="56C6F5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mk-MK" sz="1400" dirty="0">
                <a:solidFill>
                  <a:schemeClr val="bg2">
                    <a:lumMod val="75000"/>
                  </a:schemeClr>
                </a:solidFill>
              </a:rPr>
              <a:t>За поспецифично можеме да ја наведеме 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</a:rPr>
              <a:t>database schema </a:t>
            </a:r>
            <a:r>
              <a:rPr lang="mk-MK" sz="1400" dirty="0">
                <a:solidFill>
                  <a:schemeClr val="bg2">
                    <a:lumMod val="75000"/>
                  </a:schemeClr>
                </a:solidFill>
              </a:rPr>
              <a:t>во која се наоѓа табелата </a:t>
            </a:r>
          </a:p>
          <a:p>
            <a:pPr algn="just"/>
            <a:endParaRPr lang="mk-MK" sz="14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94E1BD-653F-43A2-A51D-1E677C53765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71900" y="3485428"/>
            <a:ext cx="3381375" cy="2371725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07492BA-B36B-468D-BABF-D298E17AE80F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5038728" y="3156585"/>
            <a:ext cx="207976" cy="544831"/>
          </a:xfrm>
          <a:prstGeom prst="straightConnector1">
            <a:avLst/>
          </a:prstGeom>
          <a:ln w="28575">
            <a:solidFill>
              <a:srgbClr val="56C6F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>
            <a:extLst>
              <a:ext uri="{FF2B5EF4-FFF2-40B4-BE49-F238E27FC236}">
                <a16:creationId xmlns:a16="http://schemas.microsoft.com/office/drawing/2014/main" id="{2B9FBAF7-2D28-4BCE-9028-7F7BDFFE7F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384" y="2683613"/>
            <a:ext cx="373413" cy="373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668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1F807B9-3676-46EA-94ED-0529863CD6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0" r="1060"/>
          <a:stretch/>
        </p:blipFill>
        <p:spPr>
          <a:xfrm>
            <a:off x="0" y="0"/>
            <a:ext cx="12192000" cy="6848419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C85613B1-6EC8-4741-AC3F-381A6C788029}"/>
              </a:ext>
            </a:extLst>
          </p:cNvPr>
          <p:cNvSpPr/>
          <p:nvPr/>
        </p:nvSpPr>
        <p:spPr>
          <a:xfrm>
            <a:off x="733889" y="419012"/>
            <a:ext cx="208743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WHERE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E7B01C-C6AE-4600-81A2-EF2D6D23F7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87306"/>
            <a:ext cx="3857625" cy="23336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5EB009A-F485-4ACC-8693-23F508F476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7625" y="3534931"/>
            <a:ext cx="3952875" cy="2286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76519D5-3D14-4E95-A82C-5B38FF9AFD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10500" y="3525406"/>
            <a:ext cx="4267200" cy="230505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C041D6B1-D1DC-4EBF-94ED-60F01FFE9AF8}"/>
              </a:ext>
            </a:extLst>
          </p:cNvPr>
          <p:cNvSpPr txBox="1"/>
          <p:nvPr/>
        </p:nvSpPr>
        <p:spPr>
          <a:xfrm>
            <a:off x="8904303" y="2418167"/>
            <a:ext cx="2867487" cy="340519"/>
          </a:xfrm>
          <a:prstGeom prst="roundRect">
            <a:avLst/>
          </a:prstGeom>
          <a:ln w="38100">
            <a:solidFill>
              <a:srgbClr val="0274BE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mk-MK" sz="1400" dirty="0">
                <a:solidFill>
                  <a:schemeClr val="bg2">
                    <a:lumMod val="75000"/>
                  </a:schemeClr>
                </a:solidFill>
              </a:rPr>
              <a:t>Кога имаме два критериуми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0A497FF-D243-4B5E-AF99-B5C464F2849B}"/>
              </a:ext>
            </a:extLst>
          </p:cNvPr>
          <p:cNvCxnSpPr>
            <a:cxnSpLocks/>
            <a:stCxn id="27" idx="2"/>
            <a:endCxn id="10" idx="0"/>
          </p:cNvCxnSpPr>
          <p:nvPr/>
        </p:nvCxnSpPr>
        <p:spPr>
          <a:xfrm flipH="1">
            <a:off x="9944100" y="2758686"/>
            <a:ext cx="393947" cy="766720"/>
          </a:xfrm>
          <a:prstGeom prst="straightConnector1">
            <a:avLst/>
          </a:prstGeom>
          <a:ln w="28575">
            <a:solidFill>
              <a:srgbClr val="0274B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525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1003</Words>
  <Application>Microsoft Office PowerPoint</Application>
  <PresentationFormat>Widescreen</PresentationFormat>
  <Paragraphs>368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Martina Talevska</dc:creator>
  <cp:lastModifiedBy>Martina Talevska</cp:lastModifiedBy>
  <cp:revision>17</cp:revision>
  <dcterms:created xsi:type="dcterms:W3CDTF">2021-04-26T15:56:04Z</dcterms:created>
  <dcterms:modified xsi:type="dcterms:W3CDTF">2023-04-26T18:00:31Z</dcterms:modified>
</cp:coreProperties>
</file>