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8" r:id="rId4"/>
    <p:sldId id="408" r:id="rId5"/>
    <p:sldId id="406" r:id="rId6"/>
    <p:sldId id="407" r:id="rId7"/>
    <p:sldId id="410" r:id="rId8"/>
    <p:sldId id="442" r:id="rId9"/>
    <p:sldId id="411" r:id="rId10"/>
    <p:sldId id="412" r:id="rId11"/>
    <p:sldId id="443" r:id="rId12"/>
    <p:sldId id="423" r:id="rId13"/>
    <p:sldId id="414" r:id="rId14"/>
    <p:sldId id="415" r:id="rId15"/>
    <p:sldId id="418" r:id="rId16"/>
    <p:sldId id="420" r:id="rId17"/>
    <p:sldId id="421" r:id="rId18"/>
    <p:sldId id="419" r:id="rId19"/>
    <p:sldId id="427" r:id="rId20"/>
    <p:sldId id="444" r:id="rId21"/>
    <p:sldId id="428" r:id="rId22"/>
    <p:sldId id="430" r:id="rId23"/>
    <p:sldId id="446" r:id="rId24"/>
    <p:sldId id="445" r:id="rId25"/>
    <p:sldId id="431" r:id="rId26"/>
    <p:sldId id="460" r:id="rId27"/>
    <p:sldId id="436" r:id="rId28"/>
    <p:sldId id="437" r:id="rId29"/>
    <p:sldId id="438" r:id="rId30"/>
    <p:sldId id="439" r:id="rId31"/>
    <p:sldId id="440" r:id="rId32"/>
    <p:sldId id="441" r:id="rId33"/>
    <p:sldId id="447" r:id="rId34"/>
    <p:sldId id="449" r:id="rId35"/>
    <p:sldId id="451" r:id="rId36"/>
    <p:sldId id="459" r:id="rId37"/>
    <p:sldId id="454" r:id="rId38"/>
    <p:sldId id="455" r:id="rId39"/>
    <p:sldId id="456" r:id="rId40"/>
    <p:sldId id="457" r:id="rId41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0EA"/>
    <a:srgbClr val="0273BE"/>
    <a:srgbClr val="FFB900"/>
    <a:srgbClr val="4BC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DFE-B2A2-4D33-9DFF-622F28FD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F1CD-19BD-40D1-848F-671C29023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3C7E-AF0E-4EE5-A7E3-1AB8AE8A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48AD-EFF3-4980-B37A-1AC209E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413E-C9BF-4116-AD0E-0E672D09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885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FC42-A944-492D-8921-A0797B3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B1A00-B451-4E45-9628-5CE461924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A2ED-6AF3-4DD8-BD59-7573C269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2E26-FD30-450D-A8E9-C4531D9A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89D3-94FB-4293-A24B-F874DBE5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381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51B22-514B-442A-8146-2933C0AF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EB51-FA2D-412D-90D2-2F5258AE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63A0-D7BC-4484-B7F9-189715D3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11C1-E7D5-48E2-BF05-0F326DFF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F545-1E62-4201-8847-EA45955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97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D8C9-EC25-466B-9BDC-98D6A70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1A95-A198-4E23-B7F6-40AD151C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5ACC-110D-46FE-A349-7FE65F4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5BF4-E6AD-431C-8D95-895FB95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9B0B-858B-4191-8DFE-A857E75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66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5ADA-6C1C-40E5-B8B4-1D1FEB92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A478-C1E0-498D-BFBB-5BE34760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FE16-60BD-4855-A6BA-8A02B035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157D-B03D-49FD-AADE-1DFAD342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32F7-435B-4416-96F2-6A264D6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2673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AD68-21BA-4AAC-814E-9C920CD8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4D84-FF41-4A51-925D-E66AC8FE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85E3F-9D41-4B1A-9983-057548DE1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BF16-6AA0-426C-B520-3A55A10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0D2C-EFC0-4157-9406-E0723F05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F236-9973-4B91-BD38-A1600DB6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83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9A9-7474-4A14-B429-0FD2A3E8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8D1E-4B81-4D99-834F-1452A473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153-4F4B-4628-BD7E-A0C6C630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A4B08-FE3F-4AA0-B6A4-A33093C35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A4733-9C21-42BC-8292-B502E135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F493-9F25-4F55-9F9F-79298F2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BB13-47BC-48AC-9A72-7DF037EA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66F87-2FC8-4EBF-9EAC-19A9EE0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1534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C6CE-2E0F-47C7-BEA6-D0766922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BEDE7-E1E9-40B5-98E9-F901B3F9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3104C-325B-4764-B303-281399A9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9498-45E3-44B8-9D2E-82AE0883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368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E1DB5-A83D-4665-B70C-AB57367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75FFF-6224-4BCC-AF79-43CC97A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FD5B-FE3E-47C7-B3DB-DD34537C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77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8348-14DA-40F1-AC4E-B355813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15C9-3270-48CE-B602-3ABD1D71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612D-6305-4781-B4FC-57277CE1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D081F-7500-4CE3-8ECF-63FA3D4F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AC03-0C5A-4082-AF3D-813E0108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5628-8277-4B4E-9D10-4036856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2238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980-6EA0-463B-9D80-8CF4884E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65427-1DDB-41BA-9CDA-88299E2D8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B3ED1-EA36-46B9-9DEE-383ACB7D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EEB0B-A742-4306-9420-21B24E7E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E7DD-3597-4EB2-BC17-459D0F89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B7A22-49CD-498C-9EBB-77A933E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5317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94E0C-A791-4CE6-A4E7-390EA2C3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6E0C-1941-4E71-AB71-A4FC53FF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ED4C-B1C6-4C2A-A7BB-91ED417D7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B564-D04A-40E2-A553-3B495AE24284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2FD8-1440-44DA-8315-0B719026E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39BB-36E4-416D-B532-A5BCFBFF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6487-751E-44ED-953B-15DEEE2F4F3E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745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drive/u/1/folders/13ytJImKe4YeLHwld7w9kRWVxWm0DdUYc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4.png"/><Relationship Id="rId7" Type="http://schemas.openxmlformats.org/officeDocument/2006/relationships/image" Target="../media/image14.png"/><Relationship Id="rId12" Type="http://schemas.openxmlformats.org/officeDocument/2006/relationships/image" Target="../media/image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0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9F8FB1B8-A713-4F6B-8B3F-10F0C7250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 rot="10800000" flipH="1">
            <a:off x="0" y="4566156"/>
            <a:ext cx="9818647" cy="229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5B3F6-E3B4-40BF-8DFC-E5EDD086A0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254" r="824" b="1967"/>
          <a:stretch/>
        </p:blipFill>
        <p:spPr>
          <a:xfrm>
            <a:off x="0" y="0"/>
            <a:ext cx="12195423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A4026C-28B5-4536-8750-088909580FD8}"/>
              </a:ext>
            </a:extLst>
          </p:cNvPr>
          <p:cNvSpPr/>
          <p:nvPr/>
        </p:nvSpPr>
        <p:spPr>
          <a:xfrm>
            <a:off x="4003828" y="781235"/>
            <a:ext cx="4598633" cy="2647765"/>
          </a:xfrm>
          <a:prstGeom prst="roundRect">
            <a:avLst/>
          </a:prstGeom>
          <a:solidFill>
            <a:srgbClr val="F3F3F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mk-MK" sz="2800" b="1" dirty="0">
                <a:ln/>
                <a:solidFill>
                  <a:srgbClr val="FFB900"/>
                </a:solidFill>
              </a:rPr>
              <a:t>Дизајн и имплементација на бази на податоци</a:t>
            </a: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BFBDC-B1E6-445C-944D-E3E65658F689}"/>
              </a:ext>
            </a:extLst>
          </p:cNvPr>
          <p:cNvSpPr/>
          <p:nvPr/>
        </p:nvSpPr>
        <p:spPr>
          <a:xfrm>
            <a:off x="2938654" y="5344296"/>
            <a:ext cx="1981588" cy="113634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942395-0E04-429B-9EED-948DBFAAB07A}"/>
              </a:ext>
            </a:extLst>
          </p:cNvPr>
          <p:cNvSpPr/>
          <p:nvPr/>
        </p:nvSpPr>
        <p:spPr>
          <a:xfrm>
            <a:off x="5843132" y="5629923"/>
            <a:ext cx="699711" cy="113634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D54ABC-9426-46FA-8B29-6771117BD5AC}"/>
              </a:ext>
            </a:extLst>
          </p:cNvPr>
          <p:cNvSpPr/>
          <p:nvPr/>
        </p:nvSpPr>
        <p:spPr>
          <a:xfrm>
            <a:off x="7527720" y="5319944"/>
            <a:ext cx="1606698" cy="1063100"/>
          </a:xfrm>
          <a:prstGeom prst="roundRect">
            <a:avLst>
              <a:gd name="adj" fmla="val 9636"/>
            </a:avLst>
          </a:prstGeom>
          <a:solidFill>
            <a:srgbClr val="F7F7F7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 sz="1600" dirty="0">
              <a:solidFill>
                <a:srgbClr val="30B55A"/>
              </a:solidFill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30B311C-1595-4ACC-B925-41D986B601F5}"/>
              </a:ext>
            </a:extLst>
          </p:cNvPr>
          <p:cNvSpPr/>
          <p:nvPr/>
        </p:nvSpPr>
        <p:spPr>
          <a:xfrm>
            <a:off x="7465733" y="6197691"/>
            <a:ext cx="1668685" cy="370705"/>
          </a:xfrm>
          <a:prstGeom prst="trapezoid">
            <a:avLst/>
          </a:prstGeom>
          <a:solidFill>
            <a:srgbClr val="F7F7F7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28E831-F8F8-4ED6-91BC-3FE34FF83874}"/>
              </a:ext>
            </a:extLst>
          </p:cNvPr>
          <p:cNvSpPr/>
          <p:nvPr/>
        </p:nvSpPr>
        <p:spPr>
          <a:xfrm>
            <a:off x="7811102" y="5483610"/>
            <a:ext cx="1039300" cy="521810"/>
          </a:xfrm>
          <a:prstGeom prst="roundRect">
            <a:avLst/>
          </a:prstGeom>
          <a:solidFill>
            <a:srgbClr val="FFD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 sz="1600" dirty="0">
              <a:solidFill>
                <a:srgbClr val="002060"/>
              </a:solidFill>
            </a:endParaRPr>
          </a:p>
          <a:p>
            <a:pPr algn="ctr"/>
            <a:r>
              <a:rPr lang="mk-MK" sz="1600" dirty="0">
                <a:solidFill>
                  <a:srgbClr val="002060"/>
                </a:solidFill>
              </a:rPr>
              <a:t>Мартина Талевска</a:t>
            </a:r>
          </a:p>
          <a:p>
            <a:pPr algn="ctr"/>
            <a:endParaRPr lang="mk-MK" sz="1600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E12949-C876-4001-ADDD-4C0E7DFAD916}"/>
              </a:ext>
            </a:extLst>
          </p:cNvPr>
          <p:cNvSpPr/>
          <p:nvPr/>
        </p:nvSpPr>
        <p:spPr>
          <a:xfrm>
            <a:off x="5206190" y="3985149"/>
            <a:ext cx="1973593" cy="501217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mk-MK" sz="2400" b="1" dirty="0">
                <a:ln/>
                <a:solidFill>
                  <a:srgbClr val="00B0F0"/>
                </a:solidFill>
              </a:rPr>
              <a:t>ВЕЖБИ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65CA76-7C8D-48B9-BB40-D7F5E8ADE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66" y="5650575"/>
            <a:ext cx="1568589" cy="73246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7994DC6-90EC-4643-8697-C89A375AA93A}"/>
              </a:ext>
            </a:extLst>
          </p:cNvPr>
          <p:cNvSpPr/>
          <p:nvPr/>
        </p:nvSpPr>
        <p:spPr>
          <a:xfrm>
            <a:off x="8276693" y="5344296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6D74E-EFE7-48C9-BAF5-496408D93D7C}"/>
              </a:ext>
            </a:extLst>
          </p:cNvPr>
          <p:cNvSpPr/>
          <p:nvPr/>
        </p:nvSpPr>
        <p:spPr>
          <a:xfrm>
            <a:off x="6143049" y="6568396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3EB415-021C-46F4-95E5-C3E6555DCF45}"/>
              </a:ext>
            </a:extLst>
          </p:cNvPr>
          <p:cNvSpPr/>
          <p:nvPr/>
        </p:nvSpPr>
        <p:spPr>
          <a:xfrm>
            <a:off x="3049329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E67046-9F61-416F-B6D1-497B380A1A54}"/>
              </a:ext>
            </a:extLst>
          </p:cNvPr>
          <p:cNvSpPr/>
          <p:nvPr/>
        </p:nvSpPr>
        <p:spPr>
          <a:xfrm>
            <a:off x="3171351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0C4CBB-4BD5-4F1C-BC8A-8A71C06EF650}"/>
              </a:ext>
            </a:extLst>
          </p:cNvPr>
          <p:cNvSpPr/>
          <p:nvPr/>
        </p:nvSpPr>
        <p:spPr>
          <a:xfrm>
            <a:off x="3289666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6FBB154D-69BF-4F4E-BCAE-4DD0C5438335}"/>
              </a:ext>
            </a:extLst>
          </p:cNvPr>
          <p:cNvSpPr/>
          <p:nvPr/>
        </p:nvSpPr>
        <p:spPr>
          <a:xfrm>
            <a:off x="7618133" y="6350092"/>
            <a:ext cx="1396327" cy="13054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0AA2E5-4B0E-43EB-BDA5-08044C8FD87A}"/>
              </a:ext>
            </a:extLst>
          </p:cNvPr>
          <p:cNvSpPr/>
          <p:nvPr/>
        </p:nvSpPr>
        <p:spPr>
          <a:xfrm>
            <a:off x="2994660" y="5753100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CAFCBF-428B-4A6A-9E4F-290B80B236F3}"/>
              </a:ext>
            </a:extLst>
          </p:cNvPr>
          <p:cNvSpPr/>
          <p:nvPr/>
        </p:nvSpPr>
        <p:spPr>
          <a:xfrm>
            <a:off x="2994660" y="5828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D4AF6-0F4E-4BA7-9693-45AFF8A19477}"/>
              </a:ext>
            </a:extLst>
          </p:cNvPr>
          <p:cNvSpPr/>
          <p:nvPr/>
        </p:nvSpPr>
        <p:spPr>
          <a:xfrm>
            <a:off x="2994660" y="5902911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00D0D-4C80-4B5F-9BFE-ED66ABAC7649}"/>
              </a:ext>
            </a:extLst>
          </p:cNvPr>
          <p:cNvSpPr/>
          <p:nvPr/>
        </p:nvSpPr>
        <p:spPr>
          <a:xfrm>
            <a:off x="2990123" y="5977188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1AE0B7-AD7B-435C-89B7-8E22476542E0}"/>
              </a:ext>
            </a:extLst>
          </p:cNvPr>
          <p:cNvSpPr/>
          <p:nvPr/>
        </p:nvSpPr>
        <p:spPr>
          <a:xfrm>
            <a:off x="2994660" y="6055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1D78E-F857-42BE-B0D4-430A92E961A5}"/>
              </a:ext>
            </a:extLst>
          </p:cNvPr>
          <p:cNvSpPr/>
          <p:nvPr/>
        </p:nvSpPr>
        <p:spPr>
          <a:xfrm>
            <a:off x="5937459" y="5773370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1B3F4D-C91E-4FDC-8D35-A098F6283D18}"/>
              </a:ext>
            </a:extLst>
          </p:cNvPr>
          <p:cNvSpPr/>
          <p:nvPr/>
        </p:nvSpPr>
        <p:spPr>
          <a:xfrm>
            <a:off x="5937459" y="5862232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6FE02-9473-49A7-9D6A-01C2E14C040F}"/>
              </a:ext>
            </a:extLst>
          </p:cNvPr>
          <p:cNvSpPr/>
          <p:nvPr/>
        </p:nvSpPr>
        <p:spPr>
          <a:xfrm>
            <a:off x="5937460" y="5950156"/>
            <a:ext cx="305464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B6008AF0-1D5C-42A5-89D0-D5007A837203}"/>
              </a:ext>
            </a:extLst>
          </p:cNvPr>
          <p:cNvSpPr/>
          <p:nvPr/>
        </p:nvSpPr>
        <p:spPr>
          <a:xfrm>
            <a:off x="2990123" y="6168874"/>
            <a:ext cx="233019" cy="181217"/>
          </a:xfrm>
          <a:prstGeom prst="flowChartAlternateProcess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3A5422C1-B675-434C-9DE4-1CC802444035}"/>
              </a:ext>
            </a:extLst>
          </p:cNvPr>
          <p:cNvSpPr/>
          <p:nvPr/>
        </p:nvSpPr>
        <p:spPr>
          <a:xfrm>
            <a:off x="5937459" y="6116039"/>
            <a:ext cx="520065" cy="36443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100" b="1" dirty="0"/>
              <a:t>202</a:t>
            </a:r>
            <a:r>
              <a:rPr lang="en-US" sz="1100" b="1" dirty="0"/>
              <a:t>3</a:t>
            </a:r>
            <a:endParaRPr lang="mk-MK" sz="11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9FEE17-703A-4846-8AC7-F663679DA814}"/>
              </a:ext>
            </a:extLst>
          </p:cNvPr>
          <p:cNvSpPr/>
          <p:nvPr/>
        </p:nvSpPr>
        <p:spPr>
          <a:xfrm>
            <a:off x="7576640" y="6037791"/>
            <a:ext cx="1557778" cy="224861"/>
          </a:xfrm>
          <a:prstGeom prst="round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martina.talevska@uklo.edu.mk</a:t>
            </a:r>
            <a:endParaRPr lang="mk-MK" sz="800" dirty="0">
              <a:solidFill>
                <a:srgbClr val="00206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8258A4-0300-44D7-831F-27532F5185B4}"/>
              </a:ext>
            </a:extLst>
          </p:cNvPr>
          <p:cNvSpPr/>
          <p:nvPr/>
        </p:nvSpPr>
        <p:spPr>
          <a:xfrm>
            <a:off x="4341181" y="2105117"/>
            <a:ext cx="426128" cy="558184"/>
          </a:xfrm>
          <a:prstGeom prst="roundRect">
            <a:avLst/>
          </a:prstGeom>
          <a:solidFill>
            <a:srgbClr val="3A68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93102E-16FA-4453-BCDD-286669F9EB31}"/>
              </a:ext>
            </a:extLst>
          </p:cNvPr>
          <p:cNvSpPr/>
          <p:nvPr/>
        </p:nvSpPr>
        <p:spPr>
          <a:xfrm>
            <a:off x="4919709" y="2105117"/>
            <a:ext cx="426128" cy="558184"/>
          </a:xfrm>
          <a:prstGeom prst="roundRect">
            <a:avLst/>
          </a:prstGeom>
          <a:solidFill>
            <a:srgbClr val="40C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5F6804-DFF3-4F92-9EF8-BB0A169231F0}"/>
              </a:ext>
            </a:extLst>
          </p:cNvPr>
          <p:cNvSpPr/>
          <p:nvPr/>
        </p:nvSpPr>
        <p:spPr>
          <a:xfrm>
            <a:off x="5511331" y="2104100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37E85-7AB4-4ED9-815E-514BA56F4236}"/>
              </a:ext>
            </a:extLst>
          </p:cNvPr>
          <p:cNvSpPr/>
          <p:nvPr/>
        </p:nvSpPr>
        <p:spPr>
          <a:xfrm>
            <a:off x="6090080" y="2104100"/>
            <a:ext cx="426128" cy="558184"/>
          </a:xfrm>
          <a:prstGeom prst="roundRect">
            <a:avLst/>
          </a:prstGeom>
          <a:solidFill>
            <a:srgbClr val="3A68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17F95E-449B-4D01-AB4B-E85A54B88D4E}"/>
              </a:ext>
            </a:extLst>
          </p:cNvPr>
          <p:cNvSpPr/>
          <p:nvPr/>
        </p:nvSpPr>
        <p:spPr>
          <a:xfrm>
            <a:off x="6668608" y="2118572"/>
            <a:ext cx="426128" cy="558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0BDC13-8DA2-49F1-BF59-1694E70435EB}"/>
              </a:ext>
            </a:extLst>
          </p:cNvPr>
          <p:cNvSpPr/>
          <p:nvPr/>
        </p:nvSpPr>
        <p:spPr>
          <a:xfrm>
            <a:off x="7209406" y="2118572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C20A2E-721C-4A50-8E55-D96DEB5A2C95}"/>
              </a:ext>
            </a:extLst>
          </p:cNvPr>
          <p:cNvSpPr/>
          <p:nvPr/>
        </p:nvSpPr>
        <p:spPr>
          <a:xfrm>
            <a:off x="7750204" y="2118572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5CEF71D-F2D5-476F-93AE-C5760158FB00}"/>
              </a:ext>
            </a:extLst>
          </p:cNvPr>
          <p:cNvSpPr/>
          <p:nvPr/>
        </p:nvSpPr>
        <p:spPr>
          <a:xfrm>
            <a:off x="4377647" y="2323532"/>
            <a:ext cx="269596" cy="2324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BA71419-816B-4039-934C-EDB6AA2B402E}"/>
              </a:ext>
            </a:extLst>
          </p:cNvPr>
          <p:cNvSpPr/>
          <p:nvPr/>
        </p:nvSpPr>
        <p:spPr>
          <a:xfrm>
            <a:off x="4526728" y="2373630"/>
            <a:ext cx="196715" cy="1823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07782D-9CCE-454C-897E-1703142AC91C}"/>
              </a:ext>
            </a:extLst>
          </p:cNvPr>
          <p:cNvSpPr/>
          <p:nvPr/>
        </p:nvSpPr>
        <p:spPr>
          <a:xfrm>
            <a:off x="4554245" y="2259330"/>
            <a:ext cx="64202" cy="64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AD2773E-14E6-4465-B739-CE95C3C22E6D}"/>
              </a:ext>
            </a:extLst>
          </p:cNvPr>
          <p:cNvSpPr/>
          <p:nvPr/>
        </p:nvSpPr>
        <p:spPr>
          <a:xfrm>
            <a:off x="6129369" y="2323532"/>
            <a:ext cx="269596" cy="2324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D1659DB-FEC4-4DAE-A837-842C68B86C6F}"/>
              </a:ext>
            </a:extLst>
          </p:cNvPr>
          <p:cNvSpPr/>
          <p:nvPr/>
        </p:nvSpPr>
        <p:spPr>
          <a:xfrm>
            <a:off x="6278450" y="2373630"/>
            <a:ext cx="196715" cy="1823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C03FB3-83C0-4FC0-A3EB-12F79D062F06}"/>
              </a:ext>
            </a:extLst>
          </p:cNvPr>
          <p:cNvSpPr/>
          <p:nvPr/>
        </p:nvSpPr>
        <p:spPr>
          <a:xfrm>
            <a:off x="6305967" y="2259330"/>
            <a:ext cx="64202" cy="64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4C34E2-D3E9-4470-8741-BB4C4C115FA8}"/>
              </a:ext>
            </a:extLst>
          </p:cNvPr>
          <p:cNvSpPr/>
          <p:nvPr/>
        </p:nvSpPr>
        <p:spPr>
          <a:xfrm>
            <a:off x="4979670" y="2213610"/>
            <a:ext cx="2971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B2C861-B5F9-4677-BE96-DE70B884B17C}"/>
              </a:ext>
            </a:extLst>
          </p:cNvPr>
          <p:cNvSpPr/>
          <p:nvPr/>
        </p:nvSpPr>
        <p:spPr>
          <a:xfrm>
            <a:off x="4979670" y="2289810"/>
            <a:ext cx="2971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712913-BD8C-4D85-8D90-67C526AECB32}"/>
              </a:ext>
            </a:extLst>
          </p:cNvPr>
          <p:cNvSpPr/>
          <p:nvPr/>
        </p:nvSpPr>
        <p:spPr>
          <a:xfrm>
            <a:off x="4976267" y="2360332"/>
            <a:ext cx="22992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10DD20-44D7-4ED8-885B-BA0A0C92A786}"/>
              </a:ext>
            </a:extLst>
          </p:cNvPr>
          <p:cNvSpPr/>
          <p:nvPr/>
        </p:nvSpPr>
        <p:spPr>
          <a:xfrm>
            <a:off x="6719374" y="2247848"/>
            <a:ext cx="316405" cy="31640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ED5452-75B0-45DF-B59D-B2E6B35D973C}"/>
              </a:ext>
            </a:extLst>
          </p:cNvPr>
          <p:cNvSpPr/>
          <p:nvPr/>
        </p:nvSpPr>
        <p:spPr>
          <a:xfrm rot="5400000">
            <a:off x="6818240" y="2329461"/>
            <a:ext cx="161956" cy="150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F0DD40-93CD-4BB7-9252-BF045C9D7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01154" y="1703491"/>
            <a:ext cx="914400" cy="9144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13AF0328-7E2A-49D1-A30A-02A6D61EB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66" y="3262686"/>
            <a:ext cx="914400" cy="914400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DE83962-D633-4E81-82F2-B4E8B15AF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95" y="4727236"/>
            <a:ext cx="914400" cy="914400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860B24D2-1BA0-468B-8D01-1FBCA7680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02" y="3031996"/>
            <a:ext cx="914400" cy="91440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7525B51-6A95-4865-96CF-A3D603D3E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559" y="5494107"/>
            <a:ext cx="224861" cy="224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3F2CF-178D-4AE5-BCEA-DCF2F28B78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4" y="3440480"/>
            <a:ext cx="1217756" cy="121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52AAF-8DB3-44A2-812B-CD6A55B60E8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6" t="15163" r="6128" b="6823"/>
          <a:stretch/>
        </p:blipFill>
        <p:spPr>
          <a:xfrm>
            <a:off x="9438488" y="2569206"/>
            <a:ext cx="1286133" cy="12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3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9F8FB4-222B-4C31-9D0E-9E2D8D954966}"/>
              </a:ext>
            </a:extLst>
          </p:cNvPr>
          <p:cNvSpPr/>
          <p:nvPr/>
        </p:nvSpPr>
        <p:spPr>
          <a:xfrm>
            <a:off x="779962" y="386828"/>
            <a:ext cx="48016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Maintaining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Indexes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7341-CC5D-4BD9-AE06-863DA07E98F8}"/>
              </a:ext>
            </a:extLst>
          </p:cNvPr>
          <p:cNvSpPr txBox="1"/>
          <p:nvPr/>
        </p:nvSpPr>
        <p:spPr>
          <a:xfrm>
            <a:off x="1906208" y="2799361"/>
            <a:ext cx="8557643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Мора да бидат </a:t>
            </a:r>
            <a:r>
              <a:rPr lang="en-US" dirty="0"/>
              <a:t>updated </a:t>
            </a:r>
            <a:r>
              <a:rPr lang="mk-MK" dirty="0"/>
              <a:t>секој пат кога е направена измена во табелата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Индексирањето ги прави прашалниците побрзи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Но, креирањето табели и изменувањето е побавно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D55699-80FA-4C13-A75B-7E2D9EF5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33" y="3092556"/>
            <a:ext cx="233039" cy="233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6F48E-B5C8-4313-8D8F-C97C1EC3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33" y="3639700"/>
            <a:ext cx="233039" cy="23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3C359-3E49-459E-9280-97CB46CA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33" y="4166058"/>
            <a:ext cx="233039" cy="2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332E3-FDC2-4BC2-B892-DF9E7F00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" t="3016" r="442" b="2329"/>
          <a:stretch/>
        </p:blipFill>
        <p:spPr>
          <a:xfrm>
            <a:off x="365760" y="1554481"/>
            <a:ext cx="11466576" cy="37764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CFE2A2-D53A-4030-9C80-8F001079F86F}"/>
              </a:ext>
            </a:extLst>
          </p:cNvPr>
          <p:cNvSpPr/>
          <p:nvPr/>
        </p:nvSpPr>
        <p:spPr>
          <a:xfrm>
            <a:off x="0" y="109728"/>
            <a:ext cx="12192000" cy="758952"/>
          </a:xfrm>
          <a:prstGeom prst="rect">
            <a:avLst/>
          </a:prstGeom>
          <a:solidFill>
            <a:srgbClr val="027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D64C6-FB03-4FDC-9707-195C2E99A8C1}"/>
              </a:ext>
            </a:extLst>
          </p:cNvPr>
          <p:cNvSpPr/>
          <p:nvPr/>
        </p:nvSpPr>
        <p:spPr>
          <a:xfrm>
            <a:off x="-1" y="5989320"/>
            <a:ext cx="12192000" cy="758952"/>
          </a:xfrm>
          <a:prstGeom prst="rect">
            <a:avLst/>
          </a:prstGeom>
          <a:solidFill>
            <a:srgbClr val="027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D49BE-76A4-48B8-8363-4C1053D49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00" y="2066544"/>
            <a:ext cx="490121" cy="4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AE588-FF46-4184-843D-AA5EEF3DB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" y="0"/>
            <a:ext cx="5753413" cy="2991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447AB-0C3C-4D11-A477-47D6280E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4" y="965625"/>
            <a:ext cx="366712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9B8CC-E865-4DE0-A1C2-C4BC2509B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91775"/>
            <a:ext cx="5826711" cy="302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79105-F6C7-4A7A-B5C8-D891CE2AE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214" y="4208131"/>
            <a:ext cx="289560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56CD9-1B1E-494D-80FA-DD3CCC3BD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99" y="6024563"/>
            <a:ext cx="283845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82FD15-90FF-494E-82A9-D3FDAE315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704" y="5953125"/>
            <a:ext cx="67532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867EB-8581-45C3-8CAD-0A774A00FC1A}"/>
              </a:ext>
            </a:extLst>
          </p:cNvPr>
          <p:cNvSpPr/>
          <p:nvPr/>
        </p:nvSpPr>
        <p:spPr>
          <a:xfrm>
            <a:off x="779963" y="386828"/>
            <a:ext cx="4209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Rowstore indexes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81B5D-F667-4879-B61E-F9303E76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5" y="2821028"/>
            <a:ext cx="3894846" cy="365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6454C-BE50-4D52-A945-B78E6B01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928" y="3004691"/>
            <a:ext cx="3898959" cy="3466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AFE82-828C-4959-A969-B83AC6AD6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73" y="2821028"/>
            <a:ext cx="2533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867EB-8581-45C3-8CAD-0A774A00FC1A}"/>
              </a:ext>
            </a:extLst>
          </p:cNvPr>
          <p:cNvSpPr/>
          <p:nvPr/>
        </p:nvSpPr>
        <p:spPr>
          <a:xfrm>
            <a:off x="779962" y="386828"/>
            <a:ext cx="52276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Columnstore indexes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C81C-E0CB-43DA-90A7-8E9984E1F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79" b="8962"/>
          <a:stretch/>
        </p:blipFill>
        <p:spPr>
          <a:xfrm>
            <a:off x="0" y="2810199"/>
            <a:ext cx="6403618" cy="3964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FCD2E-6B87-4A65-99F2-EA4D01370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03" y="3145291"/>
            <a:ext cx="5006048" cy="3472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5759A3-DBAF-4E71-A640-4C5B1B0A5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95" y="1998069"/>
            <a:ext cx="4938993" cy="8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7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6260BD-E60C-48D2-A766-A1D03EABC0A9}"/>
              </a:ext>
            </a:extLst>
          </p:cNvPr>
          <p:cNvSpPr/>
          <p:nvPr/>
        </p:nvSpPr>
        <p:spPr>
          <a:xfrm>
            <a:off x="779962" y="386828"/>
            <a:ext cx="52276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 Store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FB4B9-E21F-43D4-87DF-4D0258114668}"/>
              </a:ext>
            </a:extLst>
          </p:cNvPr>
          <p:cNvSpPr txBox="1"/>
          <p:nvPr/>
        </p:nvSpPr>
        <p:spPr>
          <a:xfrm>
            <a:off x="1796480" y="2660534"/>
            <a:ext cx="916717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Нов </a:t>
            </a:r>
            <a:r>
              <a:rPr lang="en-US" dirty="0"/>
              <a:t>feature </a:t>
            </a:r>
            <a:r>
              <a:rPr lang="mk-MK" dirty="0"/>
              <a:t>од 2016 год. ни служи за мониторинг на перформансите на прашалниците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Ги зачувува податоците за перформансите на прашалниците и извршувањето на истите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Ги содржи плановите за извршување на прашалниците (</a:t>
            </a:r>
            <a:r>
              <a:rPr lang="en-US" dirty="0"/>
              <a:t>query execution plans), </a:t>
            </a:r>
            <a:r>
              <a:rPr lang="mk-MK" dirty="0"/>
              <a:t>меморија, </a:t>
            </a:r>
            <a:r>
              <a:rPr lang="en-US" dirty="0"/>
              <a:t>CPU resource utilization, </a:t>
            </a:r>
            <a:r>
              <a:rPr lang="mk-MK" dirty="0"/>
              <a:t>време за извршување и други параметри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Се надгледуваат извесните промени во перформансот од време на време.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F51EC-9FF4-48FA-8F81-8D75CA061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5" y="2953729"/>
            <a:ext cx="235926" cy="23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3B95A-2D8E-4659-92D1-6F71D9902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5" y="3500873"/>
            <a:ext cx="235926" cy="233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41BC6-1009-4EE7-9E9C-1C4A2BC47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5" y="5114267"/>
            <a:ext cx="235926" cy="233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B470D-26F5-4764-8DD8-DA447FEE4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5" y="4013333"/>
            <a:ext cx="235926" cy="2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7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950B-608E-4FE1-A521-B3256F02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4A4D-9E5A-40E7-8D8E-0D521578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5BC43-7A3F-460B-AE69-675FF7FB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"/>
            <a:ext cx="3952875" cy="361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329F4-F3B9-4770-A984-92AAB36C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78" y="15875"/>
            <a:ext cx="787149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4B899-ADF8-4354-BBFD-63D3B3C40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" y="3714750"/>
            <a:ext cx="3695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BB0A-4A30-473F-8BA5-42427F07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9864-9DDA-4F2C-87E9-14CBB7AE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D672F-BB4F-4A74-A0A4-5BD9D48F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" t="4581"/>
          <a:stretch/>
        </p:blipFill>
        <p:spPr>
          <a:xfrm>
            <a:off x="0" y="0"/>
            <a:ext cx="12192000" cy="62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18940E-5DFE-4880-BE2E-908803F36911}"/>
              </a:ext>
            </a:extLst>
          </p:cNvPr>
          <p:cNvSpPr/>
          <p:nvPr/>
        </p:nvSpPr>
        <p:spPr>
          <a:xfrm>
            <a:off x="779963" y="386828"/>
            <a:ext cx="42092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execution plans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2B1BF-93AF-4F59-B4C4-7FBD11B0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E4022-92DC-4DC7-9536-DA5418CB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9616EB-7662-4DD5-886A-9846F2AE4836}"/>
              </a:ext>
            </a:extLst>
          </p:cNvPr>
          <p:cNvSpPr/>
          <p:nvPr/>
        </p:nvSpPr>
        <p:spPr>
          <a:xfrm>
            <a:off x="779962" y="386828"/>
            <a:ext cx="53160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Aggregate functions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05E7-8EE0-486B-8946-FA060292C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5"/>
          <a:stretch/>
        </p:blipFill>
        <p:spPr>
          <a:xfrm>
            <a:off x="5846254" y="2915698"/>
            <a:ext cx="5111877" cy="224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72EAC-9D16-4EA5-8B63-FDF575459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864" y="4439698"/>
            <a:ext cx="191452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5FFB9-F629-4E65-85A6-72488C4BBD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27"/>
          <a:stretch/>
        </p:blipFill>
        <p:spPr>
          <a:xfrm>
            <a:off x="0" y="2871597"/>
            <a:ext cx="3483864" cy="3362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A7828-478B-4A56-84B2-B56DA65E9C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79"/>
          <a:stretch/>
        </p:blipFill>
        <p:spPr>
          <a:xfrm>
            <a:off x="3460432" y="5358308"/>
            <a:ext cx="1937957" cy="64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4DE121-9CD0-4226-A4D7-E48C529C3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2213" y="5163598"/>
            <a:ext cx="2324100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D5B71-0084-47BB-88D4-F0B31371A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63" y="5234483"/>
            <a:ext cx="2047875" cy="1543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882AD1-3E98-479D-BD95-5BA5EE8AC8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24" y="4713275"/>
            <a:ext cx="521208" cy="521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72F181-69B7-4EF1-BBEA-7F6EB56479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97" y="5514023"/>
            <a:ext cx="521208" cy="521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CC00B5-8D44-498A-865F-42E18509A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5011" y="4748717"/>
            <a:ext cx="485766" cy="48576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E03FD7-08D5-4F30-825C-452F619CD143}"/>
              </a:ext>
            </a:extLst>
          </p:cNvPr>
          <p:cNvSpPr/>
          <p:nvPr/>
        </p:nvSpPr>
        <p:spPr>
          <a:xfrm>
            <a:off x="11082339" y="3478778"/>
            <a:ext cx="108290" cy="1269940"/>
          </a:xfrm>
          <a:prstGeom prst="roundRect">
            <a:avLst/>
          </a:prstGeom>
          <a:solidFill>
            <a:srgbClr val="28B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E8A9B8-09BE-4034-9F30-32DFD1A50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1300" y="4650063"/>
            <a:ext cx="513535" cy="51353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B069C3-B357-4791-9E92-9ECF200ADD00}"/>
              </a:ext>
            </a:extLst>
          </p:cNvPr>
          <p:cNvSpPr/>
          <p:nvPr/>
        </p:nvSpPr>
        <p:spPr>
          <a:xfrm rot="16200000">
            <a:off x="10976698" y="3315080"/>
            <a:ext cx="104804" cy="323060"/>
          </a:xfrm>
          <a:prstGeom prst="roundRect">
            <a:avLst/>
          </a:prstGeom>
          <a:solidFill>
            <a:srgbClr val="28B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6714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4B574-66FD-4652-B192-EA2D7840F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9909">
            <a:off x="1035042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33E68-386B-451C-ADEC-99C39D580BA4}"/>
              </a:ext>
            </a:extLst>
          </p:cNvPr>
          <p:cNvSpPr/>
          <p:nvPr/>
        </p:nvSpPr>
        <p:spPr>
          <a:xfrm>
            <a:off x="7679966" y="1453866"/>
            <a:ext cx="421942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900" b="1" cap="none" spc="0" dirty="0">
                <a:ln/>
                <a:solidFill>
                  <a:schemeClr val="accent4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B79AD21A-97F6-45B3-BB2B-F3450BC5B7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7"/>
          <a:stretch/>
        </p:blipFill>
        <p:spPr>
          <a:xfrm rot="21380527">
            <a:off x="947142" y="745694"/>
            <a:ext cx="3309895" cy="4571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2249EF-50B2-4BBC-BC82-032E5858DB7B}"/>
              </a:ext>
            </a:extLst>
          </p:cNvPr>
          <p:cNvSpPr txBox="1"/>
          <p:nvPr/>
        </p:nvSpPr>
        <p:spPr>
          <a:xfrm>
            <a:off x="1178437" y="5495544"/>
            <a:ext cx="22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Click here for the link 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129DDA4-2F40-4095-BB88-9D2A2BFEA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594">
            <a:off x="1513104" y="4765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E4022-92DC-4DC7-9536-DA5418CB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9616EB-7662-4DD5-886A-9846F2AE4836}"/>
              </a:ext>
            </a:extLst>
          </p:cNvPr>
          <p:cNvSpPr/>
          <p:nvPr/>
        </p:nvSpPr>
        <p:spPr>
          <a:xfrm>
            <a:off x="779962" y="386828"/>
            <a:ext cx="53160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Aggregate functions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2CDEB-B654-4E2E-877C-12938F7F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" y="3112960"/>
            <a:ext cx="3381375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F1329-1EDD-4409-991D-C9D9230DB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55" y="4513135"/>
            <a:ext cx="26384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5FDD8-D1F3-496E-BDD0-7C8B72599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0414" y="4207674"/>
            <a:ext cx="430722" cy="430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1F1CA-E9AF-4346-A909-7CA0B4BD5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07" y="2808160"/>
            <a:ext cx="6848475" cy="2447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3EFE1-57E6-496C-9556-B12321DFE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190" y="5393245"/>
            <a:ext cx="2838450" cy="866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7C9B0B-823B-4D24-8234-2CE0A91C1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9782" y="5393245"/>
            <a:ext cx="2886075" cy="7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84C0A9-9CAB-497C-A9C3-FAE96A1A3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218" y="5055554"/>
            <a:ext cx="430722" cy="43072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6EA920-0925-4044-A3A1-0F35DBD420DA}"/>
              </a:ext>
            </a:extLst>
          </p:cNvPr>
          <p:cNvSpPr/>
          <p:nvPr/>
        </p:nvSpPr>
        <p:spPr>
          <a:xfrm>
            <a:off x="10743360" y="3368456"/>
            <a:ext cx="108291" cy="1587592"/>
          </a:xfrm>
          <a:prstGeom prst="roundRect">
            <a:avLst/>
          </a:prstGeom>
          <a:solidFill>
            <a:srgbClr val="28B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E89D5C-4B4F-4840-95BA-1494363EE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42322" y="4879710"/>
            <a:ext cx="513535" cy="51353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FED7EA-12F6-46FF-B91C-3D86E7C38FA7}"/>
              </a:ext>
            </a:extLst>
          </p:cNvPr>
          <p:cNvSpPr/>
          <p:nvPr/>
        </p:nvSpPr>
        <p:spPr>
          <a:xfrm rot="16200000">
            <a:off x="10637720" y="3204758"/>
            <a:ext cx="104804" cy="323060"/>
          </a:xfrm>
          <a:prstGeom prst="roundRect">
            <a:avLst/>
          </a:prstGeom>
          <a:solidFill>
            <a:srgbClr val="28B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2044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E5D771-21A2-426E-83EA-E259E9DD1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-17738"/>
            <a:ext cx="12192000" cy="68484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169254-AC5D-4EEF-B5A8-279460128684}"/>
              </a:ext>
            </a:extLst>
          </p:cNvPr>
          <p:cNvSpPr/>
          <p:nvPr/>
        </p:nvSpPr>
        <p:spPr>
          <a:xfrm>
            <a:off x="600456" y="343919"/>
            <a:ext cx="47900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Build-in functions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96BEC-AC9A-47B3-900E-10647636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005"/>
            <a:ext cx="385762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9C478-6381-43EE-BF43-B5A93573A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6030"/>
            <a:ext cx="27051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FD8F5-87A4-423F-9BC8-687EF6729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2264" y="4094944"/>
            <a:ext cx="430722" cy="430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2306D-8928-4BC2-AA33-BD55C0CF2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5619750"/>
            <a:ext cx="2695575" cy="12382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350B051-3297-4B67-81BC-B081887C864A}"/>
              </a:ext>
            </a:extLst>
          </p:cNvPr>
          <p:cNvSpPr/>
          <p:nvPr/>
        </p:nvSpPr>
        <p:spPr>
          <a:xfrm>
            <a:off x="6553200" y="343919"/>
            <a:ext cx="55435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User-defined scalar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ED956-AF68-4286-A877-2DFE348EC24A}"/>
              </a:ext>
            </a:extLst>
          </p:cNvPr>
          <p:cNvSpPr txBox="1"/>
          <p:nvPr/>
        </p:nvSpPr>
        <p:spPr>
          <a:xfrm>
            <a:off x="8768952" y="1038238"/>
            <a:ext cx="36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Functions that return a single value </a:t>
            </a:r>
            <a:endParaRPr lang="mk-MK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E72CCA-BCEA-499C-8BBC-FA5016A38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91" y="1055274"/>
            <a:ext cx="335259" cy="33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8D81E3-CAE3-4C81-88B5-6B9C3B772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39275" y="816779"/>
            <a:ext cx="33337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868C68-C87A-4611-A1DD-F111061E4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075" y="1720355"/>
            <a:ext cx="3590925" cy="971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9FD586-C446-432F-A1A3-66B3219BC0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0620" y="2838002"/>
            <a:ext cx="2314575" cy="333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1FCF03-789A-4D22-BB3F-C827C296277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590"/>
          <a:stretch/>
        </p:blipFill>
        <p:spPr>
          <a:xfrm>
            <a:off x="5510215" y="3268019"/>
            <a:ext cx="5543550" cy="18764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488E37-F6AA-40BB-B88A-9F8D9DF57B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077" y="5289242"/>
            <a:ext cx="3486150" cy="1076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FB02E6-AAB9-4D4D-9C21-A8814B9E7A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4227" y="5024680"/>
            <a:ext cx="3057525" cy="17335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DBC854-527B-4F2C-A646-8375558496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26939" y="4665318"/>
            <a:ext cx="653652" cy="6536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E7339DF-C1EF-476F-B19E-4213CC200D6C}"/>
              </a:ext>
            </a:extLst>
          </p:cNvPr>
          <p:cNvSpPr txBox="1"/>
          <p:nvPr/>
        </p:nvSpPr>
        <p:spPr>
          <a:xfrm>
            <a:off x="6653619" y="1860908"/>
            <a:ext cx="220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solidFill>
                  <a:schemeClr val="bg1">
                    <a:lumMod val="75000"/>
                  </a:schemeClr>
                </a:solidFill>
              </a:rPr>
              <a:t>Можеме и во прашалник да ги конвертираме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645E71-6F03-416E-A31A-4E42F87A44A4}"/>
              </a:ext>
            </a:extLst>
          </p:cNvPr>
          <p:cNvSpPr txBox="1"/>
          <p:nvPr/>
        </p:nvSpPr>
        <p:spPr>
          <a:xfrm>
            <a:off x="5244907" y="2875356"/>
            <a:ext cx="361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solidFill>
                  <a:schemeClr val="bg1">
                    <a:lumMod val="75000"/>
                  </a:schemeClr>
                </a:solidFill>
              </a:rPr>
              <a:t>Креираме функција за конвертирање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D0083-B962-4708-B15C-045C6F5D7A5F}"/>
              </a:ext>
            </a:extLst>
          </p:cNvPr>
          <p:cNvSpPr txBox="1"/>
          <p:nvPr/>
        </p:nvSpPr>
        <p:spPr>
          <a:xfrm>
            <a:off x="5390542" y="6273225"/>
            <a:ext cx="361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1600" dirty="0">
                <a:solidFill>
                  <a:schemeClr val="bg1">
                    <a:lumMod val="75000"/>
                  </a:schemeClr>
                </a:solidFill>
              </a:rPr>
              <a:t>Ја користиме функцијата во прашалник за побрзи резултати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0CD2D-AC1D-4FFF-8011-27C0F430C0E6}"/>
              </a:ext>
            </a:extLst>
          </p:cNvPr>
          <p:cNvCxnSpPr/>
          <p:nvPr/>
        </p:nvCxnSpPr>
        <p:spPr>
          <a:xfrm>
            <a:off x="8281990" y="2276406"/>
            <a:ext cx="408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557DD-08BE-4C84-804D-815D220203E1}"/>
              </a:ext>
            </a:extLst>
          </p:cNvPr>
          <p:cNvCxnSpPr>
            <a:cxnSpLocks/>
          </p:cNvCxnSpPr>
          <p:nvPr/>
        </p:nvCxnSpPr>
        <p:spPr>
          <a:xfrm>
            <a:off x="5883887" y="3112577"/>
            <a:ext cx="2375" cy="257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D672A-E3B1-4385-9979-7616A69B0A50}"/>
              </a:ext>
            </a:extLst>
          </p:cNvPr>
          <p:cNvCxnSpPr>
            <a:cxnSpLocks/>
          </p:cNvCxnSpPr>
          <p:nvPr/>
        </p:nvCxnSpPr>
        <p:spPr>
          <a:xfrm flipV="1">
            <a:off x="8871016" y="6038679"/>
            <a:ext cx="0" cy="326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BD24666-68DC-4A96-8C2F-330945F0FBD7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9601" y="2123286"/>
            <a:ext cx="4456767" cy="44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EEEF5-8210-4C37-A816-440607FF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677ADA-7FC7-47B1-AF0F-835B5EE1E43E}"/>
              </a:ext>
            </a:extLst>
          </p:cNvPr>
          <p:cNvSpPr/>
          <p:nvPr/>
        </p:nvSpPr>
        <p:spPr>
          <a:xfrm>
            <a:off x="779962" y="386828"/>
            <a:ext cx="483445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Stored Procedures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4CB22-0BC3-4886-87BB-4E8254F78FF1}"/>
              </a:ext>
            </a:extLst>
          </p:cNvPr>
          <p:cNvSpPr txBox="1"/>
          <p:nvPr/>
        </p:nvSpPr>
        <p:spPr>
          <a:xfrm>
            <a:off x="2303950" y="2087330"/>
            <a:ext cx="8252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Stored procedures </a:t>
            </a:r>
            <a:r>
              <a:rPr lang="ru-RU" dirty="0">
                <a:effectLst/>
              </a:rPr>
              <a:t>се начин на SQL Server да склопува блокови </a:t>
            </a:r>
            <a:r>
              <a:rPr lang="ru-RU" dirty="0"/>
              <a:t>од</a:t>
            </a:r>
            <a:r>
              <a:rPr lang="ru-RU" dirty="0">
                <a:effectLst/>
              </a:rPr>
              <a:t> код во единици што можат да се користат повеќекратно и што може да се повикаат од апликација или од други корисници на базата. Можат да бидат од обична </a:t>
            </a:r>
            <a:r>
              <a:rPr lang="en-US" dirty="0">
                <a:effectLst/>
              </a:rPr>
              <a:t>SELECT </a:t>
            </a:r>
            <a:r>
              <a:rPr lang="ru-RU" dirty="0">
                <a:effectLst/>
              </a:rPr>
              <a:t>изјава или посложени колекции од </a:t>
            </a:r>
            <a:r>
              <a:rPr lang="en-US" dirty="0">
                <a:effectLst/>
              </a:rPr>
              <a:t>database requests</a:t>
            </a:r>
            <a:r>
              <a:rPr lang="ru-RU" dirty="0">
                <a:effectLst/>
              </a:rPr>
              <a:t>, програмски функции и јамки.</a:t>
            </a:r>
            <a:r>
              <a:rPr lang="ru-RU" dirty="0"/>
              <a:t> </a:t>
            </a:r>
            <a:endParaRPr lang="mk-MK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810B67-A271-4632-BA27-874D56B14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83969"/>
              </p:ext>
            </p:extLst>
          </p:nvPr>
        </p:nvGraphicFramePr>
        <p:xfrm>
          <a:off x="2303950" y="3429000"/>
          <a:ext cx="8252290" cy="328675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26145">
                  <a:extLst>
                    <a:ext uri="{9D8B030D-6E8A-4147-A177-3AD203B41FA5}">
                      <a16:colId xmlns:a16="http://schemas.microsoft.com/office/drawing/2014/main" val="3867540376"/>
                    </a:ext>
                  </a:extLst>
                </a:gridCol>
                <a:gridCol w="4126145">
                  <a:extLst>
                    <a:ext uri="{9D8B030D-6E8A-4147-A177-3AD203B41FA5}">
                      <a16:colId xmlns:a16="http://schemas.microsoft.com/office/drawing/2014/main" val="2448899361"/>
                    </a:ext>
                  </a:extLst>
                </a:gridCol>
              </a:tblGrid>
              <a:tr h="3579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Stored Procedure (SP)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Function (UDF - User Defined)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66239"/>
                  </a:ext>
                </a:extLst>
              </a:tr>
              <a:tr h="618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SP can return zero, single or multiple values.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Function must return a single value (which may be a scalar or a table).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036422"/>
                  </a:ext>
                </a:extLst>
              </a:tr>
              <a:tr h="35796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 use transaction in SP.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can't use transaction in UDF.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392237"/>
                  </a:ext>
                </a:extLst>
              </a:tr>
              <a:tr h="35796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SP can have input/output parameter.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Only input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879167"/>
                  </a:ext>
                </a:extLst>
              </a:tr>
              <a:tr h="35796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 call function from SP.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can't call SP from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655176"/>
                  </a:ext>
                </a:extLst>
              </a:tr>
              <a:tr h="61830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can't use SP in SELECT/ WHERE/ HAVING statement.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 use UDF in SELECT/ WHERE/ HAVING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404769"/>
                  </a:ext>
                </a:extLst>
              </a:tr>
              <a:tr h="61830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We can use exception handling using Try-Catch block in SP.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We can't use Try-Catch block in UDF.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718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2918E5-974E-4857-8ABF-8B2563B7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50298" y="4004918"/>
            <a:ext cx="653652" cy="653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AF8047-19E4-4701-8B03-612AC30380BE}"/>
              </a:ext>
            </a:extLst>
          </p:cNvPr>
          <p:cNvSpPr txBox="1"/>
          <p:nvPr/>
        </p:nvSpPr>
        <p:spPr>
          <a:xfrm>
            <a:off x="128564" y="3873740"/>
            <a:ext cx="1384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1600" dirty="0">
                <a:solidFill>
                  <a:schemeClr val="bg1">
                    <a:lumMod val="75000"/>
                  </a:schemeClr>
                </a:solidFill>
              </a:rPr>
              <a:t>Разлики помеѓу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Stored procedures </a:t>
            </a:r>
            <a:r>
              <a:rPr lang="mk-MK" sz="1600" dirty="0">
                <a:solidFill>
                  <a:schemeClr val="bg1">
                    <a:lumMod val="75000"/>
                  </a:schemeClr>
                </a:solidFill>
              </a:rPr>
              <a:t>и функции во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SQL</a:t>
            </a:r>
            <a:endParaRPr lang="mk-MK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6DA9E-C2E8-42E7-A652-425DCED2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" y="2729753"/>
            <a:ext cx="769441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EEEF5-8210-4C37-A816-440607FF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677ADA-7FC7-47B1-AF0F-835B5EE1E43E}"/>
              </a:ext>
            </a:extLst>
          </p:cNvPr>
          <p:cNvSpPr/>
          <p:nvPr/>
        </p:nvSpPr>
        <p:spPr>
          <a:xfrm>
            <a:off x="779962" y="386828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Benefits of Stored Procedures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4CB22-0BC3-4886-87BB-4E8254F78FF1}"/>
              </a:ext>
            </a:extLst>
          </p:cNvPr>
          <p:cNvSpPr txBox="1"/>
          <p:nvPr/>
        </p:nvSpPr>
        <p:spPr>
          <a:xfrm>
            <a:off x="1959537" y="2598601"/>
            <a:ext cx="879777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Конзистентност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Обезбедува процесите да се исти во секое време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Промените се случуваат на една локација</a:t>
            </a: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15A8-0E6C-4A48-98E3-8CC88D62FD59}"/>
              </a:ext>
            </a:extLst>
          </p:cNvPr>
          <p:cNvSpPr txBox="1"/>
          <p:nvPr/>
        </p:nvSpPr>
        <p:spPr>
          <a:xfrm>
            <a:off x="1978627" y="3844311"/>
            <a:ext cx="879777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Безбедност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Ја сокрива интерната структура на податоци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Корисничко и шема-ниво на безбедносни дозволи</a:t>
            </a: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94ED-A3E2-4C6D-92BE-5E6E1996DCBC}"/>
              </a:ext>
            </a:extLst>
          </p:cNvPr>
          <p:cNvSpPr txBox="1"/>
          <p:nvPr/>
        </p:nvSpPr>
        <p:spPr>
          <a:xfrm>
            <a:off x="1997717" y="5199990"/>
            <a:ext cx="736082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Перформанси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k-MK" dirty="0"/>
              <a:t>Еден повик до базата извршува повеќе линии на код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603622-A276-4A64-B70E-87FD7317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6" y="3215866"/>
            <a:ext cx="247095" cy="247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A1426-2D19-4F16-83DA-671CBC7A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6" y="3576878"/>
            <a:ext cx="247095" cy="247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6BE4C3-DDEB-4128-916B-97CFDBF9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6" y="4429979"/>
            <a:ext cx="247095" cy="24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72325-90DE-4592-97BE-29B705534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6" y="4836433"/>
            <a:ext cx="247095" cy="247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2DC12-6612-4BC8-A3F4-FA8B530C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6" y="5776540"/>
            <a:ext cx="247095" cy="24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5229D6-7978-48E2-B15E-9609051C3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9537" y="2757828"/>
            <a:ext cx="226169" cy="226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BAB231-850E-471F-B1E4-C283ED43A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21974" y="4033714"/>
            <a:ext cx="226169" cy="226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C56908-3BCC-40ED-8A3B-264363B15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21974" y="5397337"/>
            <a:ext cx="226169" cy="2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2E8AF-B2DC-44B7-8F46-84DEE8FC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EB0798-5B41-44B3-A943-8332DF5B1961}"/>
              </a:ext>
            </a:extLst>
          </p:cNvPr>
          <p:cNvSpPr/>
          <p:nvPr/>
        </p:nvSpPr>
        <p:spPr>
          <a:xfrm>
            <a:off x="779962" y="386828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Naming considerations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F62E-CA59-40DC-A13E-B13A66750653}"/>
              </a:ext>
            </a:extLst>
          </p:cNvPr>
          <p:cNvSpPr txBox="1"/>
          <p:nvPr/>
        </p:nvSpPr>
        <p:spPr>
          <a:xfrm>
            <a:off x="1908699" y="2889796"/>
            <a:ext cx="6930501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SQL Server </a:t>
            </a:r>
            <a:r>
              <a:rPr lang="mk-MK" dirty="0"/>
              <a:t>користи </a:t>
            </a:r>
            <a:r>
              <a:rPr lang="en-US" dirty="0"/>
              <a:t>sp_ </a:t>
            </a:r>
            <a:r>
              <a:rPr lang="mk-MK" dirty="0"/>
              <a:t>за </a:t>
            </a:r>
            <a:r>
              <a:rPr lang="en-US" dirty="0"/>
              <a:t>system-level stored </a:t>
            </a:r>
            <a:r>
              <a:rPr lang="mk-MK" dirty="0"/>
              <a:t>процедури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Префикс имиња во конзистентен начин како </a:t>
            </a:r>
            <a:r>
              <a:rPr lang="en-US" dirty="0"/>
              <a:t>“usp” </a:t>
            </a:r>
            <a:r>
              <a:rPr lang="mk-MK" dirty="0"/>
              <a:t>или </a:t>
            </a:r>
            <a:r>
              <a:rPr lang="en-US" dirty="0"/>
              <a:t>“p”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Секогаш користи </a:t>
            </a:r>
            <a:r>
              <a:rPr lang="en-US" dirty="0"/>
              <a:t>two-part Schema. Procedure name</a:t>
            </a: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3F98D-AA77-4C8C-A2FC-BD81E49B7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9" y="3171594"/>
            <a:ext cx="247095" cy="247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3D475-1CFC-472A-A6AD-01AFDD52D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9" y="3697796"/>
            <a:ext cx="247095" cy="24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40C9A3-067D-430D-A37A-1FAC6C36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9" y="4223998"/>
            <a:ext cx="247095" cy="2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0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2CC3FA-C7CE-4294-B9B9-97E770439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FC1AAC-070E-4309-93AD-830F980B3A4E}"/>
              </a:ext>
            </a:extLst>
          </p:cNvPr>
          <p:cNvSpPr/>
          <p:nvPr/>
        </p:nvSpPr>
        <p:spPr>
          <a:xfrm>
            <a:off x="779962" y="386828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mk-MK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stored procedures 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556DD9-05FD-4554-A994-AC3C7156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17" y="3532766"/>
            <a:ext cx="10121923" cy="30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0A8029-960B-4782-A875-B4C7DE8B1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85F6F-DA80-4916-97DD-434D6CE9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57" y="2728099"/>
            <a:ext cx="10439400" cy="3524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8A87D-2A0F-46EA-916C-DF0CFBEC5E64}"/>
              </a:ext>
            </a:extLst>
          </p:cNvPr>
          <p:cNvSpPr/>
          <p:nvPr/>
        </p:nvSpPr>
        <p:spPr>
          <a:xfrm>
            <a:off x="779962" y="386828"/>
            <a:ext cx="91666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mk-MK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stored procedures</a:t>
            </a:r>
            <a:r>
              <a:rPr lang="mk-MK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со параметар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6AE45-C9F9-4119-8DEF-987DE874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675" y="6252349"/>
            <a:ext cx="5505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What character precedes a parameter name when creating a stored procedure?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%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@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command will run a stored procedure called </a:t>
            </a:r>
            <a:r>
              <a:rPr lang="en-US" dirty="0" err="1"/>
              <a:t>usp_SelectPeople</a:t>
            </a:r>
            <a:r>
              <a:rPr lang="en-US" dirty="0"/>
              <a:t>?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EXEC </a:t>
            </a:r>
            <a:r>
              <a:rPr lang="en-US" dirty="0" err="1">
                <a:solidFill>
                  <a:schemeClr val="tx1"/>
                </a:solidFill>
              </a:rPr>
              <a:t>usp_SelectPeople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TRIGGER </a:t>
            </a:r>
            <a:r>
              <a:rPr lang="en-US" dirty="0" err="1">
                <a:solidFill>
                  <a:schemeClr val="tx1"/>
                </a:solidFill>
              </a:rPr>
              <a:t>usp_SelectPeople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usp_SelectPeople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usp_SelectPeople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statement is not a benefit of using stored procedures?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Stored procedures do not expose your table’s original column names to end users when aliases are defined for them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Stored procedures execute quickly because they are saved in system memory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Stored procedures are executed on the server, not on the user’s computer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Stored procedures can be assigned to a schema to help control user </a:t>
            </a:r>
            <a:r>
              <a:rPr lang="en-US" dirty="0" err="1">
                <a:solidFill>
                  <a:schemeClr val="tx1"/>
                </a:solidFill>
              </a:rPr>
              <a:t>acces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C454CA-48F6-4DF0-848B-A12F47909D93}"/>
              </a:ext>
            </a:extLst>
          </p:cNvPr>
          <p:cNvSpPr/>
          <p:nvPr/>
        </p:nvSpPr>
        <p:spPr>
          <a:xfrm>
            <a:off x="671332" y="949124"/>
            <a:ext cx="10741306" cy="34261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D3021-FA44-43B0-BD21-130DED27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16" y="1949078"/>
            <a:ext cx="1000779" cy="1000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CCB7-D777-4233-B346-C15D4306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410" y="1949078"/>
            <a:ext cx="1000779" cy="1000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A8C56-9DFB-4DF5-8803-1C8F0EA22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84" y="1917960"/>
            <a:ext cx="1000779" cy="1000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AEE04-34C5-4D6D-A7A1-77B1F7CB5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90" y="1917959"/>
            <a:ext cx="1000779" cy="1000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9CC78A-7367-47D4-86B5-46EB76078C62}"/>
              </a:ext>
            </a:extLst>
          </p:cNvPr>
          <p:cNvSpPr txBox="1"/>
          <p:nvPr/>
        </p:nvSpPr>
        <p:spPr>
          <a:xfrm>
            <a:off x="1577317" y="3071243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Notification</a:t>
            </a:r>
            <a:endParaRPr lang="mk-M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096DD-D162-49D1-B1D2-5EBE79DB72A8}"/>
              </a:ext>
            </a:extLst>
          </p:cNvPr>
          <p:cNvSpPr txBox="1"/>
          <p:nvPr/>
        </p:nvSpPr>
        <p:spPr>
          <a:xfrm>
            <a:off x="8752587" y="3071239"/>
            <a:ext cx="216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to favorites</a:t>
            </a:r>
            <a:endParaRPr lang="mk-M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8FF97-1B83-43B2-A8C0-9F05CC87BC73}"/>
              </a:ext>
            </a:extLst>
          </p:cNvPr>
          <p:cNvSpPr txBox="1"/>
          <p:nvPr/>
        </p:nvSpPr>
        <p:spPr>
          <a:xfrm>
            <a:off x="6966739" y="3071241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Caution</a:t>
            </a:r>
            <a:endParaRPr lang="mk-M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72CB8-4D5F-42D1-B8AE-D60D89B74A28}"/>
              </a:ext>
            </a:extLst>
          </p:cNvPr>
          <p:cNvSpPr txBox="1"/>
          <p:nvPr/>
        </p:nvSpPr>
        <p:spPr>
          <a:xfrm>
            <a:off x="3787871" y="3071240"/>
            <a:ext cx="2718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Lamp of knowledge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314431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proper order of the clauses needed to create a user-defined function?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RETURNS, AS, BEGIN, END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RETURNS, END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END, RETURNS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BEGIN, CREATE FUNCTION, AS, RETURNS, END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query would return the first four characters from the Products table's Serial Number field in a column called SN?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SELECT LEFT(SerialNumber, 4) AS SN FROM Products;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RETURNS, END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END, RETURNS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BEGIN, CREATE FUNCTION, AS, RETURNS, END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query would return the highest age found in a table of people?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SELECT Maximum(Age) FROM People;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RETURNS, END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FUNCTION, AS, BEGIN, END, RETURNS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SELECT Max(Age) FROM People;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C6D-39C0-48F4-B839-F7CB1244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98F9-3E1A-4B45-B780-2D156F8A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41F35-6817-42C2-968C-149F0297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5B244-07A7-42C3-9ADD-28FC2EA5E92E}"/>
              </a:ext>
            </a:extLst>
          </p:cNvPr>
          <p:cNvSpPr/>
          <p:nvPr/>
        </p:nvSpPr>
        <p:spPr>
          <a:xfrm>
            <a:off x="586922" y="365125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Full backup </a:t>
            </a:r>
            <a:r>
              <a:rPr lang="mk-MK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на базата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BA024-43BF-4CC8-B8AB-1029E3CB8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50"/>
          <a:stretch/>
        </p:blipFill>
        <p:spPr>
          <a:xfrm>
            <a:off x="-9143" y="2899549"/>
            <a:ext cx="3728720" cy="394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6EABA-E00D-487E-85D0-A2EBFEA70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97" t="7447"/>
          <a:stretch/>
        </p:blipFill>
        <p:spPr>
          <a:xfrm>
            <a:off x="3728721" y="3193237"/>
            <a:ext cx="4078605" cy="3649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AE537-5C54-4930-A9A8-7056E8BB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332" y="2651899"/>
            <a:ext cx="8772525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AFE262-9478-493D-B483-C62F8F6CE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95"/>
          <a:stretch/>
        </p:blipFill>
        <p:spPr>
          <a:xfrm>
            <a:off x="5610225" y="4348107"/>
            <a:ext cx="6581775" cy="695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B79D6F-13EC-4515-9ED8-A65E10DBD9E1}"/>
              </a:ext>
            </a:extLst>
          </p:cNvPr>
          <p:cNvSpPr/>
          <p:nvPr/>
        </p:nvSpPr>
        <p:spPr>
          <a:xfrm>
            <a:off x="7657265" y="1943378"/>
            <a:ext cx="45438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Differential backup</a:t>
            </a:r>
            <a:endParaRPr 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2EB70-0ABD-40A2-B137-3271A35A6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25" y="4347472"/>
            <a:ext cx="335259" cy="335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EDA132-155A-465D-9205-DDED73A1C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3920" y="2403597"/>
            <a:ext cx="764722" cy="7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1C1EA1-749B-4EF5-8979-8E495BB75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A2EBB-0161-4ED4-AEE1-0286364F5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7" r="20922" b="23483"/>
          <a:stretch/>
        </p:blipFill>
        <p:spPr>
          <a:xfrm>
            <a:off x="-9143" y="2656840"/>
            <a:ext cx="6379463" cy="3413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2D1648-30BD-4953-BF53-736FE44B6F3C}"/>
              </a:ext>
            </a:extLst>
          </p:cNvPr>
          <p:cNvSpPr/>
          <p:nvPr/>
        </p:nvSpPr>
        <p:spPr>
          <a:xfrm>
            <a:off x="586922" y="365125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Restore a backup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68450-B41F-4B01-ACFD-5BB9381A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17" y="1940559"/>
            <a:ext cx="5534483" cy="4902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F3258-5AC2-47A9-9BFE-734EF7442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78" t="47740" b="34821"/>
          <a:stretch/>
        </p:blipFill>
        <p:spPr>
          <a:xfrm>
            <a:off x="6370320" y="4718303"/>
            <a:ext cx="1687882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1C1EA1-749B-4EF5-8979-8E495BB75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2D1648-30BD-4953-BF53-736FE44B6F3C}"/>
              </a:ext>
            </a:extLst>
          </p:cNvPr>
          <p:cNvSpPr/>
          <p:nvPr/>
        </p:nvSpPr>
        <p:spPr>
          <a:xfrm>
            <a:off x="586922" y="365125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Automate backup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3A25A-8021-49B6-A016-EFCD3794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3" y="2761932"/>
            <a:ext cx="4000500" cy="269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6EBF38-73F8-4C6B-A4F9-124AA82E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357" y="2535538"/>
            <a:ext cx="3733800" cy="260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2DAAD-3E17-48F3-8493-283AACFAD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" t="317" r="532" b="806"/>
          <a:stretch/>
        </p:blipFill>
        <p:spPr>
          <a:xfrm>
            <a:off x="7666738" y="2354136"/>
            <a:ext cx="4517778" cy="34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624B52-D21C-4780-92D3-1CA12290C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9143" y="-5520"/>
            <a:ext cx="12192000" cy="6848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64A350-B54C-46B6-844C-B118C447D0B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mk-M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7CB96-24FD-4F30-B8AF-F94BAEF4B20A}"/>
              </a:ext>
            </a:extLst>
          </p:cNvPr>
          <p:cNvSpPr/>
          <p:nvPr/>
        </p:nvSpPr>
        <p:spPr>
          <a:xfrm>
            <a:off x="586922" y="365125"/>
            <a:ext cx="78757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 Schemas</a:t>
            </a:r>
            <a:endParaRPr lang="mk-MK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CD45E-9637-4FDB-8DE7-4EB51BB2E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7"/>
          <a:stretch/>
        </p:blipFill>
        <p:spPr>
          <a:xfrm>
            <a:off x="9143" y="2898715"/>
            <a:ext cx="5914583" cy="1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SQL Server Scheduling Services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SQL Server Agent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SQL Server Configuration Manager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SQL Server Management Studio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66427-8704-470D-A351-0F01D322C44A}"/>
              </a:ext>
            </a:extLst>
          </p:cNvPr>
          <p:cNvSpPr txBox="1"/>
          <p:nvPr/>
        </p:nvSpPr>
        <p:spPr>
          <a:xfrm>
            <a:off x="1248792" y="671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Automatic backups are enabled through the _____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682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file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Transaction log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Differential backups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Media set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66427-8704-470D-A351-0F01D322C44A}"/>
              </a:ext>
            </a:extLst>
          </p:cNvPr>
          <p:cNvSpPr txBox="1"/>
          <p:nvPr/>
        </p:nvSpPr>
        <p:spPr>
          <a:xfrm>
            <a:off x="1248792" y="671744"/>
            <a:ext cx="980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What database component is required to be backed up in order to enable point-in-time restores?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2847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last full backup was made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database was last restored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last differential backup was made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last full or differential backup was made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66427-8704-470D-A351-0F01D322C44A}"/>
              </a:ext>
            </a:extLst>
          </p:cNvPr>
          <p:cNvSpPr txBox="1"/>
          <p:nvPr/>
        </p:nvSpPr>
        <p:spPr>
          <a:xfrm>
            <a:off x="1248792" y="671744"/>
            <a:ext cx="980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differential backup contains all of the changes made to the database since _____.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2135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6871D-7C44-4660-B119-247A952D2F79}"/>
              </a:ext>
            </a:extLst>
          </p:cNvPr>
          <p:cNvSpPr/>
          <p:nvPr/>
        </p:nvSpPr>
        <p:spPr>
          <a:xfrm>
            <a:off x="96382" y="351317"/>
            <a:ext cx="59020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поглед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view)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98575-9B04-4F63-AD73-6272E7D21D7D}"/>
              </a:ext>
            </a:extLst>
          </p:cNvPr>
          <p:cNvSpPr txBox="1"/>
          <p:nvPr/>
        </p:nvSpPr>
        <p:spPr>
          <a:xfrm>
            <a:off x="1834515" y="2648927"/>
            <a:ext cx="856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</a:t>
            </a:r>
            <a:r>
              <a:rPr lang="mk-MK" dirty="0"/>
              <a:t>или поглед е виртуелна табела која се базира на сет од резултати на </a:t>
            </a:r>
            <a:r>
              <a:rPr lang="en-US" dirty="0"/>
              <a:t>SQL </a:t>
            </a:r>
            <a:r>
              <a:rPr lang="mk-MK" dirty="0"/>
              <a:t>израз. </a:t>
            </a:r>
          </a:p>
          <a:p>
            <a:endParaRPr lang="mk-MK" dirty="0"/>
          </a:p>
          <a:p>
            <a:r>
              <a:rPr lang="mk-MK" sz="1600" dirty="0"/>
              <a:t>Пример: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4EFD6-7CA4-4B5C-8543-5B0F4E1A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15" y="3620394"/>
            <a:ext cx="528637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42550-FB29-423E-840B-8FEAF681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15" y="5558256"/>
            <a:ext cx="4124325" cy="400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2C62EA-ABA2-4099-82C6-D9D320E57A27}"/>
              </a:ext>
            </a:extLst>
          </p:cNvPr>
          <p:cNvSpPr txBox="1"/>
          <p:nvPr/>
        </p:nvSpPr>
        <p:spPr>
          <a:xfrm>
            <a:off x="1874139" y="5128024"/>
            <a:ext cx="5955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Можеме да ги земеме резултатите од погледот преку прашалник</a:t>
            </a:r>
            <a:r>
              <a:rPr lang="en-US" sz="1600" dirty="0"/>
              <a:t>: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157535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Into a folder in OneDrive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into a blob storage account on Microsoft.com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into a location on your company's intranet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into an Azure Storage Container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66427-8704-470D-A351-0F01D322C44A}"/>
              </a:ext>
            </a:extLst>
          </p:cNvPr>
          <p:cNvSpPr txBox="1"/>
          <p:nvPr/>
        </p:nvSpPr>
        <p:spPr>
          <a:xfrm>
            <a:off x="1248792" y="671744"/>
            <a:ext cx="980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Database backups saved to a URL will go where?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93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867EB-8581-45C3-8CAD-0A774A00FC1A}"/>
              </a:ext>
            </a:extLst>
          </p:cNvPr>
          <p:cNvSpPr/>
          <p:nvPr/>
        </p:nvSpPr>
        <p:spPr>
          <a:xfrm>
            <a:off x="96382" y="351317"/>
            <a:ext cx="59020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поглед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view)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32370-5436-4E12-82EA-6011B7C2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464"/>
            <a:ext cx="27432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A37EC-DA30-45DB-B933-E797435AB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60"/>
          <a:stretch/>
        </p:blipFill>
        <p:spPr>
          <a:xfrm>
            <a:off x="6289918" y="2084782"/>
            <a:ext cx="5902082" cy="477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F3F0D-0AFE-4542-B939-55CC104BACAB}"/>
              </a:ext>
            </a:extLst>
          </p:cNvPr>
          <p:cNvSpPr txBox="1"/>
          <p:nvPr/>
        </p:nvSpPr>
        <p:spPr>
          <a:xfrm>
            <a:off x="10782571" y="5081134"/>
            <a:ext cx="149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</a:rPr>
              <a:t>riteria pane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AB054-D596-443F-A32D-6F0A434F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879" y="2654202"/>
            <a:ext cx="3495472" cy="3165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7C8587-BF5B-4BFB-836A-E8A646CF749C}"/>
              </a:ext>
            </a:extLst>
          </p:cNvPr>
          <p:cNvSpPr txBox="1"/>
          <p:nvPr/>
        </p:nvSpPr>
        <p:spPr>
          <a:xfrm>
            <a:off x="10693892" y="4052513"/>
            <a:ext cx="149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</a:rPr>
              <a:t>Diagram pane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E1636-0763-4DEF-9C78-03995DEFB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76959" y="2801507"/>
            <a:ext cx="478142" cy="478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575E1B-A6D3-4B61-BF42-571D91899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27746" y="2801506"/>
            <a:ext cx="478142" cy="4781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2E9258-1F69-474E-93C2-3BB96962AE8E}"/>
              </a:ext>
            </a:extLst>
          </p:cNvPr>
          <p:cNvSpPr txBox="1"/>
          <p:nvPr/>
        </p:nvSpPr>
        <p:spPr>
          <a:xfrm>
            <a:off x="11199114" y="6404817"/>
            <a:ext cx="123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</a:rPr>
              <a:t>SQL pane</a:t>
            </a:r>
          </a:p>
        </p:txBody>
      </p:sp>
    </p:spTree>
    <p:extLst>
      <p:ext uri="{BB962C8B-B14F-4D97-AF65-F5344CB8AC3E}">
        <p14:creationId xmlns:p14="http://schemas.microsoft.com/office/powerpoint/2010/main" val="39700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-98612"/>
            <a:ext cx="12192000" cy="684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BBB78-DB8A-4D63-9572-15E15DBE8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7"/>
          <a:stretch/>
        </p:blipFill>
        <p:spPr>
          <a:xfrm>
            <a:off x="2100072" y="2334673"/>
            <a:ext cx="7991856" cy="45233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4A3021-17BD-4340-A224-52AA08705A71}"/>
              </a:ext>
            </a:extLst>
          </p:cNvPr>
          <p:cNvSpPr/>
          <p:nvPr/>
        </p:nvSpPr>
        <p:spPr>
          <a:xfrm>
            <a:off x="96382" y="351317"/>
            <a:ext cx="59020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поглед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mk-MK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view)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1D94B-B222-4D34-87FC-4A700409E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" t="-227" r="-1" b="96110"/>
          <a:stretch/>
        </p:blipFill>
        <p:spPr>
          <a:xfrm>
            <a:off x="3442563" y="1991530"/>
            <a:ext cx="6649365" cy="23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3115C-4333-4CA0-8374-80534D358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981" t="4324" r="5067" b="91503"/>
          <a:stretch/>
        </p:blipFill>
        <p:spPr>
          <a:xfrm>
            <a:off x="8965597" y="1764274"/>
            <a:ext cx="1126331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EB3244-0E03-4541-8F54-7D2B10FA6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62" y="2226480"/>
            <a:ext cx="45719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867EB-8581-45C3-8CAD-0A774A00FC1A}"/>
              </a:ext>
            </a:extLst>
          </p:cNvPr>
          <p:cNvSpPr/>
          <p:nvPr/>
        </p:nvSpPr>
        <p:spPr>
          <a:xfrm>
            <a:off x="779963" y="386828"/>
            <a:ext cx="4209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table indexes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35527-1BD4-49A6-8DA2-9645E2CBC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7" t="18097" r="3579" b="24483"/>
          <a:stretch/>
        </p:blipFill>
        <p:spPr>
          <a:xfrm>
            <a:off x="2743200" y="2643159"/>
            <a:ext cx="59626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93DE4-87B7-4661-9DFD-074292571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2" t="24797" r="6253" b="18601"/>
          <a:stretch/>
        </p:blipFill>
        <p:spPr>
          <a:xfrm>
            <a:off x="1655064" y="4506310"/>
            <a:ext cx="4370832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97099A-5A21-400A-8317-F50252E7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67" y="850777"/>
            <a:ext cx="7938904" cy="4617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6A49C1-BB87-408B-9C75-3314F4D4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34" y="1940920"/>
            <a:ext cx="6695470" cy="3678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E315A7-1CFE-46AE-8923-92A094C0C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98000" l="1205" r="97590">
                        <a14:foregroundMark x1="60723" y1="15250" x2="83373" y2="15500"/>
                        <a14:foregroundMark x1="63133" y1="20250" x2="86988" y2="12250"/>
                        <a14:foregroundMark x1="61928" y1="12000" x2="82410" y2="12000"/>
                        <a14:foregroundMark x1="63373" y1="16000" x2="63133" y2="10250"/>
                        <a14:foregroundMark x1="61205" y1="18500" x2="59036" y2="9750"/>
                        <a14:foregroundMark x1="60723" y1="18250" x2="58072" y2="13750"/>
                        <a14:foregroundMark x1="84096" y1="18250" x2="73976" y2="18750"/>
                        <a14:foregroundMark x1="23855" y1="48250" x2="47470" y2="47000"/>
                        <a14:foregroundMark x1="18313" y1="43500" x2="44337" y2="43000"/>
                        <a14:foregroundMark x1="43133" y1="83000" x2="64096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927" y="1940920"/>
            <a:ext cx="3785773" cy="36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65B71-E93D-4D57-BD88-5403B347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6D9A8-500D-4F83-860C-A11180446E5B}"/>
              </a:ext>
            </a:extLst>
          </p:cNvPr>
          <p:cNvSpPr/>
          <p:nvPr/>
        </p:nvSpPr>
        <p:spPr>
          <a:xfrm>
            <a:off x="779963" y="386828"/>
            <a:ext cx="4209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Indexes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3C617-21CE-47FE-BF11-791672EED760}"/>
              </a:ext>
            </a:extLst>
          </p:cNvPr>
          <p:cNvSpPr txBox="1"/>
          <p:nvPr/>
        </p:nvSpPr>
        <p:spPr>
          <a:xfrm>
            <a:off x="1732472" y="2870952"/>
            <a:ext cx="855764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Примарен клуч колоната креира </a:t>
            </a:r>
            <a:r>
              <a:rPr lang="en-US" dirty="0"/>
              <a:t>clustered index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Clustered index </a:t>
            </a:r>
            <a:r>
              <a:rPr lang="mk-MK" dirty="0"/>
              <a:t>го дефинира физичкиот редослед на записите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k-MK" dirty="0"/>
              <a:t>Секундарните индекси можат да бидат додадени на која било друга колона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Nonclustered </a:t>
            </a:r>
            <a:r>
              <a:rPr lang="mk-MK" dirty="0"/>
              <a:t>индекси покажуваат до </a:t>
            </a:r>
            <a:r>
              <a:rPr lang="en-US" dirty="0"/>
              <a:t>clustered index </a:t>
            </a:r>
            <a:r>
              <a:rPr lang="mk-MK" dirty="0"/>
              <a:t>локацијата.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86778-6CD4-4C18-AD3C-FD40D0B4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97" y="3164147"/>
            <a:ext cx="233039" cy="233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A1498-A29F-4076-B306-24DD69E0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97" y="3711291"/>
            <a:ext cx="233039" cy="233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CABC7-6772-465E-BACB-8CCF7BE54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97" y="4237649"/>
            <a:ext cx="233039" cy="23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C5474E-64FF-4306-90F4-A0ADEF4D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98" y="4770895"/>
            <a:ext cx="233039" cy="2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937</Words>
  <Application>Microsoft Office PowerPoint</Application>
  <PresentationFormat>Widescreen</PresentationFormat>
  <Paragraphs>144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Talevska</dc:creator>
  <cp:lastModifiedBy>Martina Talevska</cp:lastModifiedBy>
  <cp:revision>84</cp:revision>
  <dcterms:created xsi:type="dcterms:W3CDTF">2021-04-26T16:35:25Z</dcterms:created>
  <dcterms:modified xsi:type="dcterms:W3CDTF">2023-04-26T18:05:17Z</dcterms:modified>
</cp:coreProperties>
</file>