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326" r:id="rId3"/>
    <p:sldId id="258" r:id="rId4"/>
    <p:sldId id="327" r:id="rId5"/>
    <p:sldId id="266" r:id="rId6"/>
    <p:sldId id="278" r:id="rId7"/>
    <p:sldId id="257" r:id="rId8"/>
    <p:sldId id="259" r:id="rId9"/>
    <p:sldId id="268" r:id="rId10"/>
    <p:sldId id="269" r:id="rId11"/>
    <p:sldId id="270" r:id="rId12"/>
    <p:sldId id="271" r:id="rId13"/>
    <p:sldId id="272" r:id="rId14"/>
    <p:sldId id="274" r:id="rId15"/>
    <p:sldId id="273" r:id="rId16"/>
    <p:sldId id="267" r:id="rId17"/>
    <p:sldId id="276" r:id="rId18"/>
    <p:sldId id="277" r:id="rId19"/>
    <p:sldId id="275" r:id="rId20"/>
    <p:sldId id="283" r:id="rId21"/>
    <p:sldId id="279" r:id="rId22"/>
    <p:sldId id="280" r:id="rId23"/>
    <p:sldId id="284" r:id="rId24"/>
    <p:sldId id="285" r:id="rId25"/>
    <p:sldId id="286" r:id="rId26"/>
    <p:sldId id="298" r:id="rId27"/>
    <p:sldId id="300" r:id="rId28"/>
    <p:sldId id="304" r:id="rId29"/>
    <p:sldId id="305" r:id="rId30"/>
    <p:sldId id="328" r:id="rId31"/>
    <p:sldId id="287" r:id="rId32"/>
    <p:sldId id="288" r:id="rId33"/>
    <p:sldId id="289" r:id="rId34"/>
    <p:sldId id="290" r:id="rId35"/>
    <p:sldId id="306" r:id="rId36"/>
    <p:sldId id="307" r:id="rId37"/>
    <p:sldId id="308" r:id="rId38"/>
    <p:sldId id="309" r:id="rId39"/>
    <p:sldId id="310" r:id="rId40"/>
    <p:sldId id="311" r:id="rId41"/>
    <p:sldId id="312" r:id="rId42"/>
    <p:sldId id="313" r:id="rId43"/>
    <p:sldId id="314" r:id="rId44"/>
    <p:sldId id="315" r:id="rId45"/>
    <p:sldId id="316" r:id="rId46"/>
    <p:sldId id="317" r:id="rId47"/>
    <p:sldId id="318" r:id="rId48"/>
    <p:sldId id="320" r:id="rId49"/>
    <p:sldId id="322" r:id="rId50"/>
    <p:sldId id="323" r:id="rId51"/>
    <p:sldId id="324" r:id="rId52"/>
    <p:sldId id="325" r:id="rId53"/>
  </p:sldIdLst>
  <p:sldSz cx="12192000" cy="6858000"/>
  <p:notesSz cx="6858000" cy="9144000"/>
  <p:defaultTextStyle>
    <a:defPPr>
      <a:defRPr lang="mk-M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B54A"/>
    <a:srgbClr val="FFEB3B"/>
    <a:srgbClr val="FDAE2E"/>
    <a:srgbClr val="119C3B"/>
    <a:srgbClr val="5CAF50"/>
    <a:srgbClr val="BC771F"/>
    <a:srgbClr val="FFC000"/>
    <a:srgbClr val="AF2031"/>
    <a:srgbClr val="C94F60"/>
    <a:srgbClr val="1FB4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6" d="100"/>
          <a:sy n="56" d="100"/>
        </p:scale>
        <p:origin x="696"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mk-M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CE54A-F911-4BA0-ADDF-76F3C029C56B}" type="datetimeFigureOut">
              <a:rPr lang="mk-MK" smtClean="0"/>
              <a:t>19.3.2023</a:t>
            </a:fld>
            <a:endParaRPr lang="mk-M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mk-M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k-M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mk-M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AC056A-204F-4377-9FE5-E81F0B868FD0}" type="slidenum">
              <a:rPr lang="mk-MK" smtClean="0"/>
              <a:t>‹#›</a:t>
            </a:fld>
            <a:endParaRPr lang="mk-MK"/>
          </a:p>
        </p:txBody>
      </p:sp>
    </p:spTree>
    <p:extLst>
      <p:ext uri="{BB962C8B-B14F-4D97-AF65-F5344CB8AC3E}">
        <p14:creationId xmlns:p14="http://schemas.microsoft.com/office/powerpoint/2010/main" val="3121036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6" name="Google Shape;13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4" name="Google Shape;15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2C39-22A8-490E-B3AC-CCA871DDB3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mk-MK"/>
          </a:p>
        </p:txBody>
      </p:sp>
      <p:sp>
        <p:nvSpPr>
          <p:cNvPr id="3" name="Subtitle 2">
            <a:extLst>
              <a:ext uri="{FF2B5EF4-FFF2-40B4-BE49-F238E27FC236}">
                <a16:creationId xmlns:a16="http://schemas.microsoft.com/office/drawing/2014/main" id="{BC045FD4-91D9-4B41-9D47-8880E3AFE3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mk-MK"/>
          </a:p>
        </p:txBody>
      </p:sp>
      <p:sp>
        <p:nvSpPr>
          <p:cNvPr id="4" name="Date Placeholder 3">
            <a:extLst>
              <a:ext uri="{FF2B5EF4-FFF2-40B4-BE49-F238E27FC236}">
                <a16:creationId xmlns:a16="http://schemas.microsoft.com/office/drawing/2014/main" id="{B5A82173-55F3-43F0-9515-EEC707391D57}"/>
              </a:ext>
            </a:extLst>
          </p:cNvPr>
          <p:cNvSpPr>
            <a:spLocks noGrp="1"/>
          </p:cNvSpPr>
          <p:nvPr>
            <p:ph type="dt" sz="half" idx="10"/>
          </p:nvPr>
        </p:nvSpPr>
        <p:spPr/>
        <p:txBody>
          <a:bodyPr/>
          <a:lstStyle/>
          <a:p>
            <a:fld id="{CD2C0A9F-C843-4CEF-92DB-B7C703E37243}" type="datetimeFigureOut">
              <a:rPr lang="mk-MK" smtClean="0"/>
              <a:t>19.3.2023</a:t>
            </a:fld>
            <a:endParaRPr lang="mk-MK"/>
          </a:p>
        </p:txBody>
      </p:sp>
      <p:sp>
        <p:nvSpPr>
          <p:cNvPr id="5" name="Footer Placeholder 4">
            <a:extLst>
              <a:ext uri="{FF2B5EF4-FFF2-40B4-BE49-F238E27FC236}">
                <a16:creationId xmlns:a16="http://schemas.microsoft.com/office/drawing/2014/main" id="{81EFF2E4-B97D-46DA-80B7-F5AF3D4B3E0C}"/>
              </a:ext>
            </a:extLst>
          </p:cNvPr>
          <p:cNvSpPr>
            <a:spLocks noGrp="1"/>
          </p:cNvSpPr>
          <p:nvPr>
            <p:ph type="ftr" sz="quarter" idx="11"/>
          </p:nvPr>
        </p:nvSpPr>
        <p:spPr/>
        <p:txBody>
          <a:bodyPr/>
          <a:lstStyle/>
          <a:p>
            <a:endParaRPr lang="mk-MK"/>
          </a:p>
        </p:txBody>
      </p:sp>
      <p:sp>
        <p:nvSpPr>
          <p:cNvPr id="6" name="Slide Number Placeholder 5">
            <a:extLst>
              <a:ext uri="{FF2B5EF4-FFF2-40B4-BE49-F238E27FC236}">
                <a16:creationId xmlns:a16="http://schemas.microsoft.com/office/drawing/2014/main" id="{27A09AA5-270C-40B1-8A86-F14999603804}"/>
              </a:ext>
            </a:extLst>
          </p:cNvPr>
          <p:cNvSpPr>
            <a:spLocks noGrp="1"/>
          </p:cNvSpPr>
          <p:nvPr>
            <p:ph type="sldNum" sz="quarter" idx="12"/>
          </p:nvPr>
        </p:nvSpPr>
        <p:spPr/>
        <p:txBody>
          <a:bodyPr/>
          <a:lstStyle/>
          <a:p>
            <a:fld id="{28FE0737-2288-4F70-B084-AC7E1964A30C}" type="slidenum">
              <a:rPr lang="mk-MK" smtClean="0"/>
              <a:t>‹#›</a:t>
            </a:fld>
            <a:endParaRPr lang="mk-MK"/>
          </a:p>
        </p:txBody>
      </p:sp>
    </p:spTree>
    <p:extLst>
      <p:ext uri="{BB962C8B-B14F-4D97-AF65-F5344CB8AC3E}">
        <p14:creationId xmlns:p14="http://schemas.microsoft.com/office/powerpoint/2010/main" val="2022556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53A95-0AA7-4405-B1DC-608A41758AB2}"/>
              </a:ext>
            </a:extLst>
          </p:cNvPr>
          <p:cNvSpPr>
            <a:spLocks noGrp="1"/>
          </p:cNvSpPr>
          <p:nvPr>
            <p:ph type="title"/>
          </p:nvPr>
        </p:nvSpPr>
        <p:spPr/>
        <p:txBody>
          <a:bodyPr/>
          <a:lstStyle/>
          <a:p>
            <a:r>
              <a:rPr lang="en-US"/>
              <a:t>Click to edit Master title style</a:t>
            </a:r>
            <a:endParaRPr lang="mk-MK"/>
          </a:p>
        </p:txBody>
      </p:sp>
      <p:sp>
        <p:nvSpPr>
          <p:cNvPr id="3" name="Vertical Text Placeholder 2">
            <a:extLst>
              <a:ext uri="{FF2B5EF4-FFF2-40B4-BE49-F238E27FC236}">
                <a16:creationId xmlns:a16="http://schemas.microsoft.com/office/drawing/2014/main" id="{2FE6DF67-0014-45D9-830D-F963ACA210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k-MK"/>
          </a:p>
        </p:txBody>
      </p:sp>
      <p:sp>
        <p:nvSpPr>
          <p:cNvPr id="4" name="Date Placeholder 3">
            <a:extLst>
              <a:ext uri="{FF2B5EF4-FFF2-40B4-BE49-F238E27FC236}">
                <a16:creationId xmlns:a16="http://schemas.microsoft.com/office/drawing/2014/main" id="{7B35691A-F405-4949-B3B3-1DCBC8718EF1}"/>
              </a:ext>
            </a:extLst>
          </p:cNvPr>
          <p:cNvSpPr>
            <a:spLocks noGrp="1"/>
          </p:cNvSpPr>
          <p:nvPr>
            <p:ph type="dt" sz="half" idx="10"/>
          </p:nvPr>
        </p:nvSpPr>
        <p:spPr/>
        <p:txBody>
          <a:bodyPr/>
          <a:lstStyle/>
          <a:p>
            <a:fld id="{CD2C0A9F-C843-4CEF-92DB-B7C703E37243}" type="datetimeFigureOut">
              <a:rPr lang="mk-MK" smtClean="0"/>
              <a:t>19.3.2023</a:t>
            </a:fld>
            <a:endParaRPr lang="mk-MK"/>
          </a:p>
        </p:txBody>
      </p:sp>
      <p:sp>
        <p:nvSpPr>
          <p:cNvPr id="5" name="Footer Placeholder 4">
            <a:extLst>
              <a:ext uri="{FF2B5EF4-FFF2-40B4-BE49-F238E27FC236}">
                <a16:creationId xmlns:a16="http://schemas.microsoft.com/office/drawing/2014/main" id="{F74A8D40-4912-4A90-995D-5C69B819B81E}"/>
              </a:ext>
            </a:extLst>
          </p:cNvPr>
          <p:cNvSpPr>
            <a:spLocks noGrp="1"/>
          </p:cNvSpPr>
          <p:nvPr>
            <p:ph type="ftr" sz="quarter" idx="11"/>
          </p:nvPr>
        </p:nvSpPr>
        <p:spPr/>
        <p:txBody>
          <a:bodyPr/>
          <a:lstStyle/>
          <a:p>
            <a:endParaRPr lang="mk-MK"/>
          </a:p>
        </p:txBody>
      </p:sp>
      <p:sp>
        <p:nvSpPr>
          <p:cNvPr id="6" name="Slide Number Placeholder 5">
            <a:extLst>
              <a:ext uri="{FF2B5EF4-FFF2-40B4-BE49-F238E27FC236}">
                <a16:creationId xmlns:a16="http://schemas.microsoft.com/office/drawing/2014/main" id="{E3C3AC05-3F8F-4FD2-BDB4-5A5DD03ADB71}"/>
              </a:ext>
            </a:extLst>
          </p:cNvPr>
          <p:cNvSpPr>
            <a:spLocks noGrp="1"/>
          </p:cNvSpPr>
          <p:nvPr>
            <p:ph type="sldNum" sz="quarter" idx="12"/>
          </p:nvPr>
        </p:nvSpPr>
        <p:spPr/>
        <p:txBody>
          <a:bodyPr/>
          <a:lstStyle/>
          <a:p>
            <a:fld id="{28FE0737-2288-4F70-B084-AC7E1964A30C}" type="slidenum">
              <a:rPr lang="mk-MK" smtClean="0"/>
              <a:t>‹#›</a:t>
            </a:fld>
            <a:endParaRPr lang="mk-MK"/>
          </a:p>
        </p:txBody>
      </p:sp>
    </p:spTree>
    <p:extLst>
      <p:ext uri="{BB962C8B-B14F-4D97-AF65-F5344CB8AC3E}">
        <p14:creationId xmlns:p14="http://schemas.microsoft.com/office/powerpoint/2010/main" val="1201214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B9012A-BD95-45F6-BC11-241FB993DC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mk-MK"/>
          </a:p>
        </p:txBody>
      </p:sp>
      <p:sp>
        <p:nvSpPr>
          <p:cNvPr id="3" name="Vertical Text Placeholder 2">
            <a:extLst>
              <a:ext uri="{FF2B5EF4-FFF2-40B4-BE49-F238E27FC236}">
                <a16:creationId xmlns:a16="http://schemas.microsoft.com/office/drawing/2014/main" id="{0A54F3C4-4B35-4103-8642-1BC5555DD4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k-MK"/>
          </a:p>
        </p:txBody>
      </p:sp>
      <p:sp>
        <p:nvSpPr>
          <p:cNvPr id="4" name="Date Placeholder 3">
            <a:extLst>
              <a:ext uri="{FF2B5EF4-FFF2-40B4-BE49-F238E27FC236}">
                <a16:creationId xmlns:a16="http://schemas.microsoft.com/office/drawing/2014/main" id="{1FE2D081-C1B6-4221-AED6-0ED2920C5BF2}"/>
              </a:ext>
            </a:extLst>
          </p:cNvPr>
          <p:cNvSpPr>
            <a:spLocks noGrp="1"/>
          </p:cNvSpPr>
          <p:nvPr>
            <p:ph type="dt" sz="half" idx="10"/>
          </p:nvPr>
        </p:nvSpPr>
        <p:spPr/>
        <p:txBody>
          <a:bodyPr/>
          <a:lstStyle/>
          <a:p>
            <a:fld id="{CD2C0A9F-C843-4CEF-92DB-B7C703E37243}" type="datetimeFigureOut">
              <a:rPr lang="mk-MK" smtClean="0"/>
              <a:t>19.3.2023</a:t>
            </a:fld>
            <a:endParaRPr lang="mk-MK"/>
          </a:p>
        </p:txBody>
      </p:sp>
      <p:sp>
        <p:nvSpPr>
          <p:cNvPr id="5" name="Footer Placeholder 4">
            <a:extLst>
              <a:ext uri="{FF2B5EF4-FFF2-40B4-BE49-F238E27FC236}">
                <a16:creationId xmlns:a16="http://schemas.microsoft.com/office/drawing/2014/main" id="{C4724464-F86D-46AF-A881-9E956BF0E4A8}"/>
              </a:ext>
            </a:extLst>
          </p:cNvPr>
          <p:cNvSpPr>
            <a:spLocks noGrp="1"/>
          </p:cNvSpPr>
          <p:nvPr>
            <p:ph type="ftr" sz="quarter" idx="11"/>
          </p:nvPr>
        </p:nvSpPr>
        <p:spPr/>
        <p:txBody>
          <a:bodyPr/>
          <a:lstStyle/>
          <a:p>
            <a:endParaRPr lang="mk-MK"/>
          </a:p>
        </p:txBody>
      </p:sp>
      <p:sp>
        <p:nvSpPr>
          <p:cNvPr id="6" name="Slide Number Placeholder 5">
            <a:extLst>
              <a:ext uri="{FF2B5EF4-FFF2-40B4-BE49-F238E27FC236}">
                <a16:creationId xmlns:a16="http://schemas.microsoft.com/office/drawing/2014/main" id="{1476216F-4A24-4EBF-90B8-E5AF20D46131}"/>
              </a:ext>
            </a:extLst>
          </p:cNvPr>
          <p:cNvSpPr>
            <a:spLocks noGrp="1"/>
          </p:cNvSpPr>
          <p:nvPr>
            <p:ph type="sldNum" sz="quarter" idx="12"/>
          </p:nvPr>
        </p:nvSpPr>
        <p:spPr/>
        <p:txBody>
          <a:bodyPr/>
          <a:lstStyle/>
          <a:p>
            <a:fld id="{28FE0737-2288-4F70-B084-AC7E1964A30C}" type="slidenum">
              <a:rPr lang="mk-MK" smtClean="0"/>
              <a:t>‹#›</a:t>
            </a:fld>
            <a:endParaRPr lang="mk-MK"/>
          </a:p>
        </p:txBody>
      </p:sp>
    </p:spTree>
    <p:extLst>
      <p:ext uri="{BB962C8B-B14F-4D97-AF65-F5344CB8AC3E}">
        <p14:creationId xmlns:p14="http://schemas.microsoft.com/office/powerpoint/2010/main" val="1328234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878B0-85F1-4C81-9F38-5FCB53B9CDA0}"/>
              </a:ext>
            </a:extLst>
          </p:cNvPr>
          <p:cNvSpPr>
            <a:spLocks noGrp="1"/>
          </p:cNvSpPr>
          <p:nvPr>
            <p:ph type="title"/>
          </p:nvPr>
        </p:nvSpPr>
        <p:spPr/>
        <p:txBody>
          <a:bodyPr/>
          <a:lstStyle/>
          <a:p>
            <a:r>
              <a:rPr lang="en-US"/>
              <a:t>Click to edit Master title style</a:t>
            </a:r>
            <a:endParaRPr lang="mk-MK"/>
          </a:p>
        </p:txBody>
      </p:sp>
      <p:sp>
        <p:nvSpPr>
          <p:cNvPr id="3" name="Content Placeholder 2">
            <a:extLst>
              <a:ext uri="{FF2B5EF4-FFF2-40B4-BE49-F238E27FC236}">
                <a16:creationId xmlns:a16="http://schemas.microsoft.com/office/drawing/2014/main" id="{6CF93CFA-4E73-4F94-BDBF-C3D91B13D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k-MK"/>
          </a:p>
        </p:txBody>
      </p:sp>
      <p:sp>
        <p:nvSpPr>
          <p:cNvPr id="4" name="Date Placeholder 3">
            <a:extLst>
              <a:ext uri="{FF2B5EF4-FFF2-40B4-BE49-F238E27FC236}">
                <a16:creationId xmlns:a16="http://schemas.microsoft.com/office/drawing/2014/main" id="{9584817A-2352-402E-A126-DF49A2910FFD}"/>
              </a:ext>
            </a:extLst>
          </p:cNvPr>
          <p:cNvSpPr>
            <a:spLocks noGrp="1"/>
          </p:cNvSpPr>
          <p:nvPr>
            <p:ph type="dt" sz="half" idx="10"/>
          </p:nvPr>
        </p:nvSpPr>
        <p:spPr/>
        <p:txBody>
          <a:bodyPr/>
          <a:lstStyle/>
          <a:p>
            <a:fld id="{CD2C0A9F-C843-4CEF-92DB-B7C703E37243}" type="datetimeFigureOut">
              <a:rPr lang="mk-MK" smtClean="0"/>
              <a:t>19.3.2023</a:t>
            </a:fld>
            <a:endParaRPr lang="mk-MK"/>
          </a:p>
        </p:txBody>
      </p:sp>
      <p:sp>
        <p:nvSpPr>
          <p:cNvPr id="5" name="Footer Placeholder 4">
            <a:extLst>
              <a:ext uri="{FF2B5EF4-FFF2-40B4-BE49-F238E27FC236}">
                <a16:creationId xmlns:a16="http://schemas.microsoft.com/office/drawing/2014/main" id="{92E68134-904F-424B-9E54-F87840136D9E}"/>
              </a:ext>
            </a:extLst>
          </p:cNvPr>
          <p:cNvSpPr>
            <a:spLocks noGrp="1"/>
          </p:cNvSpPr>
          <p:nvPr>
            <p:ph type="ftr" sz="quarter" idx="11"/>
          </p:nvPr>
        </p:nvSpPr>
        <p:spPr/>
        <p:txBody>
          <a:bodyPr/>
          <a:lstStyle/>
          <a:p>
            <a:endParaRPr lang="mk-MK"/>
          </a:p>
        </p:txBody>
      </p:sp>
      <p:sp>
        <p:nvSpPr>
          <p:cNvPr id="6" name="Slide Number Placeholder 5">
            <a:extLst>
              <a:ext uri="{FF2B5EF4-FFF2-40B4-BE49-F238E27FC236}">
                <a16:creationId xmlns:a16="http://schemas.microsoft.com/office/drawing/2014/main" id="{A2585549-DF94-4373-A239-E46387C1C347}"/>
              </a:ext>
            </a:extLst>
          </p:cNvPr>
          <p:cNvSpPr>
            <a:spLocks noGrp="1"/>
          </p:cNvSpPr>
          <p:nvPr>
            <p:ph type="sldNum" sz="quarter" idx="12"/>
          </p:nvPr>
        </p:nvSpPr>
        <p:spPr/>
        <p:txBody>
          <a:bodyPr/>
          <a:lstStyle/>
          <a:p>
            <a:fld id="{28FE0737-2288-4F70-B084-AC7E1964A30C}" type="slidenum">
              <a:rPr lang="mk-MK" smtClean="0"/>
              <a:t>‹#›</a:t>
            </a:fld>
            <a:endParaRPr lang="mk-MK"/>
          </a:p>
        </p:txBody>
      </p:sp>
    </p:spTree>
    <p:extLst>
      <p:ext uri="{BB962C8B-B14F-4D97-AF65-F5344CB8AC3E}">
        <p14:creationId xmlns:p14="http://schemas.microsoft.com/office/powerpoint/2010/main" val="3914836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52BB9-B116-40B4-8363-B04B56153D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mk-MK"/>
          </a:p>
        </p:txBody>
      </p:sp>
      <p:sp>
        <p:nvSpPr>
          <p:cNvPr id="3" name="Text Placeholder 2">
            <a:extLst>
              <a:ext uri="{FF2B5EF4-FFF2-40B4-BE49-F238E27FC236}">
                <a16:creationId xmlns:a16="http://schemas.microsoft.com/office/drawing/2014/main" id="{A9E10B47-9FFF-4E35-93DA-898B89129C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046424-EF7E-4E88-ADFE-451FCF21EB91}"/>
              </a:ext>
            </a:extLst>
          </p:cNvPr>
          <p:cNvSpPr>
            <a:spLocks noGrp="1"/>
          </p:cNvSpPr>
          <p:nvPr>
            <p:ph type="dt" sz="half" idx="10"/>
          </p:nvPr>
        </p:nvSpPr>
        <p:spPr/>
        <p:txBody>
          <a:bodyPr/>
          <a:lstStyle/>
          <a:p>
            <a:fld id="{CD2C0A9F-C843-4CEF-92DB-B7C703E37243}" type="datetimeFigureOut">
              <a:rPr lang="mk-MK" smtClean="0"/>
              <a:t>19.3.2023</a:t>
            </a:fld>
            <a:endParaRPr lang="mk-MK"/>
          </a:p>
        </p:txBody>
      </p:sp>
      <p:sp>
        <p:nvSpPr>
          <p:cNvPr id="5" name="Footer Placeholder 4">
            <a:extLst>
              <a:ext uri="{FF2B5EF4-FFF2-40B4-BE49-F238E27FC236}">
                <a16:creationId xmlns:a16="http://schemas.microsoft.com/office/drawing/2014/main" id="{BF8C5446-8F8D-41A9-860F-87DA2790C827}"/>
              </a:ext>
            </a:extLst>
          </p:cNvPr>
          <p:cNvSpPr>
            <a:spLocks noGrp="1"/>
          </p:cNvSpPr>
          <p:nvPr>
            <p:ph type="ftr" sz="quarter" idx="11"/>
          </p:nvPr>
        </p:nvSpPr>
        <p:spPr/>
        <p:txBody>
          <a:bodyPr/>
          <a:lstStyle/>
          <a:p>
            <a:endParaRPr lang="mk-MK"/>
          </a:p>
        </p:txBody>
      </p:sp>
      <p:sp>
        <p:nvSpPr>
          <p:cNvPr id="6" name="Slide Number Placeholder 5">
            <a:extLst>
              <a:ext uri="{FF2B5EF4-FFF2-40B4-BE49-F238E27FC236}">
                <a16:creationId xmlns:a16="http://schemas.microsoft.com/office/drawing/2014/main" id="{F46D2AAD-B4F7-4C20-95C9-EA0312D17EAF}"/>
              </a:ext>
            </a:extLst>
          </p:cNvPr>
          <p:cNvSpPr>
            <a:spLocks noGrp="1"/>
          </p:cNvSpPr>
          <p:nvPr>
            <p:ph type="sldNum" sz="quarter" idx="12"/>
          </p:nvPr>
        </p:nvSpPr>
        <p:spPr/>
        <p:txBody>
          <a:bodyPr/>
          <a:lstStyle/>
          <a:p>
            <a:fld id="{28FE0737-2288-4F70-B084-AC7E1964A30C}" type="slidenum">
              <a:rPr lang="mk-MK" smtClean="0"/>
              <a:t>‹#›</a:t>
            </a:fld>
            <a:endParaRPr lang="mk-MK"/>
          </a:p>
        </p:txBody>
      </p:sp>
    </p:spTree>
    <p:extLst>
      <p:ext uri="{BB962C8B-B14F-4D97-AF65-F5344CB8AC3E}">
        <p14:creationId xmlns:p14="http://schemas.microsoft.com/office/powerpoint/2010/main" val="42138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3BD5A-1B43-4197-8ED9-152623F85514}"/>
              </a:ext>
            </a:extLst>
          </p:cNvPr>
          <p:cNvSpPr>
            <a:spLocks noGrp="1"/>
          </p:cNvSpPr>
          <p:nvPr>
            <p:ph type="title"/>
          </p:nvPr>
        </p:nvSpPr>
        <p:spPr/>
        <p:txBody>
          <a:bodyPr/>
          <a:lstStyle/>
          <a:p>
            <a:r>
              <a:rPr lang="en-US"/>
              <a:t>Click to edit Master title style</a:t>
            </a:r>
            <a:endParaRPr lang="mk-MK"/>
          </a:p>
        </p:txBody>
      </p:sp>
      <p:sp>
        <p:nvSpPr>
          <p:cNvPr id="3" name="Content Placeholder 2">
            <a:extLst>
              <a:ext uri="{FF2B5EF4-FFF2-40B4-BE49-F238E27FC236}">
                <a16:creationId xmlns:a16="http://schemas.microsoft.com/office/drawing/2014/main" id="{38E38568-7D36-4F76-B4E1-47C5D78C66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k-MK"/>
          </a:p>
        </p:txBody>
      </p:sp>
      <p:sp>
        <p:nvSpPr>
          <p:cNvPr id="4" name="Content Placeholder 3">
            <a:extLst>
              <a:ext uri="{FF2B5EF4-FFF2-40B4-BE49-F238E27FC236}">
                <a16:creationId xmlns:a16="http://schemas.microsoft.com/office/drawing/2014/main" id="{CC2038CC-0699-4765-B7B3-98196522E6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k-MK"/>
          </a:p>
        </p:txBody>
      </p:sp>
      <p:sp>
        <p:nvSpPr>
          <p:cNvPr id="5" name="Date Placeholder 4">
            <a:extLst>
              <a:ext uri="{FF2B5EF4-FFF2-40B4-BE49-F238E27FC236}">
                <a16:creationId xmlns:a16="http://schemas.microsoft.com/office/drawing/2014/main" id="{21D1DD3D-0DAC-470B-A438-2C8863A95F9C}"/>
              </a:ext>
            </a:extLst>
          </p:cNvPr>
          <p:cNvSpPr>
            <a:spLocks noGrp="1"/>
          </p:cNvSpPr>
          <p:nvPr>
            <p:ph type="dt" sz="half" idx="10"/>
          </p:nvPr>
        </p:nvSpPr>
        <p:spPr/>
        <p:txBody>
          <a:bodyPr/>
          <a:lstStyle/>
          <a:p>
            <a:fld id="{CD2C0A9F-C843-4CEF-92DB-B7C703E37243}" type="datetimeFigureOut">
              <a:rPr lang="mk-MK" smtClean="0"/>
              <a:t>19.3.2023</a:t>
            </a:fld>
            <a:endParaRPr lang="mk-MK"/>
          </a:p>
        </p:txBody>
      </p:sp>
      <p:sp>
        <p:nvSpPr>
          <p:cNvPr id="6" name="Footer Placeholder 5">
            <a:extLst>
              <a:ext uri="{FF2B5EF4-FFF2-40B4-BE49-F238E27FC236}">
                <a16:creationId xmlns:a16="http://schemas.microsoft.com/office/drawing/2014/main" id="{93918203-A9A7-4D14-ABF6-191ED95CE5EC}"/>
              </a:ext>
            </a:extLst>
          </p:cNvPr>
          <p:cNvSpPr>
            <a:spLocks noGrp="1"/>
          </p:cNvSpPr>
          <p:nvPr>
            <p:ph type="ftr" sz="quarter" idx="11"/>
          </p:nvPr>
        </p:nvSpPr>
        <p:spPr/>
        <p:txBody>
          <a:bodyPr/>
          <a:lstStyle/>
          <a:p>
            <a:endParaRPr lang="mk-MK"/>
          </a:p>
        </p:txBody>
      </p:sp>
      <p:sp>
        <p:nvSpPr>
          <p:cNvPr id="7" name="Slide Number Placeholder 6">
            <a:extLst>
              <a:ext uri="{FF2B5EF4-FFF2-40B4-BE49-F238E27FC236}">
                <a16:creationId xmlns:a16="http://schemas.microsoft.com/office/drawing/2014/main" id="{48D81367-D79E-4F7E-B435-D9BDBA1CF3D8}"/>
              </a:ext>
            </a:extLst>
          </p:cNvPr>
          <p:cNvSpPr>
            <a:spLocks noGrp="1"/>
          </p:cNvSpPr>
          <p:nvPr>
            <p:ph type="sldNum" sz="quarter" idx="12"/>
          </p:nvPr>
        </p:nvSpPr>
        <p:spPr/>
        <p:txBody>
          <a:bodyPr/>
          <a:lstStyle/>
          <a:p>
            <a:fld id="{28FE0737-2288-4F70-B084-AC7E1964A30C}" type="slidenum">
              <a:rPr lang="mk-MK" smtClean="0"/>
              <a:t>‹#›</a:t>
            </a:fld>
            <a:endParaRPr lang="mk-MK"/>
          </a:p>
        </p:txBody>
      </p:sp>
    </p:spTree>
    <p:extLst>
      <p:ext uri="{BB962C8B-B14F-4D97-AF65-F5344CB8AC3E}">
        <p14:creationId xmlns:p14="http://schemas.microsoft.com/office/powerpoint/2010/main" val="4257329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AD22D-B955-4AC3-A8FD-5D86E37CE1B4}"/>
              </a:ext>
            </a:extLst>
          </p:cNvPr>
          <p:cNvSpPr>
            <a:spLocks noGrp="1"/>
          </p:cNvSpPr>
          <p:nvPr>
            <p:ph type="title"/>
          </p:nvPr>
        </p:nvSpPr>
        <p:spPr>
          <a:xfrm>
            <a:off x="839788" y="365125"/>
            <a:ext cx="10515600" cy="1325563"/>
          </a:xfrm>
        </p:spPr>
        <p:txBody>
          <a:bodyPr/>
          <a:lstStyle/>
          <a:p>
            <a:r>
              <a:rPr lang="en-US"/>
              <a:t>Click to edit Master title style</a:t>
            </a:r>
            <a:endParaRPr lang="mk-MK"/>
          </a:p>
        </p:txBody>
      </p:sp>
      <p:sp>
        <p:nvSpPr>
          <p:cNvPr id="3" name="Text Placeholder 2">
            <a:extLst>
              <a:ext uri="{FF2B5EF4-FFF2-40B4-BE49-F238E27FC236}">
                <a16:creationId xmlns:a16="http://schemas.microsoft.com/office/drawing/2014/main" id="{791BE693-2C00-477A-A72B-3CC28A8ED0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BAD8B3-E2F5-4F9B-BBAA-29338BCBEC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k-MK"/>
          </a:p>
        </p:txBody>
      </p:sp>
      <p:sp>
        <p:nvSpPr>
          <p:cNvPr id="5" name="Text Placeholder 4">
            <a:extLst>
              <a:ext uri="{FF2B5EF4-FFF2-40B4-BE49-F238E27FC236}">
                <a16:creationId xmlns:a16="http://schemas.microsoft.com/office/drawing/2014/main" id="{3498CAF9-BCF7-496B-BEE6-4F1BE83877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5A2F0A-883E-45CD-8D0F-41FF6A77BC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k-MK"/>
          </a:p>
        </p:txBody>
      </p:sp>
      <p:sp>
        <p:nvSpPr>
          <p:cNvPr id="7" name="Date Placeholder 6">
            <a:extLst>
              <a:ext uri="{FF2B5EF4-FFF2-40B4-BE49-F238E27FC236}">
                <a16:creationId xmlns:a16="http://schemas.microsoft.com/office/drawing/2014/main" id="{3067FBB0-EDB3-4EA9-9CE4-6FF368D9EA74}"/>
              </a:ext>
            </a:extLst>
          </p:cNvPr>
          <p:cNvSpPr>
            <a:spLocks noGrp="1"/>
          </p:cNvSpPr>
          <p:nvPr>
            <p:ph type="dt" sz="half" idx="10"/>
          </p:nvPr>
        </p:nvSpPr>
        <p:spPr/>
        <p:txBody>
          <a:bodyPr/>
          <a:lstStyle/>
          <a:p>
            <a:fld id="{CD2C0A9F-C843-4CEF-92DB-B7C703E37243}" type="datetimeFigureOut">
              <a:rPr lang="mk-MK" smtClean="0"/>
              <a:t>19.3.2023</a:t>
            </a:fld>
            <a:endParaRPr lang="mk-MK"/>
          </a:p>
        </p:txBody>
      </p:sp>
      <p:sp>
        <p:nvSpPr>
          <p:cNvPr id="8" name="Footer Placeholder 7">
            <a:extLst>
              <a:ext uri="{FF2B5EF4-FFF2-40B4-BE49-F238E27FC236}">
                <a16:creationId xmlns:a16="http://schemas.microsoft.com/office/drawing/2014/main" id="{ACE49C69-6E43-4E33-8B9C-8B9F9687C73C}"/>
              </a:ext>
            </a:extLst>
          </p:cNvPr>
          <p:cNvSpPr>
            <a:spLocks noGrp="1"/>
          </p:cNvSpPr>
          <p:nvPr>
            <p:ph type="ftr" sz="quarter" idx="11"/>
          </p:nvPr>
        </p:nvSpPr>
        <p:spPr/>
        <p:txBody>
          <a:bodyPr/>
          <a:lstStyle/>
          <a:p>
            <a:endParaRPr lang="mk-MK"/>
          </a:p>
        </p:txBody>
      </p:sp>
      <p:sp>
        <p:nvSpPr>
          <p:cNvPr id="9" name="Slide Number Placeholder 8">
            <a:extLst>
              <a:ext uri="{FF2B5EF4-FFF2-40B4-BE49-F238E27FC236}">
                <a16:creationId xmlns:a16="http://schemas.microsoft.com/office/drawing/2014/main" id="{7FCF5DF1-F163-468B-A5E6-EDA1639D1529}"/>
              </a:ext>
            </a:extLst>
          </p:cNvPr>
          <p:cNvSpPr>
            <a:spLocks noGrp="1"/>
          </p:cNvSpPr>
          <p:nvPr>
            <p:ph type="sldNum" sz="quarter" idx="12"/>
          </p:nvPr>
        </p:nvSpPr>
        <p:spPr/>
        <p:txBody>
          <a:bodyPr/>
          <a:lstStyle/>
          <a:p>
            <a:fld id="{28FE0737-2288-4F70-B084-AC7E1964A30C}" type="slidenum">
              <a:rPr lang="mk-MK" smtClean="0"/>
              <a:t>‹#›</a:t>
            </a:fld>
            <a:endParaRPr lang="mk-MK"/>
          </a:p>
        </p:txBody>
      </p:sp>
    </p:spTree>
    <p:extLst>
      <p:ext uri="{BB962C8B-B14F-4D97-AF65-F5344CB8AC3E}">
        <p14:creationId xmlns:p14="http://schemas.microsoft.com/office/powerpoint/2010/main" val="3848520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18172-1020-42E4-A15D-05357417212C}"/>
              </a:ext>
            </a:extLst>
          </p:cNvPr>
          <p:cNvSpPr>
            <a:spLocks noGrp="1"/>
          </p:cNvSpPr>
          <p:nvPr>
            <p:ph type="title"/>
          </p:nvPr>
        </p:nvSpPr>
        <p:spPr/>
        <p:txBody>
          <a:bodyPr/>
          <a:lstStyle/>
          <a:p>
            <a:r>
              <a:rPr lang="en-US"/>
              <a:t>Click to edit Master title style</a:t>
            </a:r>
            <a:endParaRPr lang="mk-MK"/>
          </a:p>
        </p:txBody>
      </p:sp>
      <p:sp>
        <p:nvSpPr>
          <p:cNvPr id="3" name="Date Placeholder 2">
            <a:extLst>
              <a:ext uri="{FF2B5EF4-FFF2-40B4-BE49-F238E27FC236}">
                <a16:creationId xmlns:a16="http://schemas.microsoft.com/office/drawing/2014/main" id="{883D67CC-3635-45CE-9CED-A35797CFE517}"/>
              </a:ext>
            </a:extLst>
          </p:cNvPr>
          <p:cNvSpPr>
            <a:spLocks noGrp="1"/>
          </p:cNvSpPr>
          <p:nvPr>
            <p:ph type="dt" sz="half" idx="10"/>
          </p:nvPr>
        </p:nvSpPr>
        <p:spPr/>
        <p:txBody>
          <a:bodyPr/>
          <a:lstStyle/>
          <a:p>
            <a:fld id="{CD2C0A9F-C843-4CEF-92DB-B7C703E37243}" type="datetimeFigureOut">
              <a:rPr lang="mk-MK" smtClean="0"/>
              <a:t>19.3.2023</a:t>
            </a:fld>
            <a:endParaRPr lang="mk-MK"/>
          </a:p>
        </p:txBody>
      </p:sp>
      <p:sp>
        <p:nvSpPr>
          <p:cNvPr id="4" name="Footer Placeholder 3">
            <a:extLst>
              <a:ext uri="{FF2B5EF4-FFF2-40B4-BE49-F238E27FC236}">
                <a16:creationId xmlns:a16="http://schemas.microsoft.com/office/drawing/2014/main" id="{7E1A62AE-8688-4779-B427-5A78FCBB4D5B}"/>
              </a:ext>
            </a:extLst>
          </p:cNvPr>
          <p:cNvSpPr>
            <a:spLocks noGrp="1"/>
          </p:cNvSpPr>
          <p:nvPr>
            <p:ph type="ftr" sz="quarter" idx="11"/>
          </p:nvPr>
        </p:nvSpPr>
        <p:spPr/>
        <p:txBody>
          <a:bodyPr/>
          <a:lstStyle/>
          <a:p>
            <a:endParaRPr lang="mk-MK"/>
          </a:p>
        </p:txBody>
      </p:sp>
      <p:sp>
        <p:nvSpPr>
          <p:cNvPr id="5" name="Slide Number Placeholder 4">
            <a:extLst>
              <a:ext uri="{FF2B5EF4-FFF2-40B4-BE49-F238E27FC236}">
                <a16:creationId xmlns:a16="http://schemas.microsoft.com/office/drawing/2014/main" id="{113FBA69-1C39-4570-BD0A-F7241863ECF4}"/>
              </a:ext>
            </a:extLst>
          </p:cNvPr>
          <p:cNvSpPr>
            <a:spLocks noGrp="1"/>
          </p:cNvSpPr>
          <p:nvPr>
            <p:ph type="sldNum" sz="quarter" idx="12"/>
          </p:nvPr>
        </p:nvSpPr>
        <p:spPr/>
        <p:txBody>
          <a:bodyPr/>
          <a:lstStyle/>
          <a:p>
            <a:fld id="{28FE0737-2288-4F70-B084-AC7E1964A30C}" type="slidenum">
              <a:rPr lang="mk-MK" smtClean="0"/>
              <a:t>‹#›</a:t>
            </a:fld>
            <a:endParaRPr lang="mk-MK"/>
          </a:p>
        </p:txBody>
      </p:sp>
    </p:spTree>
    <p:extLst>
      <p:ext uri="{BB962C8B-B14F-4D97-AF65-F5344CB8AC3E}">
        <p14:creationId xmlns:p14="http://schemas.microsoft.com/office/powerpoint/2010/main" val="772238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890BAE-258A-4381-B9E9-863A8B0931FE}"/>
              </a:ext>
            </a:extLst>
          </p:cNvPr>
          <p:cNvSpPr>
            <a:spLocks noGrp="1"/>
          </p:cNvSpPr>
          <p:nvPr>
            <p:ph type="dt" sz="half" idx="10"/>
          </p:nvPr>
        </p:nvSpPr>
        <p:spPr/>
        <p:txBody>
          <a:bodyPr/>
          <a:lstStyle/>
          <a:p>
            <a:fld id="{CD2C0A9F-C843-4CEF-92DB-B7C703E37243}" type="datetimeFigureOut">
              <a:rPr lang="mk-MK" smtClean="0"/>
              <a:t>19.3.2023</a:t>
            </a:fld>
            <a:endParaRPr lang="mk-MK"/>
          </a:p>
        </p:txBody>
      </p:sp>
      <p:sp>
        <p:nvSpPr>
          <p:cNvPr id="3" name="Footer Placeholder 2">
            <a:extLst>
              <a:ext uri="{FF2B5EF4-FFF2-40B4-BE49-F238E27FC236}">
                <a16:creationId xmlns:a16="http://schemas.microsoft.com/office/drawing/2014/main" id="{841D1CB8-4AAF-4AA9-A22A-33FD85FFCB00}"/>
              </a:ext>
            </a:extLst>
          </p:cNvPr>
          <p:cNvSpPr>
            <a:spLocks noGrp="1"/>
          </p:cNvSpPr>
          <p:nvPr>
            <p:ph type="ftr" sz="quarter" idx="11"/>
          </p:nvPr>
        </p:nvSpPr>
        <p:spPr/>
        <p:txBody>
          <a:bodyPr/>
          <a:lstStyle/>
          <a:p>
            <a:endParaRPr lang="mk-MK"/>
          </a:p>
        </p:txBody>
      </p:sp>
      <p:sp>
        <p:nvSpPr>
          <p:cNvPr id="4" name="Slide Number Placeholder 3">
            <a:extLst>
              <a:ext uri="{FF2B5EF4-FFF2-40B4-BE49-F238E27FC236}">
                <a16:creationId xmlns:a16="http://schemas.microsoft.com/office/drawing/2014/main" id="{BEB66C9A-0BB6-4FB6-A17F-0B38F51DEF24}"/>
              </a:ext>
            </a:extLst>
          </p:cNvPr>
          <p:cNvSpPr>
            <a:spLocks noGrp="1"/>
          </p:cNvSpPr>
          <p:nvPr>
            <p:ph type="sldNum" sz="quarter" idx="12"/>
          </p:nvPr>
        </p:nvSpPr>
        <p:spPr/>
        <p:txBody>
          <a:bodyPr/>
          <a:lstStyle/>
          <a:p>
            <a:fld id="{28FE0737-2288-4F70-B084-AC7E1964A30C}" type="slidenum">
              <a:rPr lang="mk-MK" smtClean="0"/>
              <a:t>‹#›</a:t>
            </a:fld>
            <a:endParaRPr lang="mk-MK"/>
          </a:p>
        </p:txBody>
      </p:sp>
    </p:spTree>
    <p:extLst>
      <p:ext uri="{BB962C8B-B14F-4D97-AF65-F5344CB8AC3E}">
        <p14:creationId xmlns:p14="http://schemas.microsoft.com/office/powerpoint/2010/main" val="2028132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89201-761D-4522-8130-36E9AF8FC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mk-MK"/>
          </a:p>
        </p:txBody>
      </p:sp>
      <p:sp>
        <p:nvSpPr>
          <p:cNvPr id="3" name="Content Placeholder 2">
            <a:extLst>
              <a:ext uri="{FF2B5EF4-FFF2-40B4-BE49-F238E27FC236}">
                <a16:creationId xmlns:a16="http://schemas.microsoft.com/office/drawing/2014/main" id="{BAF2F0E6-3479-4FFB-B48F-87BFC339D2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k-MK"/>
          </a:p>
        </p:txBody>
      </p:sp>
      <p:sp>
        <p:nvSpPr>
          <p:cNvPr id="4" name="Text Placeholder 3">
            <a:extLst>
              <a:ext uri="{FF2B5EF4-FFF2-40B4-BE49-F238E27FC236}">
                <a16:creationId xmlns:a16="http://schemas.microsoft.com/office/drawing/2014/main" id="{38712832-7165-4206-9153-728EC6E15D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A28206-F32C-49B4-B104-8067E8D19551}"/>
              </a:ext>
            </a:extLst>
          </p:cNvPr>
          <p:cNvSpPr>
            <a:spLocks noGrp="1"/>
          </p:cNvSpPr>
          <p:nvPr>
            <p:ph type="dt" sz="half" idx="10"/>
          </p:nvPr>
        </p:nvSpPr>
        <p:spPr/>
        <p:txBody>
          <a:bodyPr/>
          <a:lstStyle/>
          <a:p>
            <a:fld id="{CD2C0A9F-C843-4CEF-92DB-B7C703E37243}" type="datetimeFigureOut">
              <a:rPr lang="mk-MK" smtClean="0"/>
              <a:t>19.3.2023</a:t>
            </a:fld>
            <a:endParaRPr lang="mk-MK"/>
          </a:p>
        </p:txBody>
      </p:sp>
      <p:sp>
        <p:nvSpPr>
          <p:cNvPr id="6" name="Footer Placeholder 5">
            <a:extLst>
              <a:ext uri="{FF2B5EF4-FFF2-40B4-BE49-F238E27FC236}">
                <a16:creationId xmlns:a16="http://schemas.microsoft.com/office/drawing/2014/main" id="{C43ABCE6-A62F-425F-99AE-8328AE3A04CA}"/>
              </a:ext>
            </a:extLst>
          </p:cNvPr>
          <p:cNvSpPr>
            <a:spLocks noGrp="1"/>
          </p:cNvSpPr>
          <p:nvPr>
            <p:ph type="ftr" sz="quarter" idx="11"/>
          </p:nvPr>
        </p:nvSpPr>
        <p:spPr/>
        <p:txBody>
          <a:bodyPr/>
          <a:lstStyle/>
          <a:p>
            <a:endParaRPr lang="mk-MK"/>
          </a:p>
        </p:txBody>
      </p:sp>
      <p:sp>
        <p:nvSpPr>
          <p:cNvPr id="7" name="Slide Number Placeholder 6">
            <a:extLst>
              <a:ext uri="{FF2B5EF4-FFF2-40B4-BE49-F238E27FC236}">
                <a16:creationId xmlns:a16="http://schemas.microsoft.com/office/drawing/2014/main" id="{C750BEB3-C731-4F69-91E5-9455673F0F88}"/>
              </a:ext>
            </a:extLst>
          </p:cNvPr>
          <p:cNvSpPr>
            <a:spLocks noGrp="1"/>
          </p:cNvSpPr>
          <p:nvPr>
            <p:ph type="sldNum" sz="quarter" idx="12"/>
          </p:nvPr>
        </p:nvSpPr>
        <p:spPr/>
        <p:txBody>
          <a:bodyPr/>
          <a:lstStyle/>
          <a:p>
            <a:fld id="{28FE0737-2288-4F70-B084-AC7E1964A30C}" type="slidenum">
              <a:rPr lang="mk-MK" smtClean="0"/>
              <a:t>‹#›</a:t>
            </a:fld>
            <a:endParaRPr lang="mk-MK"/>
          </a:p>
        </p:txBody>
      </p:sp>
    </p:spTree>
    <p:extLst>
      <p:ext uri="{BB962C8B-B14F-4D97-AF65-F5344CB8AC3E}">
        <p14:creationId xmlns:p14="http://schemas.microsoft.com/office/powerpoint/2010/main" val="1339268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0CF44-4329-4514-831C-AB0ACFDC03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mk-MK"/>
          </a:p>
        </p:txBody>
      </p:sp>
      <p:sp>
        <p:nvSpPr>
          <p:cNvPr id="3" name="Picture Placeholder 2">
            <a:extLst>
              <a:ext uri="{FF2B5EF4-FFF2-40B4-BE49-F238E27FC236}">
                <a16:creationId xmlns:a16="http://schemas.microsoft.com/office/drawing/2014/main" id="{E8027864-8F38-4A33-BFBB-85D8002060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mk-MK"/>
          </a:p>
        </p:txBody>
      </p:sp>
      <p:sp>
        <p:nvSpPr>
          <p:cNvPr id="4" name="Text Placeholder 3">
            <a:extLst>
              <a:ext uri="{FF2B5EF4-FFF2-40B4-BE49-F238E27FC236}">
                <a16:creationId xmlns:a16="http://schemas.microsoft.com/office/drawing/2014/main" id="{D53A4F0C-CFFD-424D-AAA3-BD4D65117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CB88D8-3B58-4053-AAEA-025CBCA510F0}"/>
              </a:ext>
            </a:extLst>
          </p:cNvPr>
          <p:cNvSpPr>
            <a:spLocks noGrp="1"/>
          </p:cNvSpPr>
          <p:nvPr>
            <p:ph type="dt" sz="half" idx="10"/>
          </p:nvPr>
        </p:nvSpPr>
        <p:spPr/>
        <p:txBody>
          <a:bodyPr/>
          <a:lstStyle/>
          <a:p>
            <a:fld id="{CD2C0A9F-C843-4CEF-92DB-B7C703E37243}" type="datetimeFigureOut">
              <a:rPr lang="mk-MK" smtClean="0"/>
              <a:t>19.3.2023</a:t>
            </a:fld>
            <a:endParaRPr lang="mk-MK"/>
          </a:p>
        </p:txBody>
      </p:sp>
      <p:sp>
        <p:nvSpPr>
          <p:cNvPr id="6" name="Footer Placeholder 5">
            <a:extLst>
              <a:ext uri="{FF2B5EF4-FFF2-40B4-BE49-F238E27FC236}">
                <a16:creationId xmlns:a16="http://schemas.microsoft.com/office/drawing/2014/main" id="{22DF0C17-88D8-436B-9F70-56433FA63062}"/>
              </a:ext>
            </a:extLst>
          </p:cNvPr>
          <p:cNvSpPr>
            <a:spLocks noGrp="1"/>
          </p:cNvSpPr>
          <p:nvPr>
            <p:ph type="ftr" sz="quarter" idx="11"/>
          </p:nvPr>
        </p:nvSpPr>
        <p:spPr/>
        <p:txBody>
          <a:bodyPr/>
          <a:lstStyle/>
          <a:p>
            <a:endParaRPr lang="mk-MK"/>
          </a:p>
        </p:txBody>
      </p:sp>
      <p:sp>
        <p:nvSpPr>
          <p:cNvPr id="7" name="Slide Number Placeholder 6">
            <a:extLst>
              <a:ext uri="{FF2B5EF4-FFF2-40B4-BE49-F238E27FC236}">
                <a16:creationId xmlns:a16="http://schemas.microsoft.com/office/drawing/2014/main" id="{B0930CFD-EEEA-4BB9-BBDD-7692B21C7969}"/>
              </a:ext>
            </a:extLst>
          </p:cNvPr>
          <p:cNvSpPr>
            <a:spLocks noGrp="1"/>
          </p:cNvSpPr>
          <p:nvPr>
            <p:ph type="sldNum" sz="quarter" idx="12"/>
          </p:nvPr>
        </p:nvSpPr>
        <p:spPr/>
        <p:txBody>
          <a:bodyPr/>
          <a:lstStyle/>
          <a:p>
            <a:fld id="{28FE0737-2288-4F70-B084-AC7E1964A30C}" type="slidenum">
              <a:rPr lang="mk-MK" smtClean="0"/>
              <a:t>‹#›</a:t>
            </a:fld>
            <a:endParaRPr lang="mk-MK"/>
          </a:p>
        </p:txBody>
      </p:sp>
    </p:spTree>
    <p:extLst>
      <p:ext uri="{BB962C8B-B14F-4D97-AF65-F5344CB8AC3E}">
        <p14:creationId xmlns:p14="http://schemas.microsoft.com/office/powerpoint/2010/main" val="4165020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73DD3E-B7A6-4C65-ABC7-8A25559F63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mk-MK"/>
          </a:p>
        </p:txBody>
      </p:sp>
      <p:sp>
        <p:nvSpPr>
          <p:cNvPr id="3" name="Text Placeholder 2">
            <a:extLst>
              <a:ext uri="{FF2B5EF4-FFF2-40B4-BE49-F238E27FC236}">
                <a16:creationId xmlns:a16="http://schemas.microsoft.com/office/drawing/2014/main" id="{28DD9C97-468D-4D71-953A-B5FE7AE951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k-MK"/>
          </a:p>
        </p:txBody>
      </p:sp>
      <p:sp>
        <p:nvSpPr>
          <p:cNvPr id="4" name="Date Placeholder 3">
            <a:extLst>
              <a:ext uri="{FF2B5EF4-FFF2-40B4-BE49-F238E27FC236}">
                <a16:creationId xmlns:a16="http://schemas.microsoft.com/office/drawing/2014/main" id="{C74DE7FC-0A40-4564-99AE-936A5E750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C0A9F-C843-4CEF-92DB-B7C703E37243}" type="datetimeFigureOut">
              <a:rPr lang="mk-MK" smtClean="0"/>
              <a:t>19.3.2023</a:t>
            </a:fld>
            <a:endParaRPr lang="mk-MK"/>
          </a:p>
        </p:txBody>
      </p:sp>
      <p:sp>
        <p:nvSpPr>
          <p:cNvPr id="5" name="Footer Placeholder 4">
            <a:extLst>
              <a:ext uri="{FF2B5EF4-FFF2-40B4-BE49-F238E27FC236}">
                <a16:creationId xmlns:a16="http://schemas.microsoft.com/office/drawing/2014/main" id="{CF5650C2-5FB6-4A7C-9EBB-E5F717649E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mk-MK"/>
          </a:p>
        </p:txBody>
      </p:sp>
      <p:sp>
        <p:nvSpPr>
          <p:cNvPr id="6" name="Slide Number Placeholder 5">
            <a:extLst>
              <a:ext uri="{FF2B5EF4-FFF2-40B4-BE49-F238E27FC236}">
                <a16:creationId xmlns:a16="http://schemas.microsoft.com/office/drawing/2014/main" id="{A090FDA9-60D4-405F-B76A-C2240110C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FE0737-2288-4F70-B084-AC7E1964A30C}" type="slidenum">
              <a:rPr lang="mk-MK" smtClean="0"/>
              <a:t>‹#›</a:t>
            </a:fld>
            <a:endParaRPr lang="mk-MK"/>
          </a:p>
        </p:txBody>
      </p:sp>
    </p:spTree>
    <p:extLst>
      <p:ext uri="{BB962C8B-B14F-4D97-AF65-F5344CB8AC3E}">
        <p14:creationId xmlns:p14="http://schemas.microsoft.com/office/powerpoint/2010/main" val="3651812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mk-M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6.png"/><Relationship Id="rId4" Type="http://schemas.microsoft.com/office/2007/relationships/hdphoto" Target="../media/hdphoto2.wdp"/></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43.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25.png"/><Relationship Id="rId7" Type="http://schemas.openxmlformats.org/officeDocument/2006/relationships/image" Target="../media/image5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44.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3.png"/><Relationship Id="rId7" Type="http://schemas.openxmlformats.org/officeDocument/2006/relationships/image" Target="../media/image59.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25.png"/></Relationships>
</file>

<file path=ppt/slides/_rels/slide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4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5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4" name="Picture 93">
            <a:extLst>
              <a:ext uri="{FF2B5EF4-FFF2-40B4-BE49-F238E27FC236}">
                <a16:creationId xmlns:a16="http://schemas.microsoft.com/office/drawing/2014/main" id="{9F8FB1B8-A713-4F6B-8B3F-10F0C725040C}"/>
              </a:ext>
            </a:extLst>
          </p:cNvPr>
          <p:cNvPicPr>
            <a:picLocks noChangeAspect="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1061" t="5593" r="-74" b="-5386"/>
          <a:stretch/>
        </p:blipFill>
        <p:spPr>
          <a:xfrm rot="10800000" flipH="1">
            <a:off x="0" y="4566156"/>
            <a:ext cx="9818647" cy="2291843"/>
          </a:xfrm>
          <a:prstGeom prst="rect">
            <a:avLst/>
          </a:prstGeom>
        </p:spPr>
      </p:pic>
      <p:pic>
        <p:nvPicPr>
          <p:cNvPr id="10" name="Picture 9">
            <a:extLst>
              <a:ext uri="{FF2B5EF4-FFF2-40B4-BE49-F238E27FC236}">
                <a16:creationId xmlns:a16="http://schemas.microsoft.com/office/drawing/2014/main" id="{F3C5B3F6-E3B4-40BF-8DFC-E5EDD086A0EE}"/>
              </a:ext>
            </a:extLst>
          </p:cNvPr>
          <p:cNvPicPr>
            <a:picLocks noChangeAspect="1"/>
          </p:cNvPicPr>
          <p:nvPr/>
        </p:nvPicPr>
        <p:blipFill rotWithShape="1">
          <a:blip r:embed="rId4">
            <a:extLst>
              <a:ext uri="{28A0092B-C50C-407E-A947-70E740481C1C}">
                <a14:useLocalDpi xmlns:a14="http://schemas.microsoft.com/office/drawing/2010/main" val="0"/>
              </a:ext>
            </a:extLst>
          </a:blip>
          <a:srcRect l="728" t="1254" r="824" b="1967"/>
          <a:stretch/>
        </p:blipFill>
        <p:spPr>
          <a:xfrm>
            <a:off x="0" y="0"/>
            <a:ext cx="12195423" cy="6858000"/>
          </a:xfrm>
          <a:prstGeom prst="rect">
            <a:avLst/>
          </a:prstGeom>
        </p:spPr>
      </p:pic>
      <p:sp>
        <p:nvSpPr>
          <p:cNvPr id="11" name="Rectangle: Rounded Corners 10">
            <a:extLst>
              <a:ext uri="{FF2B5EF4-FFF2-40B4-BE49-F238E27FC236}">
                <a16:creationId xmlns:a16="http://schemas.microsoft.com/office/drawing/2014/main" id="{1BA4026C-28B5-4536-8750-088909580FD8}"/>
              </a:ext>
            </a:extLst>
          </p:cNvPr>
          <p:cNvSpPr/>
          <p:nvPr/>
        </p:nvSpPr>
        <p:spPr>
          <a:xfrm>
            <a:off x="4003828" y="781235"/>
            <a:ext cx="4598633" cy="2647765"/>
          </a:xfrm>
          <a:prstGeom prst="roundRect">
            <a:avLst/>
          </a:prstGeom>
          <a:solidFill>
            <a:srgbClr val="F3F3F3"/>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r>
              <a:rPr lang="mk-MK" sz="2800" b="1" dirty="0">
                <a:ln/>
                <a:solidFill>
                  <a:srgbClr val="AF2031"/>
                </a:solidFill>
              </a:rPr>
              <a:t>Дизајн и имплементација на бази на податоци</a:t>
            </a:r>
          </a:p>
          <a:p>
            <a:pPr algn="ctr"/>
            <a:endParaRPr lang="mk-MK" sz="2800" b="1" dirty="0">
              <a:ln/>
              <a:solidFill>
                <a:schemeClr val="accent4"/>
              </a:solidFill>
            </a:endParaRPr>
          </a:p>
          <a:p>
            <a:pPr algn="ctr"/>
            <a:endParaRPr lang="mk-MK" sz="2800" b="1" dirty="0">
              <a:ln/>
              <a:solidFill>
                <a:schemeClr val="accent4"/>
              </a:solidFill>
            </a:endParaRPr>
          </a:p>
          <a:p>
            <a:pPr algn="ctr"/>
            <a:endParaRPr lang="mk-MK" sz="2800" b="1" dirty="0">
              <a:ln/>
              <a:solidFill>
                <a:schemeClr val="accent4"/>
              </a:solidFill>
            </a:endParaRPr>
          </a:p>
        </p:txBody>
      </p:sp>
      <p:sp>
        <p:nvSpPr>
          <p:cNvPr id="13" name="Rectangle: Rounded Corners 12">
            <a:extLst>
              <a:ext uri="{FF2B5EF4-FFF2-40B4-BE49-F238E27FC236}">
                <a16:creationId xmlns:a16="http://schemas.microsoft.com/office/drawing/2014/main" id="{19BBFBDC-B1E6-445C-944D-E3E65658F689}"/>
              </a:ext>
            </a:extLst>
          </p:cNvPr>
          <p:cNvSpPr/>
          <p:nvPr/>
        </p:nvSpPr>
        <p:spPr>
          <a:xfrm>
            <a:off x="2938654" y="5344296"/>
            <a:ext cx="1981588" cy="1136340"/>
          </a:xfrm>
          <a:prstGeom prst="roundRect">
            <a:avLst/>
          </a:prstGeom>
          <a:solidFill>
            <a:srgbClr val="F7F7F7"/>
          </a:solidFill>
          <a:ln>
            <a:noFill/>
          </a:ln>
          <a:effectLst>
            <a:outerShdw blurRad="50800" dist="38100" dir="13500000" algn="b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mk-MK" dirty="0"/>
          </a:p>
        </p:txBody>
      </p:sp>
      <p:sp>
        <p:nvSpPr>
          <p:cNvPr id="14" name="Rectangle: Rounded Corners 13">
            <a:extLst>
              <a:ext uri="{FF2B5EF4-FFF2-40B4-BE49-F238E27FC236}">
                <a16:creationId xmlns:a16="http://schemas.microsoft.com/office/drawing/2014/main" id="{57942395-0E04-429B-9EED-948DBFAAB07A}"/>
              </a:ext>
            </a:extLst>
          </p:cNvPr>
          <p:cNvSpPr/>
          <p:nvPr/>
        </p:nvSpPr>
        <p:spPr>
          <a:xfrm>
            <a:off x="5843132" y="5629923"/>
            <a:ext cx="699711" cy="1136340"/>
          </a:xfrm>
          <a:prstGeom prst="roundRect">
            <a:avLst/>
          </a:prstGeom>
          <a:solidFill>
            <a:srgbClr val="F7F7F7"/>
          </a:solidFill>
          <a:ln>
            <a:noFill/>
          </a:ln>
          <a:effectLst>
            <a:outerShdw blurRad="50800" dist="38100" dir="16200000"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mk-MK"/>
          </a:p>
        </p:txBody>
      </p:sp>
      <p:sp>
        <p:nvSpPr>
          <p:cNvPr id="15" name="Rectangle: Rounded Corners 14">
            <a:extLst>
              <a:ext uri="{FF2B5EF4-FFF2-40B4-BE49-F238E27FC236}">
                <a16:creationId xmlns:a16="http://schemas.microsoft.com/office/drawing/2014/main" id="{A3D54ABC-9426-46FA-8B29-6771117BD5AC}"/>
              </a:ext>
            </a:extLst>
          </p:cNvPr>
          <p:cNvSpPr/>
          <p:nvPr/>
        </p:nvSpPr>
        <p:spPr>
          <a:xfrm>
            <a:off x="7527720" y="5319944"/>
            <a:ext cx="1606698" cy="1063100"/>
          </a:xfrm>
          <a:prstGeom prst="roundRect">
            <a:avLst>
              <a:gd name="adj" fmla="val 9636"/>
            </a:avLst>
          </a:prstGeom>
          <a:solidFill>
            <a:srgbClr val="F7F7F7"/>
          </a:solidFill>
          <a:ln>
            <a:noFill/>
          </a:ln>
          <a:effectLst>
            <a:outerShdw blurRad="152400" dist="317500" dir="5400000" sx="90000" sy="-19000" rotWithShape="0">
              <a:prstClr val="black">
                <a:alpha val="15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mk-MK" sz="1600" dirty="0">
              <a:solidFill>
                <a:srgbClr val="30B55A"/>
              </a:solidFill>
            </a:endParaRPr>
          </a:p>
        </p:txBody>
      </p:sp>
      <p:sp>
        <p:nvSpPr>
          <p:cNvPr id="12" name="Trapezoid 11">
            <a:extLst>
              <a:ext uri="{FF2B5EF4-FFF2-40B4-BE49-F238E27FC236}">
                <a16:creationId xmlns:a16="http://schemas.microsoft.com/office/drawing/2014/main" id="{530B311C-1595-4ACC-B925-41D986B601F5}"/>
              </a:ext>
            </a:extLst>
          </p:cNvPr>
          <p:cNvSpPr/>
          <p:nvPr/>
        </p:nvSpPr>
        <p:spPr>
          <a:xfrm>
            <a:off x="7465733" y="6197691"/>
            <a:ext cx="1668685" cy="370705"/>
          </a:xfrm>
          <a:prstGeom prst="trapezoid">
            <a:avLst/>
          </a:prstGeom>
          <a:solidFill>
            <a:srgbClr val="F7F7F7"/>
          </a:solidFill>
          <a:ln>
            <a:noFill/>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19" name="Rectangle: Rounded Corners 18">
            <a:extLst>
              <a:ext uri="{FF2B5EF4-FFF2-40B4-BE49-F238E27FC236}">
                <a16:creationId xmlns:a16="http://schemas.microsoft.com/office/drawing/2014/main" id="{FB28E831-F8F8-4ED6-91BC-3FE34FF83874}"/>
              </a:ext>
            </a:extLst>
          </p:cNvPr>
          <p:cNvSpPr/>
          <p:nvPr/>
        </p:nvSpPr>
        <p:spPr>
          <a:xfrm>
            <a:off x="7811102" y="5483610"/>
            <a:ext cx="1039300" cy="521810"/>
          </a:xfrm>
          <a:prstGeom prst="roundRect">
            <a:avLst/>
          </a:prstGeom>
          <a:solidFill>
            <a:srgbClr val="FFD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sz="1600" dirty="0">
              <a:solidFill>
                <a:srgbClr val="002060"/>
              </a:solidFill>
            </a:endParaRPr>
          </a:p>
          <a:p>
            <a:pPr algn="ctr"/>
            <a:r>
              <a:rPr lang="mk-MK" sz="1600" dirty="0">
                <a:solidFill>
                  <a:srgbClr val="002060"/>
                </a:solidFill>
              </a:rPr>
              <a:t>Мартина Талевска</a:t>
            </a:r>
          </a:p>
          <a:p>
            <a:pPr algn="ctr"/>
            <a:endParaRPr lang="mk-MK" sz="1600" dirty="0">
              <a:solidFill>
                <a:srgbClr val="002060"/>
              </a:solidFill>
            </a:endParaRPr>
          </a:p>
        </p:txBody>
      </p:sp>
      <p:sp>
        <p:nvSpPr>
          <p:cNvPr id="17" name="Rectangle: Rounded Corners 16">
            <a:extLst>
              <a:ext uri="{FF2B5EF4-FFF2-40B4-BE49-F238E27FC236}">
                <a16:creationId xmlns:a16="http://schemas.microsoft.com/office/drawing/2014/main" id="{14E12949-C876-4001-ADDD-4C0E7DFAD916}"/>
              </a:ext>
            </a:extLst>
          </p:cNvPr>
          <p:cNvSpPr/>
          <p:nvPr/>
        </p:nvSpPr>
        <p:spPr>
          <a:xfrm>
            <a:off x="5206190" y="3985149"/>
            <a:ext cx="1973593" cy="501217"/>
          </a:xfrm>
          <a:prstGeom prst="roundRect">
            <a:avLst/>
          </a:prstGeom>
          <a:solidFill>
            <a:srgbClr val="F7F7F7"/>
          </a:solidFill>
          <a:ln>
            <a:noFill/>
          </a:ln>
          <a:effectLst>
            <a:outerShdw blurRad="76200" dist="12700" dir="2700000" sy="-23000" kx="-800400" algn="bl" rotWithShape="0">
              <a:prstClr val="black">
                <a:alpha val="20000"/>
              </a:prstClr>
            </a:outerShdw>
          </a:effectLst>
          <a:scene3d>
            <a:camera prst="orthographicFront">
              <a:rot lat="0" lon="0" rev="0"/>
            </a:camera>
            <a:lightRig rig="contrasting" dir="t">
              <a:rot lat="0" lon="0" rev="7800000"/>
            </a:lightRig>
          </a:scene3d>
          <a:sp3d>
            <a:bevelT w="139700" h="139700"/>
          </a:sp3d>
        </p:spPr>
        <p:style>
          <a:lnRef idx="1">
            <a:schemeClr val="accent3"/>
          </a:lnRef>
          <a:fillRef idx="2">
            <a:schemeClr val="accent3"/>
          </a:fillRef>
          <a:effectRef idx="1">
            <a:schemeClr val="accent3"/>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r>
              <a:rPr lang="mk-MK" sz="2400" b="1" dirty="0">
                <a:ln/>
                <a:solidFill>
                  <a:srgbClr val="646DD1"/>
                </a:solidFill>
              </a:rPr>
              <a:t>ВЕЖБИ</a:t>
            </a:r>
          </a:p>
        </p:txBody>
      </p:sp>
      <p:pic>
        <p:nvPicPr>
          <p:cNvPr id="18" name="Picture 17">
            <a:extLst>
              <a:ext uri="{FF2B5EF4-FFF2-40B4-BE49-F238E27FC236}">
                <a16:creationId xmlns:a16="http://schemas.microsoft.com/office/drawing/2014/main" id="{1A65CA76-7C8D-48B9-BB40-D7F5E8ADE2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9666" y="5650575"/>
            <a:ext cx="1568589" cy="732469"/>
          </a:xfrm>
          <a:prstGeom prst="rect">
            <a:avLst/>
          </a:prstGeom>
        </p:spPr>
      </p:pic>
      <p:sp>
        <p:nvSpPr>
          <p:cNvPr id="20" name="Oval 19">
            <a:extLst>
              <a:ext uri="{FF2B5EF4-FFF2-40B4-BE49-F238E27FC236}">
                <a16:creationId xmlns:a16="http://schemas.microsoft.com/office/drawing/2014/main" id="{E7994DC6-90EC-4643-8697-C89A375AA93A}"/>
              </a:ext>
            </a:extLst>
          </p:cNvPr>
          <p:cNvSpPr/>
          <p:nvPr/>
        </p:nvSpPr>
        <p:spPr>
          <a:xfrm>
            <a:off x="8276693" y="5344296"/>
            <a:ext cx="99874" cy="9987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22" name="Oval 21">
            <a:extLst>
              <a:ext uri="{FF2B5EF4-FFF2-40B4-BE49-F238E27FC236}">
                <a16:creationId xmlns:a16="http://schemas.microsoft.com/office/drawing/2014/main" id="{8806D74E-EFE7-48C9-BAF5-496408D93D7C}"/>
              </a:ext>
            </a:extLst>
          </p:cNvPr>
          <p:cNvSpPr/>
          <p:nvPr/>
        </p:nvSpPr>
        <p:spPr>
          <a:xfrm>
            <a:off x="6143049" y="6568396"/>
            <a:ext cx="99874" cy="9987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23" name="Oval 22">
            <a:extLst>
              <a:ext uri="{FF2B5EF4-FFF2-40B4-BE49-F238E27FC236}">
                <a16:creationId xmlns:a16="http://schemas.microsoft.com/office/drawing/2014/main" id="{543EB415-021C-46F4-95E5-C3E6555DCF45}"/>
              </a:ext>
            </a:extLst>
          </p:cNvPr>
          <p:cNvSpPr/>
          <p:nvPr/>
        </p:nvSpPr>
        <p:spPr>
          <a:xfrm>
            <a:off x="3049329" y="5394233"/>
            <a:ext cx="99874" cy="9987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24" name="Oval 23">
            <a:extLst>
              <a:ext uri="{FF2B5EF4-FFF2-40B4-BE49-F238E27FC236}">
                <a16:creationId xmlns:a16="http://schemas.microsoft.com/office/drawing/2014/main" id="{73E67046-9F61-416F-B6D1-497B380A1A54}"/>
              </a:ext>
            </a:extLst>
          </p:cNvPr>
          <p:cNvSpPr/>
          <p:nvPr/>
        </p:nvSpPr>
        <p:spPr>
          <a:xfrm>
            <a:off x="3171351" y="5394233"/>
            <a:ext cx="99874" cy="9987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25" name="Oval 24">
            <a:extLst>
              <a:ext uri="{FF2B5EF4-FFF2-40B4-BE49-F238E27FC236}">
                <a16:creationId xmlns:a16="http://schemas.microsoft.com/office/drawing/2014/main" id="{780C4CBB-4BD5-4F1C-BC8A-8A71C06EF650}"/>
              </a:ext>
            </a:extLst>
          </p:cNvPr>
          <p:cNvSpPr/>
          <p:nvPr/>
        </p:nvSpPr>
        <p:spPr>
          <a:xfrm>
            <a:off x="3289666" y="5394233"/>
            <a:ext cx="99874" cy="9987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26" name="Trapezoid 25">
            <a:extLst>
              <a:ext uri="{FF2B5EF4-FFF2-40B4-BE49-F238E27FC236}">
                <a16:creationId xmlns:a16="http://schemas.microsoft.com/office/drawing/2014/main" id="{6FBB154D-69BF-4F4E-BCAE-4DD0C5438335}"/>
              </a:ext>
            </a:extLst>
          </p:cNvPr>
          <p:cNvSpPr/>
          <p:nvPr/>
        </p:nvSpPr>
        <p:spPr>
          <a:xfrm>
            <a:off x="7618133" y="6350092"/>
            <a:ext cx="1396327" cy="130544"/>
          </a:xfrm>
          <a:prstGeom prst="trapezoid">
            <a:avLst/>
          </a:prstGeom>
          <a:solidFill>
            <a:schemeClr val="bg1">
              <a:lumMod val="85000"/>
            </a:schemeClr>
          </a:solidFill>
          <a:ln>
            <a:noFill/>
          </a:ln>
          <a:effectLst>
            <a:softEdge rad="12700"/>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21" name="Rectangle 20">
            <a:extLst>
              <a:ext uri="{FF2B5EF4-FFF2-40B4-BE49-F238E27FC236}">
                <a16:creationId xmlns:a16="http://schemas.microsoft.com/office/drawing/2014/main" id="{710AA2E5-4B0E-43EB-BDA5-08044C8FD87A}"/>
              </a:ext>
            </a:extLst>
          </p:cNvPr>
          <p:cNvSpPr/>
          <p:nvPr/>
        </p:nvSpPr>
        <p:spPr>
          <a:xfrm>
            <a:off x="2994660" y="5753100"/>
            <a:ext cx="233019" cy="45719"/>
          </a:xfrm>
          <a:prstGeom prst="rect">
            <a:avLst/>
          </a:prstGeom>
          <a:solidFill>
            <a:srgbClr val="30B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28" name="Rectangle 27">
            <a:extLst>
              <a:ext uri="{FF2B5EF4-FFF2-40B4-BE49-F238E27FC236}">
                <a16:creationId xmlns:a16="http://schemas.microsoft.com/office/drawing/2014/main" id="{4DCAFCBF-428B-4A6A-9E4F-290B80B236F3}"/>
              </a:ext>
            </a:extLst>
          </p:cNvPr>
          <p:cNvSpPr/>
          <p:nvPr/>
        </p:nvSpPr>
        <p:spPr>
          <a:xfrm>
            <a:off x="2994660" y="5828634"/>
            <a:ext cx="233019" cy="45719"/>
          </a:xfrm>
          <a:prstGeom prst="rect">
            <a:avLst/>
          </a:prstGeom>
          <a:solidFill>
            <a:srgbClr val="30B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29" name="Rectangle 28">
            <a:extLst>
              <a:ext uri="{FF2B5EF4-FFF2-40B4-BE49-F238E27FC236}">
                <a16:creationId xmlns:a16="http://schemas.microsoft.com/office/drawing/2014/main" id="{507D4AF6-0F4E-4BA7-9693-45AFF8A19477}"/>
              </a:ext>
            </a:extLst>
          </p:cNvPr>
          <p:cNvSpPr/>
          <p:nvPr/>
        </p:nvSpPr>
        <p:spPr>
          <a:xfrm>
            <a:off x="2994660" y="5902911"/>
            <a:ext cx="233019" cy="45719"/>
          </a:xfrm>
          <a:prstGeom prst="rect">
            <a:avLst/>
          </a:prstGeom>
          <a:solidFill>
            <a:srgbClr val="30B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30" name="Rectangle 29">
            <a:extLst>
              <a:ext uri="{FF2B5EF4-FFF2-40B4-BE49-F238E27FC236}">
                <a16:creationId xmlns:a16="http://schemas.microsoft.com/office/drawing/2014/main" id="{64800D0D-4C80-4B5F-9BFE-ED66ABAC7649}"/>
              </a:ext>
            </a:extLst>
          </p:cNvPr>
          <p:cNvSpPr/>
          <p:nvPr/>
        </p:nvSpPr>
        <p:spPr>
          <a:xfrm>
            <a:off x="2990123" y="5977188"/>
            <a:ext cx="233019" cy="45719"/>
          </a:xfrm>
          <a:prstGeom prst="rect">
            <a:avLst/>
          </a:prstGeom>
          <a:solidFill>
            <a:srgbClr val="30B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31" name="Rectangle 30">
            <a:extLst>
              <a:ext uri="{FF2B5EF4-FFF2-40B4-BE49-F238E27FC236}">
                <a16:creationId xmlns:a16="http://schemas.microsoft.com/office/drawing/2014/main" id="{401AE0B7-AD7B-435C-89B7-8E22476542E0}"/>
              </a:ext>
            </a:extLst>
          </p:cNvPr>
          <p:cNvSpPr/>
          <p:nvPr/>
        </p:nvSpPr>
        <p:spPr>
          <a:xfrm>
            <a:off x="2994660" y="6055634"/>
            <a:ext cx="233019" cy="45719"/>
          </a:xfrm>
          <a:prstGeom prst="rect">
            <a:avLst/>
          </a:prstGeom>
          <a:solidFill>
            <a:srgbClr val="30B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32" name="Rectangle 31">
            <a:extLst>
              <a:ext uri="{FF2B5EF4-FFF2-40B4-BE49-F238E27FC236}">
                <a16:creationId xmlns:a16="http://schemas.microsoft.com/office/drawing/2014/main" id="{B551D78E-F857-42BE-B0D4-430A92E961A5}"/>
              </a:ext>
            </a:extLst>
          </p:cNvPr>
          <p:cNvSpPr/>
          <p:nvPr/>
        </p:nvSpPr>
        <p:spPr>
          <a:xfrm>
            <a:off x="5937459" y="5773370"/>
            <a:ext cx="478581" cy="55264"/>
          </a:xfrm>
          <a:prstGeom prst="rect">
            <a:avLst/>
          </a:prstGeom>
          <a:solidFill>
            <a:srgbClr val="30B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33" name="Rectangle 32">
            <a:extLst>
              <a:ext uri="{FF2B5EF4-FFF2-40B4-BE49-F238E27FC236}">
                <a16:creationId xmlns:a16="http://schemas.microsoft.com/office/drawing/2014/main" id="{DA1B3F4D-C91E-4FDC-8D35-A098F6283D18}"/>
              </a:ext>
            </a:extLst>
          </p:cNvPr>
          <p:cNvSpPr/>
          <p:nvPr/>
        </p:nvSpPr>
        <p:spPr>
          <a:xfrm>
            <a:off x="5937459" y="5862232"/>
            <a:ext cx="478581" cy="55264"/>
          </a:xfrm>
          <a:prstGeom prst="rect">
            <a:avLst/>
          </a:prstGeom>
          <a:solidFill>
            <a:srgbClr val="30B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34" name="Rectangle 33">
            <a:extLst>
              <a:ext uri="{FF2B5EF4-FFF2-40B4-BE49-F238E27FC236}">
                <a16:creationId xmlns:a16="http://schemas.microsoft.com/office/drawing/2014/main" id="{7586FE02-9473-49A7-9D6A-01C2E14C040F}"/>
              </a:ext>
            </a:extLst>
          </p:cNvPr>
          <p:cNvSpPr/>
          <p:nvPr/>
        </p:nvSpPr>
        <p:spPr>
          <a:xfrm>
            <a:off x="5937460" y="5950156"/>
            <a:ext cx="305464" cy="55264"/>
          </a:xfrm>
          <a:prstGeom prst="rect">
            <a:avLst/>
          </a:prstGeom>
          <a:solidFill>
            <a:srgbClr val="30B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35" name="Flowchart: Alternate Process 34">
            <a:extLst>
              <a:ext uri="{FF2B5EF4-FFF2-40B4-BE49-F238E27FC236}">
                <a16:creationId xmlns:a16="http://schemas.microsoft.com/office/drawing/2014/main" id="{B6008AF0-1D5C-42A5-89D0-D5007A837203}"/>
              </a:ext>
            </a:extLst>
          </p:cNvPr>
          <p:cNvSpPr/>
          <p:nvPr/>
        </p:nvSpPr>
        <p:spPr>
          <a:xfrm>
            <a:off x="2990123" y="6168874"/>
            <a:ext cx="233019" cy="181217"/>
          </a:xfrm>
          <a:prstGeom prst="flowChartAlternateProcess">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36" name="Flowchart: Alternate Process 35">
            <a:extLst>
              <a:ext uri="{FF2B5EF4-FFF2-40B4-BE49-F238E27FC236}">
                <a16:creationId xmlns:a16="http://schemas.microsoft.com/office/drawing/2014/main" id="{3A5422C1-B675-434C-9DE4-1CC802444035}"/>
              </a:ext>
            </a:extLst>
          </p:cNvPr>
          <p:cNvSpPr/>
          <p:nvPr/>
        </p:nvSpPr>
        <p:spPr>
          <a:xfrm>
            <a:off x="5937459" y="6116039"/>
            <a:ext cx="520065" cy="364433"/>
          </a:xfrm>
          <a:prstGeom prst="flowChartAlternateProcess">
            <a:avLst/>
          </a:prstGeom>
          <a:solidFill>
            <a:srgbClr val="39B5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k-MK" sz="1100" b="1" dirty="0"/>
              <a:t>202</a:t>
            </a:r>
            <a:r>
              <a:rPr lang="en-US" sz="1100" b="1" dirty="0"/>
              <a:t>3</a:t>
            </a:r>
            <a:endParaRPr lang="mk-MK" sz="1100" b="1" dirty="0"/>
          </a:p>
        </p:txBody>
      </p:sp>
      <p:sp>
        <p:nvSpPr>
          <p:cNvPr id="37" name="Rectangle: Rounded Corners 36">
            <a:extLst>
              <a:ext uri="{FF2B5EF4-FFF2-40B4-BE49-F238E27FC236}">
                <a16:creationId xmlns:a16="http://schemas.microsoft.com/office/drawing/2014/main" id="{009FEE17-703A-4846-8AC7-F663679DA814}"/>
              </a:ext>
            </a:extLst>
          </p:cNvPr>
          <p:cNvSpPr/>
          <p:nvPr/>
        </p:nvSpPr>
        <p:spPr>
          <a:xfrm>
            <a:off x="7576640" y="6037791"/>
            <a:ext cx="1557778" cy="224861"/>
          </a:xfrm>
          <a:prstGeom prst="round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002060"/>
                </a:solidFill>
              </a:rPr>
              <a:t>martina.talevska@uklo.edu.mk</a:t>
            </a:r>
            <a:endParaRPr lang="mk-MK" sz="800" dirty="0">
              <a:solidFill>
                <a:srgbClr val="002060"/>
              </a:solidFill>
            </a:endParaRPr>
          </a:p>
        </p:txBody>
      </p:sp>
      <p:sp>
        <p:nvSpPr>
          <p:cNvPr id="27" name="Rectangle: Rounded Corners 26">
            <a:extLst>
              <a:ext uri="{FF2B5EF4-FFF2-40B4-BE49-F238E27FC236}">
                <a16:creationId xmlns:a16="http://schemas.microsoft.com/office/drawing/2014/main" id="{F08258A4-0300-44D7-831F-27532F5185B4}"/>
              </a:ext>
            </a:extLst>
          </p:cNvPr>
          <p:cNvSpPr/>
          <p:nvPr/>
        </p:nvSpPr>
        <p:spPr>
          <a:xfrm>
            <a:off x="4341181" y="2105117"/>
            <a:ext cx="426128" cy="558184"/>
          </a:xfrm>
          <a:prstGeom prst="roundRect">
            <a:avLst/>
          </a:prstGeom>
          <a:solidFill>
            <a:srgbClr val="3A68B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39" name="Rectangle: Rounded Corners 38">
            <a:extLst>
              <a:ext uri="{FF2B5EF4-FFF2-40B4-BE49-F238E27FC236}">
                <a16:creationId xmlns:a16="http://schemas.microsoft.com/office/drawing/2014/main" id="{FA93102E-16FA-4453-BCDD-286669F9EB31}"/>
              </a:ext>
            </a:extLst>
          </p:cNvPr>
          <p:cNvSpPr/>
          <p:nvPr/>
        </p:nvSpPr>
        <p:spPr>
          <a:xfrm>
            <a:off x="4919709" y="2105117"/>
            <a:ext cx="426128" cy="558184"/>
          </a:xfrm>
          <a:prstGeom prst="roundRect">
            <a:avLst/>
          </a:prstGeom>
          <a:solidFill>
            <a:srgbClr val="40CC6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40" name="Rectangle: Rounded Corners 39">
            <a:extLst>
              <a:ext uri="{FF2B5EF4-FFF2-40B4-BE49-F238E27FC236}">
                <a16:creationId xmlns:a16="http://schemas.microsoft.com/office/drawing/2014/main" id="{D95F6804-DFF3-4F92-9EF8-BB0A169231F0}"/>
              </a:ext>
            </a:extLst>
          </p:cNvPr>
          <p:cNvSpPr/>
          <p:nvPr/>
        </p:nvSpPr>
        <p:spPr>
          <a:xfrm>
            <a:off x="5511331" y="2104100"/>
            <a:ext cx="426128" cy="558184"/>
          </a:xfrm>
          <a:prstGeom prst="roundRect">
            <a:avLst/>
          </a:prstGeom>
          <a:solidFill>
            <a:schemeClr val="bg1">
              <a:lumMod val="8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41" name="Rectangle: Rounded Corners 40">
            <a:extLst>
              <a:ext uri="{FF2B5EF4-FFF2-40B4-BE49-F238E27FC236}">
                <a16:creationId xmlns:a16="http://schemas.microsoft.com/office/drawing/2014/main" id="{16E37E85-7AB4-4ED9-815E-514BA56F4236}"/>
              </a:ext>
            </a:extLst>
          </p:cNvPr>
          <p:cNvSpPr/>
          <p:nvPr/>
        </p:nvSpPr>
        <p:spPr>
          <a:xfrm>
            <a:off x="6090080" y="2104100"/>
            <a:ext cx="426128" cy="558184"/>
          </a:xfrm>
          <a:prstGeom prst="roundRect">
            <a:avLst/>
          </a:prstGeom>
          <a:solidFill>
            <a:srgbClr val="3A68B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42" name="Rectangle: Rounded Corners 41">
            <a:extLst>
              <a:ext uri="{FF2B5EF4-FFF2-40B4-BE49-F238E27FC236}">
                <a16:creationId xmlns:a16="http://schemas.microsoft.com/office/drawing/2014/main" id="{9D17F95E-449B-4D01-AB4B-E85A54B88D4E}"/>
              </a:ext>
            </a:extLst>
          </p:cNvPr>
          <p:cNvSpPr/>
          <p:nvPr/>
        </p:nvSpPr>
        <p:spPr>
          <a:xfrm>
            <a:off x="6668608" y="2118572"/>
            <a:ext cx="426128" cy="558184"/>
          </a:xfrm>
          <a:prstGeom prst="roundRect">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43" name="Rectangle: Rounded Corners 42">
            <a:extLst>
              <a:ext uri="{FF2B5EF4-FFF2-40B4-BE49-F238E27FC236}">
                <a16:creationId xmlns:a16="http://schemas.microsoft.com/office/drawing/2014/main" id="{A70BDC13-8DA2-49F1-BF59-1694E70435EB}"/>
              </a:ext>
            </a:extLst>
          </p:cNvPr>
          <p:cNvSpPr/>
          <p:nvPr/>
        </p:nvSpPr>
        <p:spPr>
          <a:xfrm>
            <a:off x="7209406" y="2118572"/>
            <a:ext cx="426128" cy="558184"/>
          </a:xfrm>
          <a:prstGeom prst="roundRect">
            <a:avLst/>
          </a:prstGeom>
          <a:solidFill>
            <a:schemeClr val="bg1">
              <a:lumMod val="8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44" name="Rectangle: Rounded Corners 43">
            <a:extLst>
              <a:ext uri="{FF2B5EF4-FFF2-40B4-BE49-F238E27FC236}">
                <a16:creationId xmlns:a16="http://schemas.microsoft.com/office/drawing/2014/main" id="{C2C20A2E-721C-4A50-8E55-D96DEB5A2C95}"/>
              </a:ext>
            </a:extLst>
          </p:cNvPr>
          <p:cNvSpPr/>
          <p:nvPr/>
        </p:nvSpPr>
        <p:spPr>
          <a:xfrm>
            <a:off x="7750204" y="2118572"/>
            <a:ext cx="426128" cy="558184"/>
          </a:xfrm>
          <a:prstGeom prst="roundRect">
            <a:avLst/>
          </a:prstGeom>
          <a:solidFill>
            <a:schemeClr val="bg1">
              <a:lumMod val="8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38" name="Isosceles Triangle 37">
            <a:extLst>
              <a:ext uri="{FF2B5EF4-FFF2-40B4-BE49-F238E27FC236}">
                <a16:creationId xmlns:a16="http://schemas.microsoft.com/office/drawing/2014/main" id="{15CEF71D-F2D5-476F-93AE-C5760158FB00}"/>
              </a:ext>
            </a:extLst>
          </p:cNvPr>
          <p:cNvSpPr/>
          <p:nvPr/>
        </p:nvSpPr>
        <p:spPr>
          <a:xfrm>
            <a:off x="4377647" y="2323532"/>
            <a:ext cx="269596" cy="232410"/>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46" name="Isosceles Triangle 45">
            <a:extLst>
              <a:ext uri="{FF2B5EF4-FFF2-40B4-BE49-F238E27FC236}">
                <a16:creationId xmlns:a16="http://schemas.microsoft.com/office/drawing/2014/main" id="{5BA71419-816B-4039-934C-EDB6AA2B402E}"/>
              </a:ext>
            </a:extLst>
          </p:cNvPr>
          <p:cNvSpPr/>
          <p:nvPr/>
        </p:nvSpPr>
        <p:spPr>
          <a:xfrm>
            <a:off x="4526728" y="2373630"/>
            <a:ext cx="196715" cy="18231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45" name="Oval 44">
            <a:extLst>
              <a:ext uri="{FF2B5EF4-FFF2-40B4-BE49-F238E27FC236}">
                <a16:creationId xmlns:a16="http://schemas.microsoft.com/office/drawing/2014/main" id="{2F07782D-9CCE-454C-897E-1703142AC91C}"/>
              </a:ext>
            </a:extLst>
          </p:cNvPr>
          <p:cNvSpPr/>
          <p:nvPr/>
        </p:nvSpPr>
        <p:spPr>
          <a:xfrm>
            <a:off x="4554245" y="2259330"/>
            <a:ext cx="64202" cy="642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48" name="Isosceles Triangle 47">
            <a:extLst>
              <a:ext uri="{FF2B5EF4-FFF2-40B4-BE49-F238E27FC236}">
                <a16:creationId xmlns:a16="http://schemas.microsoft.com/office/drawing/2014/main" id="{9AD2773E-14E6-4465-B739-CE95C3C22E6D}"/>
              </a:ext>
            </a:extLst>
          </p:cNvPr>
          <p:cNvSpPr/>
          <p:nvPr/>
        </p:nvSpPr>
        <p:spPr>
          <a:xfrm>
            <a:off x="6129369" y="2323532"/>
            <a:ext cx="269596" cy="232410"/>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49" name="Isosceles Triangle 48">
            <a:extLst>
              <a:ext uri="{FF2B5EF4-FFF2-40B4-BE49-F238E27FC236}">
                <a16:creationId xmlns:a16="http://schemas.microsoft.com/office/drawing/2014/main" id="{ED1659DB-FEC4-4DAE-A837-842C68B86C6F}"/>
              </a:ext>
            </a:extLst>
          </p:cNvPr>
          <p:cNvSpPr/>
          <p:nvPr/>
        </p:nvSpPr>
        <p:spPr>
          <a:xfrm>
            <a:off x="6278450" y="2373630"/>
            <a:ext cx="196715" cy="18231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50" name="Oval 49">
            <a:extLst>
              <a:ext uri="{FF2B5EF4-FFF2-40B4-BE49-F238E27FC236}">
                <a16:creationId xmlns:a16="http://schemas.microsoft.com/office/drawing/2014/main" id="{94C03FB3-83C0-4FC0-A3EB-12F79D062F06}"/>
              </a:ext>
            </a:extLst>
          </p:cNvPr>
          <p:cNvSpPr/>
          <p:nvPr/>
        </p:nvSpPr>
        <p:spPr>
          <a:xfrm>
            <a:off x="6305967" y="2259330"/>
            <a:ext cx="64202" cy="642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47" name="Rectangle 46">
            <a:extLst>
              <a:ext uri="{FF2B5EF4-FFF2-40B4-BE49-F238E27FC236}">
                <a16:creationId xmlns:a16="http://schemas.microsoft.com/office/drawing/2014/main" id="{5F4C34E2-D3E9-4470-8741-BB4C4C115FA8}"/>
              </a:ext>
            </a:extLst>
          </p:cNvPr>
          <p:cNvSpPr/>
          <p:nvPr/>
        </p:nvSpPr>
        <p:spPr>
          <a:xfrm>
            <a:off x="4979670" y="2213610"/>
            <a:ext cx="29718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52" name="Rectangle 51">
            <a:extLst>
              <a:ext uri="{FF2B5EF4-FFF2-40B4-BE49-F238E27FC236}">
                <a16:creationId xmlns:a16="http://schemas.microsoft.com/office/drawing/2014/main" id="{EBB2C861-B5F9-4677-BE96-DE70B884B17C}"/>
              </a:ext>
            </a:extLst>
          </p:cNvPr>
          <p:cNvSpPr/>
          <p:nvPr/>
        </p:nvSpPr>
        <p:spPr>
          <a:xfrm>
            <a:off x="4979670" y="2289810"/>
            <a:ext cx="297180" cy="457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53" name="Rectangle 52">
            <a:extLst>
              <a:ext uri="{FF2B5EF4-FFF2-40B4-BE49-F238E27FC236}">
                <a16:creationId xmlns:a16="http://schemas.microsoft.com/office/drawing/2014/main" id="{2B712913-BD8C-4D85-8D90-67C526AECB32}"/>
              </a:ext>
            </a:extLst>
          </p:cNvPr>
          <p:cNvSpPr/>
          <p:nvPr/>
        </p:nvSpPr>
        <p:spPr>
          <a:xfrm>
            <a:off x="4976267" y="2360332"/>
            <a:ext cx="229923" cy="457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51" name="Oval 50">
            <a:extLst>
              <a:ext uri="{FF2B5EF4-FFF2-40B4-BE49-F238E27FC236}">
                <a16:creationId xmlns:a16="http://schemas.microsoft.com/office/drawing/2014/main" id="{B010DD20-44D7-4ED8-885B-BA0A0C92A786}"/>
              </a:ext>
            </a:extLst>
          </p:cNvPr>
          <p:cNvSpPr/>
          <p:nvPr/>
        </p:nvSpPr>
        <p:spPr>
          <a:xfrm>
            <a:off x="6719374" y="2247848"/>
            <a:ext cx="316405" cy="316405"/>
          </a:xfrm>
          <a:prstGeom prst="ellipse">
            <a:avLst/>
          </a:prstGeom>
          <a:solidFill>
            <a:srgbClr val="00B0F0"/>
          </a:solidFill>
          <a:ln w="28575">
            <a:solidFill>
              <a:srgbClr val="F3F3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55" name="Isosceles Triangle 54">
            <a:extLst>
              <a:ext uri="{FF2B5EF4-FFF2-40B4-BE49-F238E27FC236}">
                <a16:creationId xmlns:a16="http://schemas.microsoft.com/office/drawing/2014/main" id="{D5ED5452-75B0-45DF-B59D-B2E6B35D973C}"/>
              </a:ext>
            </a:extLst>
          </p:cNvPr>
          <p:cNvSpPr/>
          <p:nvPr/>
        </p:nvSpPr>
        <p:spPr>
          <a:xfrm rot="5400000">
            <a:off x="6818240" y="2329461"/>
            <a:ext cx="161956" cy="15009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pic>
        <p:nvPicPr>
          <p:cNvPr id="59" name="Picture 58">
            <a:extLst>
              <a:ext uri="{FF2B5EF4-FFF2-40B4-BE49-F238E27FC236}">
                <a16:creationId xmlns:a16="http://schemas.microsoft.com/office/drawing/2014/main" id="{1FF0DD40-93CD-4BB7-9252-BF045C9D78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10501154" y="1703491"/>
            <a:ext cx="914400" cy="914400"/>
          </a:xfrm>
          <a:prstGeom prst="rect">
            <a:avLst/>
          </a:prstGeom>
        </p:spPr>
      </p:pic>
      <p:pic>
        <p:nvPicPr>
          <p:cNvPr id="1028" name="Picture 1027">
            <a:extLst>
              <a:ext uri="{FF2B5EF4-FFF2-40B4-BE49-F238E27FC236}">
                <a16:creationId xmlns:a16="http://schemas.microsoft.com/office/drawing/2014/main" id="{13AF0328-7E2A-49D1-A30A-02A6D61EBA6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42066" y="3262686"/>
            <a:ext cx="914400" cy="914400"/>
          </a:xfrm>
          <a:prstGeom prst="rect">
            <a:avLst/>
          </a:prstGeom>
        </p:spPr>
      </p:pic>
      <p:pic>
        <p:nvPicPr>
          <p:cNvPr id="1030" name="Picture 1029">
            <a:extLst>
              <a:ext uri="{FF2B5EF4-FFF2-40B4-BE49-F238E27FC236}">
                <a16:creationId xmlns:a16="http://schemas.microsoft.com/office/drawing/2014/main" id="{BDE83962-D633-4E81-82F2-B4E8B15AFB2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24395" y="4727236"/>
            <a:ext cx="914400" cy="914400"/>
          </a:xfrm>
          <a:prstGeom prst="rect">
            <a:avLst/>
          </a:prstGeom>
        </p:spPr>
      </p:pic>
      <p:pic>
        <p:nvPicPr>
          <p:cNvPr id="1040" name="Picture 1039">
            <a:extLst>
              <a:ext uri="{FF2B5EF4-FFF2-40B4-BE49-F238E27FC236}">
                <a16:creationId xmlns:a16="http://schemas.microsoft.com/office/drawing/2014/main" id="{860B24D2-1BA0-468B-8D01-1FBCA76800D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36702" y="3031996"/>
            <a:ext cx="914400" cy="914400"/>
          </a:xfrm>
          <a:prstGeom prst="rect">
            <a:avLst/>
          </a:prstGeom>
        </p:spPr>
      </p:pic>
      <p:pic>
        <p:nvPicPr>
          <p:cNvPr id="1050" name="Picture 1049">
            <a:extLst>
              <a:ext uri="{FF2B5EF4-FFF2-40B4-BE49-F238E27FC236}">
                <a16:creationId xmlns:a16="http://schemas.microsoft.com/office/drawing/2014/main" id="{07525B51-6A95-4865-96CF-A3D603D3ED2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869559" y="5494107"/>
            <a:ext cx="224861" cy="224861"/>
          </a:xfrm>
          <a:prstGeom prst="rect">
            <a:avLst/>
          </a:prstGeom>
        </p:spPr>
      </p:pic>
      <p:pic>
        <p:nvPicPr>
          <p:cNvPr id="3" name="Picture 2">
            <a:extLst>
              <a:ext uri="{FF2B5EF4-FFF2-40B4-BE49-F238E27FC236}">
                <a16:creationId xmlns:a16="http://schemas.microsoft.com/office/drawing/2014/main" id="{B983F2CF-178D-4AE5-BCEA-DCF2F28B789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3464" y="3440480"/>
            <a:ext cx="1217756" cy="1217756"/>
          </a:xfrm>
          <a:prstGeom prst="rect">
            <a:avLst/>
          </a:prstGeom>
        </p:spPr>
      </p:pic>
      <p:pic>
        <p:nvPicPr>
          <p:cNvPr id="7" name="Picture 6">
            <a:extLst>
              <a:ext uri="{FF2B5EF4-FFF2-40B4-BE49-F238E27FC236}">
                <a16:creationId xmlns:a16="http://schemas.microsoft.com/office/drawing/2014/main" id="{1CC52AAF-8DB3-44A2-812B-CD6A55B60E8C}"/>
              </a:ext>
            </a:extLst>
          </p:cNvPr>
          <p:cNvPicPr>
            <a:picLocks noChangeAspect="1"/>
          </p:cNvPicPr>
          <p:nvPr/>
        </p:nvPicPr>
        <p:blipFill rotWithShape="1">
          <a:blip r:embed="rId12">
            <a:extLst>
              <a:ext uri="{28A0092B-C50C-407E-A947-70E740481C1C}">
                <a14:useLocalDpi xmlns:a14="http://schemas.microsoft.com/office/drawing/2010/main" val="0"/>
              </a:ext>
            </a:extLst>
          </a:blip>
          <a:srcRect l="19876" t="15163" r="6128" b="6823"/>
          <a:stretch/>
        </p:blipFill>
        <p:spPr>
          <a:xfrm>
            <a:off x="9438488" y="2569206"/>
            <a:ext cx="1286133" cy="1278384"/>
          </a:xfrm>
          <a:prstGeom prst="rect">
            <a:avLst/>
          </a:prstGeom>
        </p:spPr>
      </p:pic>
    </p:spTree>
    <p:extLst>
      <p:ext uri="{BB962C8B-B14F-4D97-AF65-F5344CB8AC3E}">
        <p14:creationId xmlns:p14="http://schemas.microsoft.com/office/powerpoint/2010/main" val="3914538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F3C7C0FF-DD90-46A1-B00D-54E1234FE942}"/>
              </a:ext>
            </a:extLst>
          </p:cNvPr>
          <p:cNvGraphicFramePr>
            <a:graphicFrameLocks noGrp="1"/>
          </p:cNvGraphicFramePr>
          <p:nvPr/>
        </p:nvGraphicFramePr>
        <p:xfrm>
          <a:off x="0" y="0"/>
          <a:ext cx="12192000" cy="6858000"/>
        </p:xfrm>
        <a:graphic>
          <a:graphicData uri="http://schemas.openxmlformats.org/drawingml/2006/table">
            <a:tbl>
              <a:tblPr bandRow="1">
                <a:tableStyleId>{F5AB1C69-6EDB-4FF4-983F-18BD219EF322}</a:tableStyleId>
              </a:tblPr>
              <a:tblGrid>
                <a:gridCol w="1016000">
                  <a:extLst>
                    <a:ext uri="{9D8B030D-6E8A-4147-A177-3AD203B41FA5}">
                      <a16:colId xmlns:a16="http://schemas.microsoft.com/office/drawing/2014/main" val="604625814"/>
                    </a:ext>
                  </a:extLst>
                </a:gridCol>
                <a:gridCol w="1016000">
                  <a:extLst>
                    <a:ext uri="{9D8B030D-6E8A-4147-A177-3AD203B41FA5}">
                      <a16:colId xmlns:a16="http://schemas.microsoft.com/office/drawing/2014/main" val="2896303303"/>
                    </a:ext>
                  </a:extLst>
                </a:gridCol>
                <a:gridCol w="1016000">
                  <a:extLst>
                    <a:ext uri="{9D8B030D-6E8A-4147-A177-3AD203B41FA5}">
                      <a16:colId xmlns:a16="http://schemas.microsoft.com/office/drawing/2014/main" val="1144627482"/>
                    </a:ext>
                  </a:extLst>
                </a:gridCol>
                <a:gridCol w="1016000">
                  <a:extLst>
                    <a:ext uri="{9D8B030D-6E8A-4147-A177-3AD203B41FA5}">
                      <a16:colId xmlns:a16="http://schemas.microsoft.com/office/drawing/2014/main" val="4245686679"/>
                    </a:ext>
                  </a:extLst>
                </a:gridCol>
                <a:gridCol w="1016000">
                  <a:extLst>
                    <a:ext uri="{9D8B030D-6E8A-4147-A177-3AD203B41FA5}">
                      <a16:colId xmlns:a16="http://schemas.microsoft.com/office/drawing/2014/main" val="964327921"/>
                    </a:ext>
                  </a:extLst>
                </a:gridCol>
                <a:gridCol w="1016000">
                  <a:extLst>
                    <a:ext uri="{9D8B030D-6E8A-4147-A177-3AD203B41FA5}">
                      <a16:colId xmlns:a16="http://schemas.microsoft.com/office/drawing/2014/main" val="927359837"/>
                    </a:ext>
                  </a:extLst>
                </a:gridCol>
                <a:gridCol w="1016000">
                  <a:extLst>
                    <a:ext uri="{9D8B030D-6E8A-4147-A177-3AD203B41FA5}">
                      <a16:colId xmlns:a16="http://schemas.microsoft.com/office/drawing/2014/main" val="3112289210"/>
                    </a:ext>
                  </a:extLst>
                </a:gridCol>
                <a:gridCol w="1016000">
                  <a:extLst>
                    <a:ext uri="{9D8B030D-6E8A-4147-A177-3AD203B41FA5}">
                      <a16:colId xmlns:a16="http://schemas.microsoft.com/office/drawing/2014/main" val="797743353"/>
                    </a:ext>
                  </a:extLst>
                </a:gridCol>
                <a:gridCol w="1016000">
                  <a:extLst>
                    <a:ext uri="{9D8B030D-6E8A-4147-A177-3AD203B41FA5}">
                      <a16:colId xmlns:a16="http://schemas.microsoft.com/office/drawing/2014/main" val="438084799"/>
                    </a:ext>
                  </a:extLst>
                </a:gridCol>
                <a:gridCol w="1016000">
                  <a:extLst>
                    <a:ext uri="{9D8B030D-6E8A-4147-A177-3AD203B41FA5}">
                      <a16:colId xmlns:a16="http://schemas.microsoft.com/office/drawing/2014/main" val="1839898677"/>
                    </a:ext>
                  </a:extLst>
                </a:gridCol>
                <a:gridCol w="1016000">
                  <a:extLst>
                    <a:ext uri="{9D8B030D-6E8A-4147-A177-3AD203B41FA5}">
                      <a16:colId xmlns:a16="http://schemas.microsoft.com/office/drawing/2014/main" val="2537467654"/>
                    </a:ext>
                  </a:extLst>
                </a:gridCol>
                <a:gridCol w="1016000">
                  <a:extLst>
                    <a:ext uri="{9D8B030D-6E8A-4147-A177-3AD203B41FA5}">
                      <a16:colId xmlns:a16="http://schemas.microsoft.com/office/drawing/2014/main" val="1236922738"/>
                    </a:ext>
                  </a:extLst>
                </a:gridCol>
              </a:tblGrid>
              <a:tr h="571500">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dirty="0"/>
                    </a:p>
                  </a:txBody>
                  <a:tcPr/>
                </a:tc>
                <a:tc>
                  <a:txBody>
                    <a:bodyPr/>
                    <a:lstStyle/>
                    <a:p>
                      <a:endParaRPr lang="mk-MK" dirty="0"/>
                    </a:p>
                  </a:txBody>
                  <a:tcPr/>
                </a:tc>
                <a:tc>
                  <a:txBody>
                    <a:bodyPr/>
                    <a:lstStyle/>
                    <a:p>
                      <a:endParaRPr lang="mk-MK" dirty="0"/>
                    </a:p>
                  </a:txBody>
                  <a:tcPr/>
                </a:tc>
                <a:tc>
                  <a:txBody>
                    <a:bodyPr/>
                    <a:lstStyle/>
                    <a:p>
                      <a:endParaRPr lang="mk-MK" dirty="0"/>
                    </a:p>
                  </a:txBody>
                  <a:tcPr/>
                </a:tc>
                <a:extLst>
                  <a:ext uri="{0D108BD9-81ED-4DB2-BD59-A6C34878D82A}">
                    <a16:rowId xmlns:a16="http://schemas.microsoft.com/office/drawing/2014/main" val="3121771403"/>
                  </a:ext>
                </a:extLst>
              </a:tr>
              <a:tr h="571500">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dirty="0"/>
                    </a:p>
                  </a:txBody>
                  <a:tcPr/>
                </a:tc>
                <a:tc>
                  <a:txBody>
                    <a:bodyPr/>
                    <a:lstStyle/>
                    <a:p>
                      <a:endParaRPr lang="mk-MK" dirty="0"/>
                    </a:p>
                  </a:txBody>
                  <a:tcPr/>
                </a:tc>
                <a:tc>
                  <a:txBody>
                    <a:bodyPr/>
                    <a:lstStyle/>
                    <a:p>
                      <a:endParaRPr lang="mk-MK" dirty="0"/>
                    </a:p>
                  </a:txBody>
                  <a:tcPr/>
                </a:tc>
                <a:tc>
                  <a:txBody>
                    <a:bodyPr/>
                    <a:lstStyle/>
                    <a:p>
                      <a:endParaRPr lang="mk-MK" dirty="0"/>
                    </a:p>
                  </a:txBody>
                  <a:tcPr/>
                </a:tc>
                <a:extLst>
                  <a:ext uri="{0D108BD9-81ED-4DB2-BD59-A6C34878D82A}">
                    <a16:rowId xmlns:a16="http://schemas.microsoft.com/office/drawing/2014/main" val="576188485"/>
                  </a:ext>
                </a:extLst>
              </a:tr>
              <a:tr h="571500">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2417982535"/>
                  </a:ext>
                </a:extLst>
              </a:tr>
              <a:tr h="571500">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1162238153"/>
                  </a:ext>
                </a:extLst>
              </a:tr>
              <a:tr h="571500">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1348437108"/>
                  </a:ext>
                </a:extLst>
              </a:tr>
              <a:tr h="571500">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406099215"/>
                  </a:ext>
                </a:extLst>
              </a:tr>
              <a:tr h="571500">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3264177601"/>
                  </a:ext>
                </a:extLst>
              </a:tr>
              <a:tr h="571500">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3549172847"/>
                  </a:ext>
                </a:extLst>
              </a:tr>
              <a:tr h="571500">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2729805376"/>
                  </a:ext>
                </a:extLst>
              </a:tr>
              <a:tr h="571500">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769804272"/>
                  </a:ext>
                </a:extLst>
              </a:tr>
              <a:tr h="571500">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3890489707"/>
                  </a:ext>
                </a:extLst>
              </a:tr>
              <a:tr h="571500">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dirty="0"/>
                    </a:p>
                  </a:txBody>
                  <a:tcPr/>
                </a:tc>
                <a:tc>
                  <a:txBody>
                    <a:bodyPr/>
                    <a:lstStyle/>
                    <a:p>
                      <a:endParaRPr lang="mk-MK" dirty="0"/>
                    </a:p>
                  </a:txBody>
                  <a:tcPr/>
                </a:tc>
                <a:tc>
                  <a:txBody>
                    <a:bodyPr/>
                    <a:lstStyle/>
                    <a:p>
                      <a:endParaRPr lang="mk-MK" dirty="0"/>
                    </a:p>
                  </a:txBody>
                  <a:tcPr/>
                </a:tc>
                <a:extLst>
                  <a:ext uri="{0D108BD9-81ED-4DB2-BD59-A6C34878D82A}">
                    <a16:rowId xmlns:a16="http://schemas.microsoft.com/office/drawing/2014/main" val="885094904"/>
                  </a:ext>
                </a:extLst>
              </a:tr>
            </a:tbl>
          </a:graphicData>
        </a:graphic>
      </p:graphicFrame>
      <p:sp>
        <p:nvSpPr>
          <p:cNvPr id="7" name="Oval 6">
            <a:extLst>
              <a:ext uri="{FF2B5EF4-FFF2-40B4-BE49-F238E27FC236}">
                <a16:creationId xmlns:a16="http://schemas.microsoft.com/office/drawing/2014/main" id="{07CB058F-2A5B-4602-AC3F-AE378E8A59D0}"/>
              </a:ext>
            </a:extLst>
          </p:cNvPr>
          <p:cNvSpPr/>
          <p:nvPr/>
        </p:nvSpPr>
        <p:spPr>
          <a:xfrm>
            <a:off x="447582" y="470516"/>
            <a:ext cx="870012" cy="870012"/>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mk-MK"/>
          </a:p>
        </p:txBody>
      </p:sp>
      <p:pic>
        <p:nvPicPr>
          <p:cNvPr id="6" name="Picture 5">
            <a:extLst>
              <a:ext uri="{FF2B5EF4-FFF2-40B4-BE49-F238E27FC236}">
                <a16:creationId xmlns:a16="http://schemas.microsoft.com/office/drawing/2014/main" id="{6EC5F6CD-CFA9-4C65-BFD1-0E12797FB9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393" y="620327"/>
            <a:ext cx="570390" cy="570390"/>
          </a:xfrm>
          <a:prstGeom prst="rect">
            <a:avLst/>
          </a:prstGeom>
        </p:spPr>
      </p:pic>
      <p:sp>
        <p:nvSpPr>
          <p:cNvPr id="8" name="TextBox 7">
            <a:extLst>
              <a:ext uri="{FF2B5EF4-FFF2-40B4-BE49-F238E27FC236}">
                <a16:creationId xmlns:a16="http://schemas.microsoft.com/office/drawing/2014/main" id="{D430E94E-2F02-4022-85C4-39B31973F30D}"/>
              </a:ext>
            </a:extLst>
          </p:cNvPr>
          <p:cNvSpPr txBox="1"/>
          <p:nvPr/>
        </p:nvSpPr>
        <p:spPr>
          <a:xfrm>
            <a:off x="1458527" y="397691"/>
            <a:ext cx="5590343" cy="1015663"/>
          </a:xfrm>
          <a:prstGeom prst="rect">
            <a:avLst/>
          </a:prstGeom>
          <a:noFill/>
        </p:spPr>
        <p:txBody>
          <a:bodyPr wrap="square">
            <a:spAutoFit/>
          </a:bodyPr>
          <a:lstStyle/>
          <a:p>
            <a:r>
              <a:rPr lang="mk-MK" sz="6000" b="1" spc="50" dirty="0">
                <a:ln w="0"/>
                <a:solidFill>
                  <a:srgbClr val="119C3B"/>
                </a:solidFill>
                <a:effectLst>
                  <a:innerShdw blurRad="63500" dist="50800" dir="13500000">
                    <a:srgbClr val="000000">
                      <a:alpha val="50000"/>
                    </a:srgbClr>
                  </a:innerShdw>
                </a:effectLst>
              </a:rPr>
              <a:t>Прашалници</a:t>
            </a:r>
            <a:endParaRPr lang="en-US" sz="6000" b="1" spc="50" dirty="0">
              <a:ln w="0"/>
              <a:solidFill>
                <a:srgbClr val="119C3B"/>
              </a:solidFill>
              <a:effectLst>
                <a:innerShdw blurRad="63500" dist="50800" dir="13500000">
                  <a:srgbClr val="000000">
                    <a:alpha val="50000"/>
                  </a:srgbClr>
                </a:innerShdw>
              </a:effectLst>
            </a:endParaRPr>
          </a:p>
        </p:txBody>
      </p:sp>
      <p:sp>
        <p:nvSpPr>
          <p:cNvPr id="9" name="TextBox 8">
            <a:extLst>
              <a:ext uri="{FF2B5EF4-FFF2-40B4-BE49-F238E27FC236}">
                <a16:creationId xmlns:a16="http://schemas.microsoft.com/office/drawing/2014/main" id="{E8F868B7-75D0-4C91-B00A-C9DFF762844E}"/>
              </a:ext>
            </a:extLst>
          </p:cNvPr>
          <p:cNvSpPr txBox="1"/>
          <p:nvPr/>
        </p:nvSpPr>
        <p:spPr>
          <a:xfrm>
            <a:off x="1567894" y="1910477"/>
            <a:ext cx="5398914" cy="400110"/>
          </a:xfrm>
          <a:prstGeom prst="rect">
            <a:avLst/>
          </a:prstGeom>
          <a:noFill/>
        </p:spPr>
        <p:txBody>
          <a:bodyPr wrap="none" rtlCol="0">
            <a:spAutoFit/>
          </a:bodyPr>
          <a:lstStyle/>
          <a:p>
            <a:r>
              <a:rPr lang="mk-MK" sz="2000" dirty="0"/>
              <a:t>Собира податоци за анализа или процесирање</a:t>
            </a:r>
            <a:r>
              <a:rPr lang="en-US" sz="2000" dirty="0"/>
              <a:t>.</a:t>
            </a:r>
            <a:endParaRPr lang="mk-MK" sz="2000" dirty="0"/>
          </a:p>
        </p:txBody>
      </p:sp>
      <p:pic>
        <p:nvPicPr>
          <p:cNvPr id="12" name="Picture 11">
            <a:extLst>
              <a:ext uri="{FF2B5EF4-FFF2-40B4-BE49-F238E27FC236}">
                <a16:creationId xmlns:a16="http://schemas.microsoft.com/office/drawing/2014/main" id="{8FF49E85-D204-4B34-AD60-8D10BB8E2F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167783" y="1910477"/>
            <a:ext cx="400111" cy="400111"/>
          </a:xfrm>
          <a:prstGeom prst="rect">
            <a:avLst/>
          </a:prstGeom>
        </p:spPr>
      </p:pic>
      <p:sp>
        <p:nvSpPr>
          <p:cNvPr id="11" name="TextBox 10">
            <a:extLst>
              <a:ext uri="{FF2B5EF4-FFF2-40B4-BE49-F238E27FC236}">
                <a16:creationId xmlns:a16="http://schemas.microsoft.com/office/drawing/2014/main" id="{4262845F-A389-4093-9D67-DFB0E1073E0F}"/>
              </a:ext>
            </a:extLst>
          </p:cNvPr>
          <p:cNvSpPr txBox="1"/>
          <p:nvPr/>
        </p:nvSpPr>
        <p:spPr>
          <a:xfrm>
            <a:off x="1567893" y="2414699"/>
            <a:ext cx="4321824" cy="400110"/>
          </a:xfrm>
          <a:prstGeom prst="rect">
            <a:avLst/>
          </a:prstGeom>
          <a:noFill/>
        </p:spPr>
        <p:txBody>
          <a:bodyPr wrap="none" rtlCol="0">
            <a:spAutoFit/>
          </a:bodyPr>
          <a:lstStyle/>
          <a:p>
            <a:r>
              <a:rPr lang="mk-MK" sz="2000" dirty="0"/>
              <a:t>Всушност се прашања за податоците. </a:t>
            </a:r>
          </a:p>
        </p:txBody>
      </p:sp>
      <p:pic>
        <p:nvPicPr>
          <p:cNvPr id="13" name="Picture 12">
            <a:extLst>
              <a:ext uri="{FF2B5EF4-FFF2-40B4-BE49-F238E27FC236}">
                <a16:creationId xmlns:a16="http://schemas.microsoft.com/office/drawing/2014/main" id="{2E1BD40D-CD6A-41EE-9119-1534D4166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188125" y="2414698"/>
            <a:ext cx="400111" cy="400111"/>
          </a:xfrm>
          <a:prstGeom prst="rect">
            <a:avLst/>
          </a:prstGeom>
        </p:spPr>
      </p:pic>
      <p:sp>
        <p:nvSpPr>
          <p:cNvPr id="14" name="TextBox 13">
            <a:extLst>
              <a:ext uri="{FF2B5EF4-FFF2-40B4-BE49-F238E27FC236}">
                <a16:creationId xmlns:a16="http://schemas.microsoft.com/office/drawing/2014/main" id="{388D6D73-586E-4B9C-9D60-4FEE74C87787}"/>
              </a:ext>
            </a:extLst>
          </p:cNvPr>
          <p:cNvSpPr txBox="1"/>
          <p:nvPr/>
        </p:nvSpPr>
        <p:spPr>
          <a:xfrm>
            <a:off x="5998206" y="697178"/>
            <a:ext cx="1537600" cy="523220"/>
          </a:xfrm>
          <a:prstGeom prst="rect">
            <a:avLst/>
          </a:prstGeom>
          <a:noFill/>
        </p:spPr>
        <p:txBody>
          <a:bodyPr wrap="none" rtlCol="0">
            <a:spAutoFit/>
          </a:bodyPr>
          <a:lstStyle/>
          <a:p>
            <a:r>
              <a:rPr lang="en-US" sz="2800" dirty="0"/>
              <a:t>(Queries)</a:t>
            </a:r>
            <a:endParaRPr lang="mk-MK" sz="2800" dirty="0"/>
          </a:p>
        </p:txBody>
      </p:sp>
      <p:sp>
        <p:nvSpPr>
          <p:cNvPr id="15" name="TextBox 14">
            <a:extLst>
              <a:ext uri="{FF2B5EF4-FFF2-40B4-BE49-F238E27FC236}">
                <a16:creationId xmlns:a16="http://schemas.microsoft.com/office/drawing/2014/main" id="{F76D1DE4-F170-407D-A599-D67F0E86A14F}"/>
              </a:ext>
            </a:extLst>
          </p:cNvPr>
          <p:cNvSpPr txBox="1"/>
          <p:nvPr/>
        </p:nvSpPr>
        <p:spPr>
          <a:xfrm>
            <a:off x="1588236" y="2918920"/>
            <a:ext cx="9766328" cy="707886"/>
          </a:xfrm>
          <a:prstGeom prst="rect">
            <a:avLst/>
          </a:prstGeom>
          <a:noFill/>
        </p:spPr>
        <p:txBody>
          <a:bodyPr wrap="none" rtlCol="0">
            <a:spAutoFit/>
          </a:bodyPr>
          <a:lstStyle/>
          <a:p>
            <a:r>
              <a:rPr lang="mk-MK" sz="2000" dirty="0"/>
              <a:t>Пребарува низ табелите за да најди одговори за прашањата и враќа одговор како </a:t>
            </a:r>
          </a:p>
          <a:p>
            <a:r>
              <a:rPr lang="mk-MK" sz="2000" dirty="0"/>
              <a:t>филтрирана или калкулирана листа на податоци кои личат и функционират како табела.</a:t>
            </a:r>
          </a:p>
        </p:txBody>
      </p:sp>
      <p:pic>
        <p:nvPicPr>
          <p:cNvPr id="16" name="Picture 15">
            <a:extLst>
              <a:ext uri="{FF2B5EF4-FFF2-40B4-BE49-F238E27FC236}">
                <a16:creationId xmlns:a16="http://schemas.microsoft.com/office/drawing/2014/main" id="{22109BE7-AEDE-4176-AD91-A40848A4C0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208468" y="2918919"/>
            <a:ext cx="400111" cy="400111"/>
          </a:xfrm>
          <a:prstGeom prst="rect">
            <a:avLst/>
          </a:prstGeom>
        </p:spPr>
      </p:pic>
    </p:spTree>
    <p:extLst>
      <p:ext uri="{BB962C8B-B14F-4D97-AF65-F5344CB8AC3E}">
        <p14:creationId xmlns:p14="http://schemas.microsoft.com/office/powerpoint/2010/main" val="168422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F3C7C0FF-DD90-46A1-B00D-54E1234FE942}"/>
              </a:ext>
            </a:extLst>
          </p:cNvPr>
          <p:cNvGraphicFramePr>
            <a:graphicFrameLocks noGrp="1"/>
          </p:cNvGraphicFramePr>
          <p:nvPr/>
        </p:nvGraphicFramePr>
        <p:xfrm>
          <a:off x="0" y="0"/>
          <a:ext cx="12192000" cy="6858000"/>
        </p:xfrm>
        <a:graphic>
          <a:graphicData uri="http://schemas.openxmlformats.org/drawingml/2006/table">
            <a:tbl>
              <a:tblPr bandRow="1">
                <a:tableStyleId>{F5AB1C69-6EDB-4FF4-983F-18BD219EF322}</a:tableStyleId>
              </a:tblPr>
              <a:tblGrid>
                <a:gridCol w="1016000">
                  <a:extLst>
                    <a:ext uri="{9D8B030D-6E8A-4147-A177-3AD203B41FA5}">
                      <a16:colId xmlns:a16="http://schemas.microsoft.com/office/drawing/2014/main" val="604625814"/>
                    </a:ext>
                  </a:extLst>
                </a:gridCol>
                <a:gridCol w="1016000">
                  <a:extLst>
                    <a:ext uri="{9D8B030D-6E8A-4147-A177-3AD203B41FA5}">
                      <a16:colId xmlns:a16="http://schemas.microsoft.com/office/drawing/2014/main" val="2896303303"/>
                    </a:ext>
                  </a:extLst>
                </a:gridCol>
                <a:gridCol w="1016000">
                  <a:extLst>
                    <a:ext uri="{9D8B030D-6E8A-4147-A177-3AD203B41FA5}">
                      <a16:colId xmlns:a16="http://schemas.microsoft.com/office/drawing/2014/main" val="1144627482"/>
                    </a:ext>
                  </a:extLst>
                </a:gridCol>
                <a:gridCol w="1016000">
                  <a:extLst>
                    <a:ext uri="{9D8B030D-6E8A-4147-A177-3AD203B41FA5}">
                      <a16:colId xmlns:a16="http://schemas.microsoft.com/office/drawing/2014/main" val="4245686679"/>
                    </a:ext>
                  </a:extLst>
                </a:gridCol>
                <a:gridCol w="1016000">
                  <a:extLst>
                    <a:ext uri="{9D8B030D-6E8A-4147-A177-3AD203B41FA5}">
                      <a16:colId xmlns:a16="http://schemas.microsoft.com/office/drawing/2014/main" val="964327921"/>
                    </a:ext>
                  </a:extLst>
                </a:gridCol>
                <a:gridCol w="1016000">
                  <a:extLst>
                    <a:ext uri="{9D8B030D-6E8A-4147-A177-3AD203B41FA5}">
                      <a16:colId xmlns:a16="http://schemas.microsoft.com/office/drawing/2014/main" val="927359837"/>
                    </a:ext>
                  </a:extLst>
                </a:gridCol>
                <a:gridCol w="1016000">
                  <a:extLst>
                    <a:ext uri="{9D8B030D-6E8A-4147-A177-3AD203B41FA5}">
                      <a16:colId xmlns:a16="http://schemas.microsoft.com/office/drawing/2014/main" val="3112289210"/>
                    </a:ext>
                  </a:extLst>
                </a:gridCol>
                <a:gridCol w="1016000">
                  <a:extLst>
                    <a:ext uri="{9D8B030D-6E8A-4147-A177-3AD203B41FA5}">
                      <a16:colId xmlns:a16="http://schemas.microsoft.com/office/drawing/2014/main" val="797743353"/>
                    </a:ext>
                  </a:extLst>
                </a:gridCol>
                <a:gridCol w="1016000">
                  <a:extLst>
                    <a:ext uri="{9D8B030D-6E8A-4147-A177-3AD203B41FA5}">
                      <a16:colId xmlns:a16="http://schemas.microsoft.com/office/drawing/2014/main" val="438084799"/>
                    </a:ext>
                  </a:extLst>
                </a:gridCol>
                <a:gridCol w="1016000">
                  <a:extLst>
                    <a:ext uri="{9D8B030D-6E8A-4147-A177-3AD203B41FA5}">
                      <a16:colId xmlns:a16="http://schemas.microsoft.com/office/drawing/2014/main" val="1839898677"/>
                    </a:ext>
                  </a:extLst>
                </a:gridCol>
                <a:gridCol w="1016000">
                  <a:extLst>
                    <a:ext uri="{9D8B030D-6E8A-4147-A177-3AD203B41FA5}">
                      <a16:colId xmlns:a16="http://schemas.microsoft.com/office/drawing/2014/main" val="2537467654"/>
                    </a:ext>
                  </a:extLst>
                </a:gridCol>
                <a:gridCol w="1016000">
                  <a:extLst>
                    <a:ext uri="{9D8B030D-6E8A-4147-A177-3AD203B41FA5}">
                      <a16:colId xmlns:a16="http://schemas.microsoft.com/office/drawing/2014/main" val="1236922738"/>
                    </a:ext>
                  </a:extLst>
                </a:gridCol>
              </a:tblGrid>
              <a:tr h="571500">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dirty="0"/>
                    </a:p>
                  </a:txBody>
                  <a:tcPr/>
                </a:tc>
                <a:tc>
                  <a:txBody>
                    <a:bodyPr/>
                    <a:lstStyle/>
                    <a:p>
                      <a:endParaRPr lang="mk-MK" dirty="0"/>
                    </a:p>
                  </a:txBody>
                  <a:tcPr/>
                </a:tc>
                <a:tc>
                  <a:txBody>
                    <a:bodyPr/>
                    <a:lstStyle/>
                    <a:p>
                      <a:endParaRPr lang="mk-MK" dirty="0"/>
                    </a:p>
                  </a:txBody>
                  <a:tcPr/>
                </a:tc>
                <a:tc>
                  <a:txBody>
                    <a:bodyPr/>
                    <a:lstStyle/>
                    <a:p>
                      <a:endParaRPr lang="mk-MK" dirty="0"/>
                    </a:p>
                  </a:txBody>
                  <a:tcPr/>
                </a:tc>
                <a:extLst>
                  <a:ext uri="{0D108BD9-81ED-4DB2-BD59-A6C34878D82A}">
                    <a16:rowId xmlns:a16="http://schemas.microsoft.com/office/drawing/2014/main" val="3121771403"/>
                  </a:ext>
                </a:extLst>
              </a:tr>
              <a:tr h="571500">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dirty="0"/>
                    </a:p>
                  </a:txBody>
                  <a:tcPr/>
                </a:tc>
                <a:tc>
                  <a:txBody>
                    <a:bodyPr/>
                    <a:lstStyle/>
                    <a:p>
                      <a:endParaRPr lang="mk-MK" dirty="0"/>
                    </a:p>
                  </a:txBody>
                  <a:tcPr/>
                </a:tc>
                <a:tc>
                  <a:txBody>
                    <a:bodyPr/>
                    <a:lstStyle/>
                    <a:p>
                      <a:endParaRPr lang="mk-MK" dirty="0"/>
                    </a:p>
                  </a:txBody>
                  <a:tcPr/>
                </a:tc>
                <a:tc>
                  <a:txBody>
                    <a:bodyPr/>
                    <a:lstStyle/>
                    <a:p>
                      <a:endParaRPr lang="mk-MK" dirty="0"/>
                    </a:p>
                  </a:txBody>
                  <a:tcPr/>
                </a:tc>
                <a:extLst>
                  <a:ext uri="{0D108BD9-81ED-4DB2-BD59-A6C34878D82A}">
                    <a16:rowId xmlns:a16="http://schemas.microsoft.com/office/drawing/2014/main" val="576188485"/>
                  </a:ext>
                </a:extLst>
              </a:tr>
              <a:tr h="571500">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2417982535"/>
                  </a:ext>
                </a:extLst>
              </a:tr>
              <a:tr h="571500">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1162238153"/>
                  </a:ext>
                </a:extLst>
              </a:tr>
              <a:tr h="571500">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1348437108"/>
                  </a:ext>
                </a:extLst>
              </a:tr>
              <a:tr h="571500">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406099215"/>
                  </a:ext>
                </a:extLst>
              </a:tr>
              <a:tr h="571500">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3264177601"/>
                  </a:ext>
                </a:extLst>
              </a:tr>
              <a:tr h="571500">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3549172847"/>
                  </a:ext>
                </a:extLst>
              </a:tr>
              <a:tr h="571500">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2729805376"/>
                  </a:ext>
                </a:extLst>
              </a:tr>
              <a:tr h="571500">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769804272"/>
                  </a:ext>
                </a:extLst>
              </a:tr>
              <a:tr h="571500">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3890489707"/>
                  </a:ext>
                </a:extLst>
              </a:tr>
              <a:tr h="571500">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dirty="0"/>
                    </a:p>
                  </a:txBody>
                  <a:tcPr/>
                </a:tc>
                <a:tc>
                  <a:txBody>
                    <a:bodyPr/>
                    <a:lstStyle/>
                    <a:p>
                      <a:endParaRPr lang="mk-MK" dirty="0"/>
                    </a:p>
                  </a:txBody>
                  <a:tcPr/>
                </a:tc>
                <a:tc>
                  <a:txBody>
                    <a:bodyPr/>
                    <a:lstStyle/>
                    <a:p>
                      <a:endParaRPr lang="mk-MK" dirty="0"/>
                    </a:p>
                  </a:txBody>
                  <a:tcPr/>
                </a:tc>
                <a:extLst>
                  <a:ext uri="{0D108BD9-81ED-4DB2-BD59-A6C34878D82A}">
                    <a16:rowId xmlns:a16="http://schemas.microsoft.com/office/drawing/2014/main" val="885094904"/>
                  </a:ext>
                </a:extLst>
              </a:tr>
            </a:tbl>
          </a:graphicData>
        </a:graphic>
      </p:graphicFrame>
      <p:sp>
        <p:nvSpPr>
          <p:cNvPr id="7" name="Oval 6">
            <a:extLst>
              <a:ext uri="{FF2B5EF4-FFF2-40B4-BE49-F238E27FC236}">
                <a16:creationId xmlns:a16="http://schemas.microsoft.com/office/drawing/2014/main" id="{07CB058F-2A5B-4602-AC3F-AE378E8A59D0}"/>
              </a:ext>
            </a:extLst>
          </p:cNvPr>
          <p:cNvSpPr/>
          <p:nvPr/>
        </p:nvSpPr>
        <p:spPr>
          <a:xfrm>
            <a:off x="447582" y="470516"/>
            <a:ext cx="870012" cy="870012"/>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mk-MK"/>
          </a:p>
        </p:txBody>
      </p:sp>
      <p:pic>
        <p:nvPicPr>
          <p:cNvPr id="6" name="Picture 5">
            <a:extLst>
              <a:ext uri="{FF2B5EF4-FFF2-40B4-BE49-F238E27FC236}">
                <a16:creationId xmlns:a16="http://schemas.microsoft.com/office/drawing/2014/main" id="{6EC5F6CD-CFA9-4C65-BFD1-0E12797FB9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393" y="620327"/>
            <a:ext cx="570390" cy="570390"/>
          </a:xfrm>
          <a:prstGeom prst="rect">
            <a:avLst/>
          </a:prstGeom>
        </p:spPr>
      </p:pic>
      <p:sp>
        <p:nvSpPr>
          <p:cNvPr id="8" name="TextBox 7">
            <a:extLst>
              <a:ext uri="{FF2B5EF4-FFF2-40B4-BE49-F238E27FC236}">
                <a16:creationId xmlns:a16="http://schemas.microsoft.com/office/drawing/2014/main" id="{D430E94E-2F02-4022-85C4-39B31973F30D}"/>
              </a:ext>
            </a:extLst>
          </p:cNvPr>
          <p:cNvSpPr txBox="1"/>
          <p:nvPr/>
        </p:nvSpPr>
        <p:spPr>
          <a:xfrm>
            <a:off x="1458527" y="397691"/>
            <a:ext cx="5590343" cy="1015663"/>
          </a:xfrm>
          <a:prstGeom prst="rect">
            <a:avLst/>
          </a:prstGeom>
          <a:noFill/>
        </p:spPr>
        <p:txBody>
          <a:bodyPr wrap="square">
            <a:spAutoFit/>
          </a:bodyPr>
          <a:lstStyle/>
          <a:p>
            <a:r>
              <a:rPr lang="mk-MK" sz="6000" b="1" spc="50" dirty="0">
                <a:ln w="0"/>
                <a:solidFill>
                  <a:srgbClr val="119C3B"/>
                </a:solidFill>
                <a:effectLst>
                  <a:innerShdw blurRad="63500" dist="50800" dir="13500000">
                    <a:srgbClr val="000000">
                      <a:alpha val="50000"/>
                    </a:srgbClr>
                  </a:innerShdw>
                </a:effectLst>
              </a:rPr>
              <a:t>Форми</a:t>
            </a:r>
            <a:endParaRPr lang="en-US" sz="6000" b="1" spc="50" dirty="0">
              <a:ln w="0"/>
              <a:solidFill>
                <a:srgbClr val="119C3B"/>
              </a:solidFill>
              <a:effectLst>
                <a:innerShdw blurRad="63500" dist="50800" dir="13500000">
                  <a:srgbClr val="000000">
                    <a:alpha val="50000"/>
                  </a:srgbClr>
                </a:innerShdw>
              </a:effectLst>
            </a:endParaRPr>
          </a:p>
        </p:txBody>
      </p:sp>
      <p:sp>
        <p:nvSpPr>
          <p:cNvPr id="9" name="TextBox 8">
            <a:extLst>
              <a:ext uri="{FF2B5EF4-FFF2-40B4-BE49-F238E27FC236}">
                <a16:creationId xmlns:a16="http://schemas.microsoft.com/office/drawing/2014/main" id="{E8F868B7-75D0-4C91-B00A-C9DFF762844E}"/>
              </a:ext>
            </a:extLst>
          </p:cNvPr>
          <p:cNvSpPr txBox="1"/>
          <p:nvPr/>
        </p:nvSpPr>
        <p:spPr>
          <a:xfrm>
            <a:off x="1458527" y="1986434"/>
            <a:ext cx="5198539" cy="400110"/>
          </a:xfrm>
          <a:prstGeom prst="rect">
            <a:avLst/>
          </a:prstGeom>
          <a:noFill/>
        </p:spPr>
        <p:txBody>
          <a:bodyPr wrap="none" rtlCol="0">
            <a:spAutoFit/>
          </a:bodyPr>
          <a:lstStyle/>
          <a:p>
            <a:r>
              <a:rPr lang="mk-MK" sz="2000" dirty="0"/>
              <a:t>Овозможуваат интерактивна рамка за базата</a:t>
            </a:r>
            <a:r>
              <a:rPr lang="en-US" sz="2000" dirty="0"/>
              <a:t>.</a:t>
            </a:r>
            <a:endParaRPr lang="mk-MK" sz="2000" dirty="0"/>
          </a:p>
        </p:txBody>
      </p:sp>
      <p:pic>
        <p:nvPicPr>
          <p:cNvPr id="12" name="Picture 11">
            <a:extLst>
              <a:ext uri="{FF2B5EF4-FFF2-40B4-BE49-F238E27FC236}">
                <a16:creationId xmlns:a16="http://schemas.microsoft.com/office/drawing/2014/main" id="{8FF49E85-D204-4B34-AD60-8D10BB8E2F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058416" y="1986434"/>
            <a:ext cx="400111" cy="400111"/>
          </a:xfrm>
          <a:prstGeom prst="rect">
            <a:avLst/>
          </a:prstGeom>
        </p:spPr>
      </p:pic>
      <p:sp>
        <p:nvSpPr>
          <p:cNvPr id="11" name="TextBox 10">
            <a:extLst>
              <a:ext uri="{FF2B5EF4-FFF2-40B4-BE49-F238E27FC236}">
                <a16:creationId xmlns:a16="http://schemas.microsoft.com/office/drawing/2014/main" id="{4262845F-A389-4093-9D67-DFB0E1073E0F}"/>
              </a:ext>
            </a:extLst>
          </p:cNvPr>
          <p:cNvSpPr txBox="1"/>
          <p:nvPr/>
        </p:nvSpPr>
        <p:spPr>
          <a:xfrm>
            <a:off x="1458526" y="2490656"/>
            <a:ext cx="10277365" cy="400110"/>
          </a:xfrm>
          <a:prstGeom prst="rect">
            <a:avLst/>
          </a:prstGeom>
          <a:noFill/>
        </p:spPr>
        <p:txBody>
          <a:bodyPr wrap="none" rtlCol="0">
            <a:spAutoFit/>
          </a:bodyPr>
          <a:lstStyle/>
          <a:p>
            <a:r>
              <a:rPr lang="mk-MK" sz="2000" dirty="0"/>
              <a:t>Имаат копчиња за движење од задача на задача, полиња за додавање текст и податоци. </a:t>
            </a:r>
          </a:p>
        </p:txBody>
      </p:sp>
      <p:pic>
        <p:nvPicPr>
          <p:cNvPr id="13" name="Picture 12">
            <a:extLst>
              <a:ext uri="{FF2B5EF4-FFF2-40B4-BE49-F238E27FC236}">
                <a16:creationId xmlns:a16="http://schemas.microsoft.com/office/drawing/2014/main" id="{2E1BD40D-CD6A-41EE-9119-1534D4166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078758" y="2490655"/>
            <a:ext cx="400111" cy="400111"/>
          </a:xfrm>
          <a:prstGeom prst="rect">
            <a:avLst/>
          </a:prstGeom>
        </p:spPr>
      </p:pic>
      <p:sp>
        <p:nvSpPr>
          <p:cNvPr id="15" name="TextBox 14">
            <a:extLst>
              <a:ext uri="{FF2B5EF4-FFF2-40B4-BE49-F238E27FC236}">
                <a16:creationId xmlns:a16="http://schemas.microsoft.com/office/drawing/2014/main" id="{F76D1DE4-F170-407D-A599-D67F0E86A14F}"/>
              </a:ext>
            </a:extLst>
          </p:cNvPr>
          <p:cNvSpPr txBox="1"/>
          <p:nvPr/>
        </p:nvSpPr>
        <p:spPr>
          <a:xfrm>
            <a:off x="1478869" y="2994877"/>
            <a:ext cx="10294934" cy="400110"/>
          </a:xfrm>
          <a:prstGeom prst="rect">
            <a:avLst/>
          </a:prstGeom>
          <a:noFill/>
        </p:spPr>
        <p:txBody>
          <a:bodyPr wrap="none" rtlCol="0">
            <a:spAutoFit/>
          </a:bodyPr>
          <a:lstStyle/>
          <a:p>
            <a:r>
              <a:rPr lang="mk-MK" sz="2000" dirty="0"/>
              <a:t>Собираат параметри кои провајдираат влезни параметри </a:t>
            </a:r>
            <a:r>
              <a:rPr lang="en-US" sz="2000" dirty="0"/>
              <a:t>(input) </a:t>
            </a:r>
            <a:r>
              <a:rPr lang="mk-MK" sz="2000" dirty="0"/>
              <a:t>за прашалници и извештаи.</a:t>
            </a:r>
          </a:p>
        </p:txBody>
      </p:sp>
      <p:pic>
        <p:nvPicPr>
          <p:cNvPr id="16" name="Picture 15">
            <a:extLst>
              <a:ext uri="{FF2B5EF4-FFF2-40B4-BE49-F238E27FC236}">
                <a16:creationId xmlns:a16="http://schemas.microsoft.com/office/drawing/2014/main" id="{22109BE7-AEDE-4176-AD91-A40848A4C0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099101" y="2994876"/>
            <a:ext cx="400111" cy="400111"/>
          </a:xfrm>
          <a:prstGeom prst="rect">
            <a:avLst/>
          </a:prstGeom>
        </p:spPr>
      </p:pic>
      <p:sp>
        <p:nvSpPr>
          <p:cNvPr id="17" name="TextBox 16">
            <a:extLst>
              <a:ext uri="{FF2B5EF4-FFF2-40B4-BE49-F238E27FC236}">
                <a16:creationId xmlns:a16="http://schemas.microsoft.com/office/drawing/2014/main" id="{FEAF1D5D-CD83-4FA5-A7FA-B692D92D9C19}"/>
              </a:ext>
            </a:extLst>
          </p:cNvPr>
          <p:cNvSpPr txBox="1"/>
          <p:nvPr/>
        </p:nvSpPr>
        <p:spPr>
          <a:xfrm>
            <a:off x="3939599" y="697178"/>
            <a:ext cx="1305037" cy="523220"/>
          </a:xfrm>
          <a:prstGeom prst="rect">
            <a:avLst/>
          </a:prstGeom>
          <a:noFill/>
        </p:spPr>
        <p:txBody>
          <a:bodyPr wrap="none" rtlCol="0">
            <a:spAutoFit/>
          </a:bodyPr>
          <a:lstStyle/>
          <a:p>
            <a:r>
              <a:rPr lang="en-US" sz="2800" dirty="0"/>
              <a:t>(Forms)</a:t>
            </a:r>
            <a:endParaRPr lang="mk-MK" sz="2800" dirty="0"/>
          </a:p>
        </p:txBody>
      </p:sp>
    </p:spTree>
    <p:extLst>
      <p:ext uri="{BB962C8B-B14F-4D97-AF65-F5344CB8AC3E}">
        <p14:creationId xmlns:p14="http://schemas.microsoft.com/office/powerpoint/2010/main" val="3465670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F3C7C0FF-DD90-46A1-B00D-54E1234FE942}"/>
              </a:ext>
            </a:extLst>
          </p:cNvPr>
          <p:cNvGraphicFramePr>
            <a:graphicFrameLocks noGrp="1"/>
          </p:cNvGraphicFramePr>
          <p:nvPr/>
        </p:nvGraphicFramePr>
        <p:xfrm>
          <a:off x="0" y="0"/>
          <a:ext cx="12192000" cy="6858000"/>
        </p:xfrm>
        <a:graphic>
          <a:graphicData uri="http://schemas.openxmlformats.org/drawingml/2006/table">
            <a:tbl>
              <a:tblPr bandRow="1">
                <a:tableStyleId>{F5AB1C69-6EDB-4FF4-983F-18BD219EF322}</a:tableStyleId>
              </a:tblPr>
              <a:tblGrid>
                <a:gridCol w="1016000">
                  <a:extLst>
                    <a:ext uri="{9D8B030D-6E8A-4147-A177-3AD203B41FA5}">
                      <a16:colId xmlns:a16="http://schemas.microsoft.com/office/drawing/2014/main" val="604625814"/>
                    </a:ext>
                  </a:extLst>
                </a:gridCol>
                <a:gridCol w="1016000">
                  <a:extLst>
                    <a:ext uri="{9D8B030D-6E8A-4147-A177-3AD203B41FA5}">
                      <a16:colId xmlns:a16="http://schemas.microsoft.com/office/drawing/2014/main" val="2896303303"/>
                    </a:ext>
                  </a:extLst>
                </a:gridCol>
                <a:gridCol w="1016000">
                  <a:extLst>
                    <a:ext uri="{9D8B030D-6E8A-4147-A177-3AD203B41FA5}">
                      <a16:colId xmlns:a16="http://schemas.microsoft.com/office/drawing/2014/main" val="1144627482"/>
                    </a:ext>
                  </a:extLst>
                </a:gridCol>
                <a:gridCol w="1016000">
                  <a:extLst>
                    <a:ext uri="{9D8B030D-6E8A-4147-A177-3AD203B41FA5}">
                      <a16:colId xmlns:a16="http://schemas.microsoft.com/office/drawing/2014/main" val="4245686679"/>
                    </a:ext>
                  </a:extLst>
                </a:gridCol>
                <a:gridCol w="1016000">
                  <a:extLst>
                    <a:ext uri="{9D8B030D-6E8A-4147-A177-3AD203B41FA5}">
                      <a16:colId xmlns:a16="http://schemas.microsoft.com/office/drawing/2014/main" val="964327921"/>
                    </a:ext>
                  </a:extLst>
                </a:gridCol>
                <a:gridCol w="1016000">
                  <a:extLst>
                    <a:ext uri="{9D8B030D-6E8A-4147-A177-3AD203B41FA5}">
                      <a16:colId xmlns:a16="http://schemas.microsoft.com/office/drawing/2014/main" val="927359837"/>
                    </a:ext>
                  </a:extLst>
                </a:gridCol>
                <a:gridCol w="1016000">
                  <a:extLst>
                    <a:ext uri="{9D8B030D-6E8A-4147-A177-3AD203B41FA5}">
                      <a16:colId xmlns:a16="http://schemas.microsoft.com/office/drawing/2014/main" val="3112289210"/>
                    </a:ext>
                  </a:extLst>
                </a:gridCol>
                <a:gridCol w="1016000">
                  <a:extLst>
                    <a:ext uri="{9D8B030D-6E8A-4147-A177-3AD203B41FA5}">
                      <a16:colId xmlns:a16="http://schemas.microsoft.com/office/drawing/2014/main" val="797743353"/>
                    </a:ext>
                  </a:extLst>
                </a:gridCol>
                <a:gridCol w="1016000">
                  <a:extLst>
                    <a:ext uri="{9D8B030D-6E8A-4147-A177-3AD203B41FA5}">
                      <a16:colId xmlns:a16="http://schemas.microsoft.com/office/drawing/2014/main" val="438084799"/>
                    </a:ext>
                  </a:extLst>
                </a:gridCol>
                <a:gridCol w="1016000">
                  <a:extLst>
                    <a:ext uri="{9D8B030D-6E8A-4147-A177-3AD203B41FA5}">
                      <a16:colId xmlns:a16="http://schemas.microsoft.com/office/drawing/2014/main" val="1839898677"/>
                    </a:ext>
                  </a:extLst>
                </a:gridCol>
                <a:gridCol w="1016000">
                  <a:extLst>
                    <a:ext uri="{9D8B030D-6E8A-4147-A177-3AD203B41FA5}">
                      <a16:colId xmlns:a16="http://schemas.microsoft.com/office/drawing/2014/main" val="2537467654"/>
                    </a:ext>
                  </a:extLst>
                </a:gridCol>
                <a:gridCol w="1016000">
                  <a:extLst>
                    <a:ext uri="{9D8B030D-6E8A-4147-A177-3AD203B41FA5}">
                      <a16:colId xmlns:a16="http://schemas.microsoft.com/office/drawing/2014/main" val="1236922738"/>
                    </a:ext>
                  </a:extLst>
                </a:gridCol>
              </a:tblGrid>
              <a:tr h="571500">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dirty="0"/>
                    </a:p>
                  </a:txBody>
                  <a:tcPr/>
                </a:tc>
                <a:tc>
                  <a:txBody>
                    <a:bodyPr/>
                    <a:lstStyle/>
                    <a:p>
                      <a:endParaRPr lang="mk-MK" dirty="0"/>
                    </a:p>
                  </a:txBody>
                  <a:tcPr/>
                </a:tc>
                <a:tc>
                  <a:txBody>
                    <a:bodyPr/>
                    <a:lstStyle/>
                    <a:p>
                      <a:endParaRPr lang="mk-MK" dirty="0"/>
                    </a:p>
                  </a:txBody>
                  <a:tcPr/>
                </a:tc>
                <a:tc>
                  <a:txBody>
                    <a:bodyPr/>
                    <a:lstStyle/>
                    <a:p>
                      <a:endParaRPr lang="mk-MK" dirty="0"/>
                    </a:p>
                  </a:txBody>
                  <a:tcPr/>
                </a:tc>
                <a:extLst>
                  <a:ext uri="{0D108BD9-81ED-4DB2-BD59-A6C34878D82A}">
                    <a16:rowId xmlns:a16="http://schemas.microsoft.com/office/drawing/2014/main" val="3121771403"/>
                  </a:ext>
                </a:extLst>
              </a:tr>
              <a:tr h="571500">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dirty="0"/>
                    </a:p>
                  </a:txBody>
                  <a:tcPr/>
                </a:tc>
                <a:tc>
                  <a:txBody>
                    <a:bodyPr/>
                    <a:lstStyle/>
                    <a:p>
                      <a:endParaRPr lang="mk-MK" dirty="0"/>
                    </a:p>
                  </a:txBody>
                  <a:tcPr/>
                </a:tc>
                <a:tc>
                  <a:txBody>
                    <a:bodyPr/>
                    <a:lstStyle/>
                    <a:p>
                      <a:endParaRPr lang="mk-MK" dirty="0"/>
                    </a:p>
                  </a:txBody>
                  <a:tcPr/>
                </a:tc>
                <a:tc>
                  <a:txBody>
                    <a:bodyPr/>
                    <a:lstStyle/>
                    <a:p>
                      <a:endParaRPr lang="mk-MK" dirty="0"/>
                    </a:p>
                  </a:txBody>
                  <a:tcPr/>
                </a:tc>
                <a:extLst>
                  <a:ext uri="{0D108BD9-81ED-4DB2-BD59-A6C34878D82A}">
                    <a16:rowId xmlns:a16="http://schemas.microsoft.com/office/drawing/2014/main" val="576188485"/>
                  </a:ext>
                </a:extLst>
              </a:tr>
              <a:tr h="571500">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2417982535"/>
                  </a:ext>
                </a:extLst>
              </a:tr>
              <a:tr h="571500">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1162238153"/>
                  </a:ext>
                </a:extLst>
              </a:tr>
              <a:tr h="571500">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1348437108"/>
                  </a:ext>
                </a:extLst>
              </a:tr>
              <a:tr h="571500">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406099215"/>
                  </a:ext>
                </a:extLst>
              </a:tr>
              <a:tr h="571500">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3264177601"/>
                  </a:ext>
                </a:extLst>
              </a:tr>
              <a:tr h="571500">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3549172847"/>
                  </a:ext>
                </a:extLst>
              </a:tr>
              <a:tr h="571500">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2729805376"/>
                  </a:ext>
                </a:extLst>
              </a:tr>
              <a:tr h="571500">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769804272"/>
                  </a:ext>
                </a:extLst>
              </a:tr>
              <a:tr h="571500">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3890489707"/>
                  </a:ext>
                </a:extLst>
              </a:tr>
              <a:tr h="571500">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dirty="0"/>
                    </a:p>
                  </a:txBody>
                  <a:tcPr/>
                </a:tc>
                <a:tc>
                  <a:txBody>
                    <a:bodyPr/>
                    <a:lstStyle/>
                    <a:p>
                      <a:endParaRPr lang="mk-MK" dirty="0"/>
                    </a:p>
                  </a:txBody>
                  <a:tcPr/>
                </a:tc>
                <a:tc>
                  <a:txBody>
                    <a:bodyPr/>
                    <a:lstStyle/>
                    <a:p>
                      <a:endParaRPr lang="mk-MK" dirty="0"/>
                    </a:p>
                  </a:txBody>
                  <a:tcPr/>
                </a:tc>
                <a:extLst>
                  <a:ext uri="{0D108BD9-81ED-4DB2-BD59-A6C34878D82A}">
                    <a16:rowId xmlns:a16="http://schemas.microsoft.com/office/drawing/2014/main" val="885094904"/>
                  </a:ext>
                </a:extLst>
              </a:tr>
            </a:tbl>
          </a:graphicData>
        </a:graphic>
      </p:graphicFrame>
      <p:sp>
        <p:nvSpPr>
          <p:cNvPr id="7" name="Oval 6">
            <a:extLst>
              <a:ext uri="{FF2B5EF4-FFF2-40B4-BE49-F238E27FC236}">
                <a16:creationId xmlns:a16="http://schemas.microsoft.com/office/drawing/2014/main" id="{07CB058F-2A5B-4602-AC3F-AE378E8A59D0}"/>
              </a:ext>
            </a:extLst>
          </p:cNvPr>
          <p:cNvSpPr/>
          <p:nvPr/>
        </p:nvSpPr>
        <p:spPr>
          <a:xfrm>
            <a:off x="447582" y="470516"/>
            <a:ext cx="870012" cy="870012"/>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mk-MK"/>
          </a:p>
        </p:txBody>
      </p:sp>
      <p:pic>
        <p:nvPicPr>
          <p:cNvPr id="6" name="Picture 5">
            <a:extLst>
              <a:ext uri="{FF2B5EF4-FFF2-40B4-BE49-F238E27FC236}">
                <a16:creationId xmlns:a16="http://schemas.microsoft.com/office/drawing/2014/main" id="{6EC5F6CD-CFA9-4C65-BFD1-0E12797FB9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393" y="620327"/>
            <a:ext cx="570390" cy="570390"/>
          </a:xfrm>
          <a:prstGeom prst="rect">
            <a:avLst/>
          </a:prstGeom>
        </p:spPr>
      </p:pic>
      <p:sp>
        <p:nvSpPr>
          <p:cNvPr id="8" name="TextBox 7">
            <a:extLst>
              <a:ext uri="{FF2B5EF4-FFF2-40B4-BE49-F238E27FC236}">
                <a16:creationId xmlns:a16="http://schemas.microsoft.com/office/drawing/2014/main" id="{D430E94E-2F02-4022-85C4-39B31973F30D}"/>
              </a:ext>
            </a:extLst>
          </p:cNvPr>
          <p:cNvSpPr txBox="1"/>
          <p:nvPr/>
        </p:nvSpPr>
        <p:spPr>
          <a:xfrm>
            <a:off x="1458527" y="397691"/>
            <a:ext cx="5590343" cy="1015663"/>
          </a:xfrm>
          <a:prstGeom prst="rect">
            <a:avLst/>
          </a:prstGeom>
          <a:noFill/>
        </p:spPr>
        <p:txBody>
          <a:bodyPr wrap="square">
            <a:spAutoFit/>
          </a:bodyPr>
          <a:lstStyle/>
          <a:p>
            <a:r>
              <a:rPr lang="mk-MK" sz="6000" b="1" spc="50" dirty="0">
                <a:ln w="0"/>
                <a:solidFill>
                  <a:srgbClr val="119C3B"/>
                </a:solidFill>
                <a:effectLst>
                  <a:innerShdw blurRad="63500" dist="50800" dir="13500000">
                    <a:srgbClr val="000000">
                      <a:alpha val="50000"/>
                    </a:srgbClr>
                  </a:innerShdw>
                </a:effectLst>
              </a:rPr>
              <a:t>Извештаи</a:t>
            </a:r>
            <a:endParaRPr lang="en-US" sz="6000" b="1" spc="50" dirty="0">
              <a:ln w="0"/>
              <a:solidFill>
                <a:srgbClr val="119C3B"/>
              </a:solidFill>
              <a:effectLst>
                <a:innerShdw blurRad="63500" dist="50800" dir="13500000">
                  <a:srgbClr val="000000">
                    <a:alpha val="50000"/>
                  </a:srgbClr>
                </a:innerShdw>
              </a:effectLst>
            </a:endParaRPr>
          </a:p>
        </p:txBody>
      </p:sp>
      <p:sp>
        <p:nvSpPr>
          <p:cNvPr id="9" name="TextBox 8">
            <a:extLst>
              <a:ext uri="{FF2B5EF4-FFF2-40B4-BE49-F238E27FC236}">
                <a16:creationId xmlns:a16="http://schemas.microsoft.com/office/drawing/2014/main" id="{E8F868B7-75D0-4C91-B00A-C9DFF762844E}"/>
              </a:ext>
            </a:extLst>
          </p:cNvPr>
          <p:cNvSpPr txBox="1"/>
          <p:nvPr/>
        </p:nvSpPr>
        <p:spPr>
          <a:xfrm>
            <a:off x="1458527" y="1906535"/>
            <a:ext cx="9497856" cy="707886"/>
          </a:xfrm>
          <a:prstGeom prst="rect">
            <a:avLst/>
          </a:prstGeom>
          <a:noFill/>
        </p:spPr>
        <p:txBody>
          <a:bodyPr wrap="none" rtlCol="0">
            <a:spAutoFit/>
          </a:bodyPr>
          <a:lstStyle/>
          <a:p>
            <a:r>
              <a:rPr lang="mk-MK" sz="2000" dirty="0"/>
              <a:t>Собираат податоци од табела или прашалник и ги форматираат во стандардизирана </a:t>
            </a:r>
          </a:p>
          <a:p>
            <a:r>
              <a:rPr lang="mk-MK" sz="2000" dirty="0"/>
              <a:t>шема за страна, спремна за печатење, експортирање или праќање на емаил</a:t>
            </a:r>
            <a:r>
              <a:rPr lang="en-US" sz="2000" dirty="0"/>
              <a:t>.</a:t>
            </a:r>
            <a:endParaRPr lang="mk-MK" sz="2000" dirty="0"/>
          </a:p>
        </p:txBody>
      </p:sp>
      <p:pic>
        <p:nvPicPr>
          <p:cNvPr id="12" name="Picture 11">
            <a:extLst>
              <a:ext uri="{FF2B5EF4-FFF2-40B4-BE49-F238E27FC236}">
                <a16:creationId xmlns:a16="http://schemas.microsoft.com/office/drawing/2014/main" id="{8FF49E85-D204-4B34-AD60-8D10BB8E2F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117538" y="1906535"/>
            <a:ext cx="400111" cy="400111"/>
          </a:xfrm>
          <a:prstGeom prst="rect">
            <a:avLst/>
          </a:prstGeom>
        </p:spPr>
      </p:pic>
      <p:sp>
        <p:nvSpPr>
          <p:cNvPr id="17" name="TextBox 16">
            <a:extLst>
              <a:ext uri="{FF2B5EF4-FFF2-40B4-BE49-F238E27FC236}">
                <a16:creationId xmlns:a16="http://schemas.microsoft.com/office/drawing/2014/main" id="{FEAF1D5D-CD83-4FA5-A7FA-B692D92D9C19}"/>
              </a:ext>
            </a:extLst>
          </p:cNvPr>
          <p:cNvSpPr txBox="1"/>
          <p:nvPr/>
        </p:nvSpPr>
        <p:spPr>
          <a:xfrm>
            <a:off x="4907265" y="712609"/>
            <a:ext cx="1534523" cy="523220"/>
          </a:xfrm>
          <a:prstGeom prst="rect">
            <a:avLst/>
          </a:prstGeom>
          <a:noFill/>
        </p:spPr>
        <p:txBody>
          <a:bodyPr wrap="none" rtlCol="0">
            <a:spAutoFit/>
          </a:bodyPr>
          <a:lstStyle/>
          <a:p>
            <a:r>
              <a:rPr lang="mk-MK" sz="2800" dirty="0"/>
              <a:t>(</a:t>
            </a:r>
            <a:r>
              <a:rPr lang="en-US" sz="2800" dirty="0"/>
              <a:t>Reports)</a:t>
            </a:r>
            <a:endParaRPr lang="mk-MK" sz="2800" dirty="0"/>
          </a:p>
        </p:txBody>
      </p:sp>
    </p:spTree>
    <p:extLst>
      <p:ext uri="{BB962C8B-B14F-4D97-AF65-F5344CB8AC3E}">
        <p14:creationId xmlns:p14="http://schemas.microsoft.com/office/powerpoint/2010/main" val="3174241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F3C7C0FF-DD90-46A1-B00D-54E1234FE942}"/>
              </a:ext>
            </a:extLst>
          </p:cNvPr>
          <p:cNvGraphicFramePr>
            <a:graphicFrameLocks noGrp="1"/>
          </p:cNvGraphicFramePr>
          <p:nvPr/>
        </p:nvGraphicFramePr>
        <p:xfrm>
          <a:off x="0" y="0"/>
          <a:ext cx="12192000" cy="6858000"/>
        </p:xfrm>
        <a:graphic>
          <a:graphicData uri="http://schemas.openxmlformats.org/drawingml/2006/table">
            <a:tbl>
              <a:tblPr bandRow="1">
                <a:tableStyleId>{F5AB1C69-6EDB-4FF4-983F-18BD219EF322}</a:tableStyleId>
              </a:tblPr>
              <a:tblGrid>
                <a:gridCol w="1016000">
                  <a:extLst>
                    <a:ext uri="{9D8B030D-6E8A-4147-A177-3AD203B41FA5}">
                      <a16:colId xmlns:a16="http://schemas.microsoft.com/office/drawing/2014/main" val="604625814"/>
                    </a:ext>
                  </a:extLst>
                </a:gridCol>
                <a:gridCol w="1016000">
                  <a:extLst>
                    <a:ext uri="{9D8B030D-6E8A-4147-A177-3AD203B41FA5}">
                      <a16:colId xmlns:a16="http://schemas.microsoft.com/office/drawing/2014/main" val="2896303303"/>
                    </a:ext>
                  </a:extLst>
                </a:gridCol>
                <a:gridCol w="1016000">
                  <a:extLst>
                    <a:ext uri="{9D8B030D-6E8A-4147-A177-3AD203B41FA5}">
                      <a16:colId xmlns:a16="http://schemas.microsoft.com/office/drawing/2014/main" val="1144627482"/>
                    </a:ext>
                  </a:extLst>
                </a:gridCol>
                <a:gridCol w="1016000">
                  <a:extLst>
                    <a:ext uri="{9D8B030D-6E8A-4147-A177-3AD203B41FA5}">
                      <a16:colId xmlns:a16="http://schemas.microsoft.com/office/drawing/2014/main" val="4245686679"/>
                    </a:ext>
                  </a:extLst>
                </a:gridCol>
                <a:gridCol w="1016000">
                  <a:extLst>
                    <a:ext uri="{9D8B030D-6E8A-4147-A177-3AD203B41FA5}">
                      <a16:colId xmlns:a16="http://schemas.microsoft.com/office/drawing/2014/main" val="964327921"/>
                    </a:ext>
                  </a:extLst>
                </a:gridCol>
                <a:gridCol w="1016000">
                  <a:extLst>
                    <a:ext uri="{9D8B030D-6E8A-4147-A177-3AD203B41FA5}">
                      <a16:colId xmlns:a16="http://schemas.microsoft.com/office/drawing/2014/main" val="927359837"/>
                    </a:ext>
                  </a:extLst>
                </a:gridCol>
                <a:gridCol w="1016000">
                  <a:extLst>
                    <a:ext uri="{9D8B030D-6E8A-4147-A177-3AD203B41FA5}">
                      <a16:colId xmlns:a16="http://schemas.microsoft.com/office/drawing/2014/main" val="3112289210"/>
                    </a:ext>
                  </a:extLst>
                </a:gridCol>
                <a:gridCol w="1016000">
                  <a:extLst>
                    <a:ext uri="{9D8B030D-6E8A-4147-A177-3AD203B41FA5}">
                      <a16:colId xmlns:a16="http://schemas.microsoft.com/office/drawing/2014/main" val="797743353"/>
                    </a:ext>
                  </a:extLst>
                </a:gridCol>
                <a:gridCol w="1016000">
                  <a:extLst>
                    <a:ext uri="{9D8B030D-6E8A-4147-A177-3AD203B41FA5}">
                      <a16:colId xmlns:a16="http://schemas.microsoft.com/office/drawing/2014/main" val="438084799"/>
                    </a:ext>
                  </a:extLst>
                </a:gridCol>
                <a:gridCol w="1016000">
                  <a:extLst>
                    <a:ext uri="{9D8B030D-6E8A-4147-A177-3AD203B41FA5}">
                      <a16:colId xmlns:a16="http://schemas.microsoft.com/office/drawing/2014/main" val="1839898677"/>
                    </a:ext>
                  </a:extLst>
                </a:gridCol>
                <a:gridCol w="1016000">
                  <a:extLst>
                    <a:ext uri="{9D8B030D-6E8A-4147-A177-3AD203B41FA5}">
                      <a16:colId xmlns:a16="http://schemas.microsoft.com/office/drawing/2014/main" val="2537467654"/>
                    </a:ext>
                  </a:extLst>
                </a:gridCol>
                <a:gridCol w="1016000">
                  <a:extLst>
                    <a:ext uri="{9D8B030D-6E8A-4147-A177-3AD203B41FA5}">
                      <a16:colId xmlns:a16="http://schemas.microsoft.com/office/drawing/2014/main" val="1236922738"/>
                    </a:ext>
                  </a:extLst>
                </a:gridCol>
              </a:tblGrid>
              <a:tr h="571500">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dirty="0"/>
                    </a:p>
                  </a:txBody>
                  <a:tcPr/>
                </a:tc>
                <a:tc>
                  <a:txBody>
                    <a:bodyPr/>
                    <a:lstStyle/>
                    <a:p>
                      <a:endParaRPr lang="mk-MK" dirty="0"/>
                    </a:p>
                  </a:txBody>
                  <a:tcPr/>
                </a:tc>
                <a:tc>
                  <a:txBody>
                    <a:bodyPr/>
                    <a:lstStyle/>
                    <a:p>
                      <a:endParaRPr lang="mk-MK" dirty="0"/>
                    </a:p>
                  </a:txBody>
                  <a:tcPr/>
                </a:tc>
                <a:tc>
                  <a:txBody>
                    <a:bodyPr/>
                    <a:lstStyle/>
                    <a:p>
                      <a:endParaRPr lang="mk-MK" dirty="0"/>
                    </a:p>
                  </a:txBody>
                  <a:tcPr/>
                </a:tc>
                <a:extLst>
                  <a:ext uri="{0D108BD9-81ED-4DB2-BD59-A6C34878D82A}">
                    <a16:rowId xmlns:a16="http://schemas.microsoft.com/office/drawing/2014/main" val="3121771403"/>
                  </a:ext>
                </a:extLst>
              </a:tr>
              <a:tr h="571500">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dirty="0"/>
                    </a:p>
                  </a:txBody>
                  <a:tcPr/>
                </a:tc>
                <a:tc>
                  <a:txBody>
                    <a:bodyPr/>
                    <a:lstStyle/>
                    <a:p>
                      <a:endParaRPr lang="mk-MK" dirty="0"/>
                    </a:p>
                  </a:txBody>
                  <a:tcPr/>
                </a:tc>
                <a:tc>
                  <a:txBody>
                    <a:bodyPr/>
                    <a:lstStyle/>
                    <a:p>
                      <a:endParaRPr lang="mk-MK" dirty="0"/>
                    </a:p>
                  </a:txBody>
                  <a:tcPr/>
                </a:tc>
                <a:tc>
                  <a:txBody>
                    <a:bodyPr/>
                    <a:lstStyle/>
                    <a:p>
                      <a:endParaRPr lang="mk-MK" dirty="0"/>
                    </a:p>
                  </a:txBody>
                  <a:tcPr/>
                </a:tc>
                <a:extLst>
                  <a:ext uri="{0D108BD9-81ED-4DB2-BD59-A6C34878D82A}">
                    <a16:rowId xmlns:a16="http://schemas.microsoft.com/office/drawing/2014/main" val="576188485"/>
                  </a:ext>
                </a:extLst>
              </a:tr>
              <a:tr h="571500">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2417982535"/>
                  </a:ext>
                </a:extLst>
              </a:tr>
              <a:tr h="571500">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1162238153"/>
                  </a:ext>
                </a:extLst>
              </a:tr>
              <a:tr h="571500">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1348437108"/>
                  </a:ext>
                </a:extLst>
              </a:tr>
              <a:tr h="571500">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406099215"/>
                  </a:ext>
                </a:extLst>
              </a:tr>
              <a:tr h="571500">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3264177601"/>
                  </a:ext>
                </a:extLst>
              </a:tr>
              <a:tr h="571500">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3549172847"/>
                  </a:ext>
                </a:extLst>
              </a:tr>
              <a:tr h="571500">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2729805376"/>
                  </a:ext>
                </a:extLst>
              </a:tr>
              <a:tr h="571500">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769804272"/>
                  </a:ext>
                </a:extLst>
              </a:tr>
              <a:tr h="571500">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3890489707"/>
                  </a:ext>
                </a:extLst>
              </a:tr>
              <a:tr h="571500">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dirty="0"/>
                    </a:p>
                  </a:txBody>
                  <a:tcPr/>
                </a:tc>
                <a:tc>
                  <a:txBody>
                    <a:bodyPr/>
                    <a:lstStyle/>
                    <a:p>
                      <a:endParaRPr lang="mk-MK" dirty="0"/>
                    </a:p>
                  </a:txBody>
                  <a:tcPr/>
                </a:tc>
                <a:tc>
                  <a:txBody>
                    <a:bodyPr/>
                    <a:lstStyle/>
                    <a:p>
                      <a:endParaRPr lang="mk-MK" dirty="0"/>
                    </a:p>
                  </a:txBody>
                  <a:tcPr/>
                </a:tc>
                <a:extLst>
                  <a:ext uri="{0D108BD9-81ED-4DB2-BD59-A6C34878D82A}">
                    <a16:rowId xmlns:a16="http://schemas.microsoft.com/office/drawing/2014/main" val="885094904"/>
                  </a:ext>
                </a:extLst>
              </a:tr>
            </a:tbl>
          </a:graphicData>
        </a:graphic>
      </p:graphicFrame>
      <p:sp>
        <p:nvSpPr>
          <p:cNvPr id="7" name="Oval 6">
            <a:extLst>
              <a:ext uri="{FF2B5EF4-FFF2-40B4-BE49-F238E27FC236}">
                <a16:creationId xmlns:a16="http://schemas.microsoft.com/office/drawing/2014/main" id="{07CB058F-2A5B-4602-AC3F-AE378E8A59D0}"/>
              </a:ext>
            </a:extLst>
          </p:cNvPr>
          <p:cNvSpPr/>
          <p:nvPr/>
        </p:nvSpPr>
        <p:spPr>
          <a:xfrm>
            <a:off x="447582" y="470516"/>
            <a:ext cx="870012" cy="870012"/>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mk-MK"/>
          </a:p>
        </p:txBody>
      </p:sp>
      <p:pic>
        <p:nvPicPr>
          <p:cNvPr id="6" name="Picture 5">
            <a:extLst>
              <a:ext uri="{FF2B5EF4-FFF2-40B4-BE49-F238E27FC236}">
                <a16:creationId xmlns:a16="http://schemas.microsoft.com/office/drawing/2014/main" id="{6EC5F6CD-CFA9-4C65-BFD1-0E12797FB9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393" y="620327"/>
            <a:ext cx="570390" cy="570390"/>
          </a:xfrm>
          <a:prstGeom prst="rect">
            <a:avLst/>
          </a:prstGeom>
        </p:spPr>
      </p:pic>
      <p:sp>
        <p:nvSpPr>
          <p:cNvPr id="8" name="TextBox 7">
            <a:extLst>
              <a:ext uri="{FF2B5EF4-FFF2-40B4-BE49-F238E27FC236}">
                <a16:creationId xmlns:a16="http://schemas.microsoft.com/office/drawing/2014/main" id="{D430E94E-2F02-4022-85C4-39B31973F30D}"/>
              </a:ext>
            </a:extLst>
          </p:cNvPr>
          <p:cNvSpPr txBox="1"/>
          <p:nvPr/>
        </p:nvSpPr>
        <p:spPr>
          <a:xfrm>
            <a:off x="1458527" y="397691"/>
            <a:ext cx="5590343" cy="1015663"/>
          </a:xfrm>
          <a:prstGeom prst="rect">
            <a:avLst/>
          </a:prstGeom>
          <a:noFill/>
        </p:spPr>
        <p:txBody>
          <a:bodyPr wrap="square">
            <a:spAutoFit/>
          </a:bodyPr>
          <a:lstStyle/>
          <a:p>
            <a:r>
              <a:rPr lang="en-US" sz="6000" b="1" spc="50" dirty="0">
                <a:ln w="0"/>
                <a:solidFill>
                  <a:srgbClr val="119C3B"/>
                </a:solidFill>
                <a:effectLst>
                  <a:innerShdw blurRad="63500" dist="50800" dir="13500000">
                    <a:srgbClr val="000000">
                      <a:alpha val="50000"/>
                    </a:srgbClr>
                  </a:innerShdw>
                </a:effectLst>
              </a:rPr>
              <a:t>Macros</a:t>
            </a:r>
          </a:p>
        </p:txBody>
      </p:sp>
      <p:sp>
        <p:nvSpPr>
          <p:cNvPr id="9" name="TextBox 8">
            <a:extLst>
              <a:ext uri="{FF2B5EF4-FFF2-40B4-BE49-F238E27FC236}">
                <a16:creationId xmlns:a16="http://schemas.microsoft.com/office/drawing/2014/main" id="{E8F868B7-75D0-4C91-B00A-C9DFF762844E}"/>
              </a:ext>
            </a:extLst>
          </p:cNvPr>
          <p:cNvSpPr txBox="1"/>
          <p:nvPr/>
        </p:nvSpPr>
        <p:spPr>
          <a:xfrm>
            <a:off x="1458527" y="1906535"/>
            <a:ext cx="10446386" cy="707886"/>
          </a:xfrm>
          <a:prstGeom prst="rect">
            <a:avLst/>
          </a:prstGeom>
          <a:noFill/>
        </p:spPr>
        <p:txBody>
          <a:bodyPr wrap="none" rtlCol="0">
            <a:spAutoFit/>
          </a:bodyPr>
          <a:lstStyle/>
          <a:p>
            <a:r>
              <a:rPr lang="en-US" sz="2000" dirty="0"/>
              <a:t>Macros </a:t>
            </a:r>
            <a:r>
              <a:rPr lang="mk-MK" sz="2000" dirty="0"/>
              <a:t>објекти се сетови од програмски инструкции кои се креираат за да му кажат на базата</a:t>
            </a:r>
          </a:p>
          <a:p>
            <a:r>
              <a:rPr lang="mk-MK" sz="2000" dirty="0"/>
              <a:t>Како да функционира кога ќе кликнеш на копче или интеракција со форма или друг објект.</a:t>
            </a:r>
          </a:p>
        </p:txBody>
      </p:sp>
      <p:pic>
        <p:nvPicPr>
          <p:cNvPr id="12" name="Picture 11">
            <a:extLst>
              <a:ext uri="{FF2B5EF4-FFF2-40B4-BE49-F238E27FC236}">
                <a16:creationId xmlns:a16="http://schemas.microsoft.com/office/drawing/2014/main" id="{8FF49E85-D204-4B34-AD60-8D10BB8E2F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117538" y="1906535"/>
            <a:ext cx="400111" cy="400111"/>
          </a:xfrm>
          <a:prstGeom prst="rect">
            <a:avLst/>
          </a:prstGeom>
        </p:spPr>
      </p:pic>
      <p:sp>
        <p:nvSpPr>
          <p:cNvPr id="11" name="TextBox 10">
            <a:extLst>
              <a:ext uri="{FF2B5EF4-FFF2-40B4-BE49-F238E27FC236}">
                <a16:creationId xmlns:a16="http://schemas.microsoft.com/office/drawing/2014/main" id="{A25310D9-CF97-4D17-9C7E-5B31366EF841}"/>
              </a:ext>
            </a:extLst>
          </p:cNvPr>
          <p:cNvSpPr txBox="1"/>
          <p:nvPr/>
        </p:nvSpPr>
        <p:spPr>
          <a:xfrm>
            <a:off x="1458526" y="2721114"/>
            <a:ext cx="6517490" cy="400110"/>
          </a:xfrm>
          <a:prstGeom prst="rect">
            <a:avLst/>
          </a:prstGeom>
          <a:noFill/>
        </p:spPr>
        <p:txBody>
          <a:bodyPr wrap="none" rtlCol="0">
            <a:spAutoFit/>
          </a:bodyPr>
          <a:lstStyle/>
          <a:p>
            <a:r>
              <a:rPr lang="mk-MK" sz="2000" dirty="0"/>
              <a:t>Автоматизирани процеси и контрола на интерактивноста.</a:t>
            </a:r>
          </a:p>
        </p:txBody>
      </p:sp>
      <p:pic>
        <p:nvPicPr>
          <p:cNvPr id="13" name="Picture 12">
            <a:extLst>
              <a:ext uri="{FF2B5EF4-FFF2-40B4-BE49-F238E27FC236}">
                <a16:creationId xmlns:a16="http://schemas.microsoft.com/office/drawing/2014/main" id="{AF991963-1D9E-4E7F-9A75-30EDA28128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117537" y="2721114"/>
            <a:ext cx="400111" cy="400111"/>
          </a:xfrm>
          <a:prstGeom prst="rect">
            <a:avLst/>
          </a:prstGeom>
        </p:spPr>
      </p:pic>
    </p:spTree>
    <p:extLst>
      <p:ext uri="{BB962C8B-B14F-4D97-AF65-F5344CB8AC3E}">
        <p14:creationId xmlns:p14="http://schemas.microsoft.com/office/powerpoint/2010/main" val="543772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416C2-E13B-49EE-8CD2-B0F72F425466}"/>
              </a:ext>
            </a:extLst>
          </p:cNvPr>
          <p:cNvSpPr>
            <a:spLocks noGrp="1"/>
          </p:cNvSpPr>
          <p:nvPr>
            <p:ph type="title"/>
          </p:nvPr>
        </p:nvSpPr>
        <p:spPr/>
        <p:txBody>
          <a:bodyPr/>
          <a:lstStyle/>
          <a:p>
            <a:endParaRPr lang="mk-MK"/>
          </a:p>
        </p:txBody>
      </p:sp>
      <p:pic>
        <p:nvPicPr>
          <p:cNvPr id="5" name="Picture 4">
            <a:extLst>
              <a:ext uri="{FF2B5EF4-FFF2-40B4-BE49-F238E27FC236}">
                <a16:creationId xmlns:a16="http://schemas.microsoft.com/office/drawing/2014/main" id="{C4D0EEDD-8D3A-487B-A6C0-F419ECBA5AC6}"/>
              </a:ext>
            </a:extLst>
          </p:cNvPr>
          <p:cNvPicPr>
            <a:picLocks noChangeAspect="1"/>
          </p:cNvPicPr>
          <p:nvPr/>
        </p:nvPicPr>
        <p:blipFill>
          <a:blip r:embed="rId2"/>
          <a:stretch>
            <a:fillRect/>
          </a:stretch>
        </p:blipFill>
        <p:spPr>
          <a:xfrm>
            <a:off x="0" y="0"/>
            <a:ext cx="12192000" cy="6846693"/>
          </a:xfrm>
          <a:prstGeom prst="rect">
            <a:avLst/>
          </a:prstGeom>
        </p:spPr>
      </p:pic>
      <p:sp>
        <p:nvSpPr>
          <p:cNvPr id="7" name="TextBox 6">
            <a:extLst>
              <a:ext uri="{FF2B5EF4-FFF2-40B4-BE49-F238E27FC236}">
                <a16:creationId xmlns:a16="http://schemas.microsoft.com/office/drawing/2014/main" id="{4A669F57-C8C0-4327-BDB3-3D132D52D688}"/>
              </a:ext>
            </a:extLst>
          </p:cNvPr>
          <p:cNvSpPr txBox="1"/>
          <p:nvPr/>
        </p:nvSpPr>
        <p:spPr>
          <a:xfrm>
            <a:off x="838200" y="234662"/>
            <a:ext cx="6771443" cy="1015663"/>
          </a:xfrm>
          <a:prstGeom prst="rect">
            <a:avLst/>
          </a:prstGeom>
          <a:noFill/>
        </p:spPr>
        <p:txBody>
          <a:bodyPr wrap="square">
            <a:spAutoFit/>
          </a:bodyPr>
          <a:lstStyle/>
          <a:p>
            <a:r>
              <a:rPr lang="en-US" sz="6000" b="1" spc="50" dirty="0">
                <a:ln w="0"/>
                <a:solidFill>
                  <a:schemeClr val="bg2"/>
                </a:solidFill>
                <a:effectLst>
                  <a:innerShdw blurRad="63500" dist="50800" dir="13500000">
                    <a:srgbClr val="000000">
                      <a:alpha val="50000"/>
                    </a:srgbClr>
                  </a:innerShdw>
                </a:effectLst>
              </a:rPr>
              <a:t>Object views</a:t>
            </a:r>
          </a:p>
        </p:txBody>
      </p:sp>
      <p:sp>
        <p:nvSpPr>
          <p:cNvPr id="8" name="TextBox 7">
            <a:extLst>
              <a:ext uri="{FF2B5EF4-FFF2-40B4-BE49-F238E27FC236}">
                <a16:creationId xmlns:a16="http://schemas.microsoft.com/office/drawing/2014/main" id="{16EA31D8-CAF5-463C-B568-F8C187AEA4A3}"/>
              </a:ext>
            </a:extLst>
          </p:cNvPr>
          <p:cNvSpPr txBox="1"/>
          <p:nvPr/>
        </p:nvSpPr>
        <p:spPr>
          <a:xfrm>
            <a:off x="2643880" y="2413620"/>
            <a:ext cx="8470963" cy="707886"/>
          </a:xfrm>
          <a:prstGeom prst="rect">
            <a:avLst/>
          </a:prstGeom>
          <a:noFill/>
        </p:spPr>
        <p:txBody>
          <a:bodyPr wrap="square" rtlCol="0">
            <a:spAutoFit/>
          </a:bodyPr>
          <a:lstStyle/>
          <a:p>
            <a:pPr algn="just"/>
            <a:r>
              <a:rPr lang="mk-MK" sz="2000" dirty="0"/>
              <a:t>За да ги креираме објектите ќе користиме повеќе работни режими </a:t>
            </a:r>
            <a:r>
              <a:rPr lang="en-US" sz="2000" dirty="0"/>
              <a:t>(modes) </a:t>
            </a:r>
            <a:r>
              <a:rPr lang="mk-MK" sz="2000" dirty="0"/>
              <a:t>наречени погледи или </a:t>
            </a:r>
            <a:r>
              <a:rPr lang="en-US" sz="2000" dirty="0"/>
              <a:t>views, </a:t>
            </a:r>
            <a:r>
              <a:rPr lang="mk-MK" sz="2000" dirty="0"/>
              <a:t>групирани во две категории:</a:t>
            </a:r>
            <a:endParaRPr lang="en-US" sz="2000" dirty="0"/>
          </a:p>
        </p:txBody>
      </p:sp>
      <p:sp>
        <p:nvSpPr>
          <p:cNvPr id="9" name="TextBox 8">
            <a:extLst>
              <a:ext uri="{FF2B5EF4-FFF2-40B4-BE49-F238E27FC236}">
                <a16:creationId xmlns:a16="http://schemas.microsoft.com/office/drawing/2014/main" id="{ECAF5860-9D0B-4D1E-80B8-B062CF3F5D4F}"/>
              </a:ext>
            </a:extLst>
          </p:cNvPr>
          <p:cNvSpPr txBox="1"/>
          <p:nvPr/>
        </p:nvSpPr>
        <p:spPr>
          <a:xfrm>
            <a:off x="1785172" y="3258139"/>
            <a:ext cx="9321740" cy="2539157"/>
          </a:xfrm>
          <a:prstGeom prst="rect">
            <a:avLst/>
          </a:prstGeom>
          <a:noFill/>
        </p:spPr>
        <p:txBody>
          <a:bodyPr wrap="square" rtlCol="0">
            <a:spAutoFit/>
          </a:bodyPr>
          <a:lstStyle/>
          <a:p>
            <a:pPr algn="just"/>
            <a:r>
              <a:rPr lang="en-US" sz="1900" dirty="0"/>
              <a:t>Data-oriented views for interacting with the data</a:t>
            </a:r>
            <a:r>
              <a:rPr lang="mk-MK" sz="1900" dirty="0"/>
              <a:t> (зависно од објектот ќе користиме):</a:t>
            </a:r>
            <a:endParaRPr lang="en-US" sz="1900" dirty="0"/>
          </a:p>
          <a:p>
            <a:pPr algn="just"/>
            <a:endParaRPr lang="en-US" sz="2000" dirty="0"/>
          </a:p>
          <a:p>
            <a:pPr marL="342900" indent="-342900" algn="just">
              <a:buFont typeface="Arial" panose="020B0604020202020204" pitchFamily="34" charset="0"/>
              <a:buChar char="•"/>
            </a:pPr>
            <a:r>
              <a:rPr lang="en-US" sz="2000" dirty="0"/>
              <a:t>Datasheet view</a:t>
            </a:r>
          </a:p>
          <a:p>
            <a:pPr marL="342900" indent="-342900" algn="just">
              <a:buFont typeface="Arial" panose="020B0604020202020204" pitchFamily="34" charset="0"/>
              <a:buChar char="•"/>
            </a:pPr>
            <a:r>
              <a:rPr lang="en-US" sz="2000" dirty="0"/>
              <a:t>Form view</a:t>
            </a:r>
          </a:p>
          <a:p>
            <a:pPr marL="342900" indent="-342900" algn="just">
              <a:buFont typeface="Arial" panose="020B0604020202020204" pitchFamily="34" charset="0"/>
              <a:buChar char="•"/>
            </a:pPr>
            <a:r>
              <a:rPr lang="en-US" sz="2000" dirty="0"/>
              <a:t>Report view</a:t>
            </a:r>
          </a:p>
          <a:p>
            <a:pPr marL="342900" indent="-342900" algn="just">
              <a:buFont typeface="Arial" panose="020B0604020202020204" pitchFamily="34" charset="0"/>
              <a:buChar char="•"/>
            </a:pPr>
            <a:r>
              <a:rPr lang="en-US" sz="2000" dirty="0"/>
              <a:t>Print preview</a:t>
            </a:r>
          </a:p>
          <a:p>
            <a:pPr marL="342900" indent="-342900" algn="just">
              <a:buFont typeface="Arial" panose="020B0604020202020204" pitchFamily="34" charset="0"/>
              <a:buChar char="•"/>
            </a:pPr>
            <a:endParaRPr lang="en-US" sz="2000" dirty="0"/>
          </a:p>
          <a:p>
            <a:pPr algn="just"/>
            <a:endParaRPr lang="mk-MK" sz="2000" dirty="0"/>
          </a:p>
        </p:txBody>
      </p:sp>
      <p:pic>
        <p:nvPicPr>
          <p:cNvPr id="13" name="Picture 12">
            <a:extLst>
              <a:ext uri="{FF2B5EF4-FFF2-40B4-BE49-F238E27FC236}">
                <a16:creationId xmlns:a16="http://schemas.microsoft.com/office/drawing/2014/main" id="{E8F46390-96D0-494E-A2DF-1A86FAB816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7241" y="3906644"/>
            <a:ext cx="266846" cy="266846"/>
          </a:xfrm>
          <a:prstGeom prst="rect">
            <a:avLst/>
          </a:prstGeom>
        </p:spPr>
      </p:pic>
      <p:pic>
        <p:nvPicPr>
          <p:cNvPr id="14" name="Picture 13">
            <a:extLst>
              <a:ext uri="{FF2B5EF4-FFF2-40B4-BE49-F238E27FC236}">
                <a16:creationId xmlns:a16="http://schemas.microsoft.com/office/drawing/2014/main" id="{722D0E49-485B-44D5-9D72-9D9D3233D3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5172" y="4213427"/>
            <a:ext cx="266846" cy="266846"/>
          </a:xfrm>
          <a:prstGeom prst="rect">
            <a:avLst/>
          </a:prstGeom>
        </p:spPr>
      </p:pic>
      <p:pic>
        <p:nvPicPr>
          <p:cNvPr id="15" name="Picture 14">
            <a:extLst>
              <a:ext uri="{FF2B5EF4-FFF2-40B4-BE49-F238E27FC236}">
                <a16:creationId xmlns:a16="http://schemas.microsoft.com/office/drawing/2014/main" id="{40D85CC6-4FF8-4A4C-B71E-D7B1C46239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8934" y="4513023"/>
            <a:ext cx="266846" cy="266846"/>
          </a:xfrm>
          <a:prstGeom prst="rect">
            <a:avLst/>
          </a:prstGeom>
        </p:spPr>
      </p:pic>
      <p:pic>
        <p:nvPicPr>
          <p:cNvPr id="16" name="Picture 15">
            <a:extLst>
              <a:ext uri="{FF2B5EF4-FFF2-40B4-BE49-F238E27FC236}">
                <a16:creationId xmlns:a16="http://schemas.microsoft.com/office/drawing/2014/main" id="{F110A72D-D2D2-42D1-8E6A-49D5500C80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5172" y="4812619"/>
            <a:ext cx="266846" cy="266846"/>
          </a:xfrm>
          <a:prstGeom prst="rect">
            <a:avLst/>
          </a:prstGeom>
        </p:spPr>
      </p:pic>
      <p:pic>
        <p:nvPicPr>
          <p:cNvPr id="21" name="Picture 20">
            <a:extLst>
              <a:ext uri="{FF2B5EF4-FFF2-40B4-BE49-F238E27FC236}">
                <a16:creationId xmlns:a16="http://schemas.microsoft.com/office/drawing/2014/main" id="{FF356395-E89F-41A4-89E6-10C5AA2223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5965" y="2413620"/>
            <a:ext cx="613566" cy="613566"/>
          </a:xfrm>
          <a:prstGeom prst="rect">
            <a:avLst/>
          </a:prstGeom>
        </p:spPr>
      </p:pic>
    </p:spTree>
    <p:extLst>
      <p:ext uri="{BB962C8B-B14F-4D97-AF65-F5344CB8AC3E}">
        <p14:creationId xmlns:p14="http://schemas.microsoft.com/office/powerpoint/2010/main" val="278854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416C2-E13B-49EE-8CD2-B0F72F425466}"/>
              </a:ext>
            </a:extLst>
          </p:cNvPr>
          <p:cNvSpPr>
            <a:spLocks noGrp="1"/>
          </p:cNvSpPr>
          <p:nvPr>
            <p:ph type="title"/>
          </p:nvPr>
        </p:nvSpPr>
        <p:spPr/>
        <p:txBody>
          <a:bodyPr/>
          <a:lstStyle/>
          <a:p>
            <a:endParaRPr lang="mk-MK"/>
          </a:p>
        </p:txBody>
      </p:sp>
      <p:pic>
        <p:nvPicPr>
          <p:cNvPr id="5" name="Picture 4">
            <a:extLst>
              <a:ext uri="{FF2B5EF4-FFF2-40B4-BE49-F238E27FC236}">
                <a16:creationId xmlns:a16="http://schemas.microsoft.com/office/drawing/2014/main" id="{C4D0EEDD-8D3A-487B-A6C0-F419ECBA5AC6}"/>
              </a:ext>
            </a:extLst>
          </p:cNvPr>
          <p:cNvPicPr>
            <a:picLocks noChangeAspect="1"/>
          </p:cNvPicPr>
          <p:nvPr/>
        </p:nvPicPr>
        <p:blipFill>
          <a:blip r:embed="rId2"/>
          <a:stretch>
            <a:fillRect/>
          </a:stretch>
        </p:blipFill>
        <p:spPr>
          <a:xfrm>
            <a:off x="0" y="0"/>
            <a:ext cx="12192000" cy="6846693"/>
          </a:xfrm>
          <a:prstGeom prst="rect">
            <a:avLst/>
          </a:prstGeom>
        </p:spPr>
      </p:pic>
      <p:sp>
        <p:nvSpPr>
          <p:cNvPr id="7" name="TextBox 6">
            <a:extLst>
              <a:ext uri="{FF2B5EF4-FFF2-40B4-BE49-F238E27FC236}">
                <a16:creationId xmlns:a16="http://schemas.microsoft.com/office/drawing/2014/main" id="{4A669F57-C8C0-4327-BDB3-3D132D52D688}"/>
              </a:ext>
            </a:extLst>
          </p:cNvPr>
          <p:cNvSpPr txBox="1"/>
          <p:nvPr/>
        </p:nvSpPr>
        <p:spPr>
          <a:xfrm>
            <a:off x="838200" y="234662"/>
            <a:ext cx="6771443" cy="1015663"/>
          </a:xfrm>
          <a:prstGeom prst="rect">
            <a:avLst/>
          </a:prstGeom>
          <a:noFill/>
        </p:spPr>
        <p:txBody>
          <a:bodyPr wrap="square">
            <a:spAutoFit/>
          </a:bodyPr>
          <a:lstStyle/>
          <a:p>
            <a:r>
              <a:rPr lang="en-US" sz="6000" b="1" spc="50" dirty="0">
                <a:ln w="0"/>
                <a:solidFill>
                  <a:schemeClr val="bg2"/>
                </a:solidFill>
                <a:effectLst>
                  <a:innerShdw blurRad="63500" dist="50800" dir="13500000">
                    <a:srgbClr val="000000">
                      <a:alpha val="50000"/>
                    </a:srgbClr>
                  </a:innerShdw>
                </a:effectLst>
              </a:rPr>
              <a:t>Object views</a:t>
            </a:r>
          </a:p>
        </p:txBody>
      </p:sp>
      <p:sp>
        <p:nvSpPr>
          <p:cNvPr id="9" name="TextBox 8">
            <a:extLst>
              <a:ext uri="{FF2B5EF4-FFF2-40B4-BE49-F238E27FC236}">
                <a16:creationId xmlns:a16="http://schemas.microsoft.com/office/drawing/2014/main" id="{ECAF5860-9D0B-4D1E-80B8-B062CF3F5D4F}"/>
              </a:ext>
            </a:extLst>
          </p:cNvPr>
          <p:cNvSpPr txBox="1"/>
          <p:nvPr/>
        </p:nvSpPr>
        <p:spPr>
          <a:xfrm>
            <a:off x="1918595" y="2791622"/>
            <a:ext cx="9321740" cy="2523768"/>
          </a:xfrm>
          <a:prstGeom prst="rect">
            <a:avLst/>
          </a:prstGeom>
          <a:noFill/>
        </p:spPr>
        <p:txBody>
          <a:bodyPr wrap="square" rtlCol="0">
            <a:spAutoFit/>
          </a:bodyPr>
          <a:lstStyle/>
          <a:p>
            <a:pPr algn="just"/>
            <a:r>
              <a:rPr lang="en-US" sz="1900" dirty="0"/>
              <a:t>Structured-oriented views for creating functionality </a:t>
            </a:r>
            <a:r>
              <a:rPr lang="mk-MK" sz="1900" dirty="0"/>
              <a:t>(ги користиме кога ја креираме или изменуваме структурата на објектот):</a:t>
            </a:r>
            <a:endParaRPr lang="en-US" sz="1900" dirty="0"/>
          </a:p>
          <a:p>
            <a:pPr algn="just"/>
            <a:endParaRPr lang="en-US" sz="2000" dirty="0"/>
          </a:p>
          <a:p>
            <a:pPr marL="342900" indent="-342900" algn="just">
              <a:buFont typeface="Arial" panose="020B0604020202020204" pitchFamily="34" charset="0"/>
              <a:buChar char="•"/>
            </a:pPr>
            <a:r>
              <a:rPr lang="en-US" sz="2000" dirty="0"/>
              <a:t>Design view</a:t>
            </a:r>
          </a:p>
          <a:p>
            <a:pPr marL="342900" indent="-342900" algn="just">
              <a:buFont typeface="Arial" panose="020B0604020202020204" pitchFamily="34" charset="0"/>
              <a:buChar char="•"/>
            </a:pPr>
            <a:r>
              <a:rPr lang="en-US" sz="2000" dirty="0"/>
              <a:t>Layout view</a:t>
            </a:r>
          </a:p>
          <a:p>
            <a:pPr marL="342900" indent="-342900" algn="just">
              <a:buFont typeface="Arial" panose="020B0604020202020204" pitchFamily="34" charset="0"/>
              <a:buChar char="•"/>
            </a:pPr>
            <a:r>
              <a:rPr lang="en-US" sz="2000" dirty="0"/>
              <a:t>SQL view</a:t>
            </a:r>
          </a:p>
          <a:p>
            <a:pPr algn="just"/>
            <a:endParaRPr lang="en-US" sz="2000" dirty="0"/>
          </a:p>
          <a:p>
            <a:pPr algn="just"/>
            <a:endParaRPr lang="mk-MK" sz="2000" dirty="0"/>
          </a:p>
        </p:txBody>
      </p:sp>
      <p:pic>
        <p:nvPicPr>
          <p:cNvPr id="14" name="Picture 13">
            <a:extLst>
              <a:ext uri="{FF2B5EF4-FFF2-40B4-BE49-F238E27FC236}">
                <a16:creationId xmlns:a16="http://schemas.microsoft.com/office/drawing/2014/main" id="{722D0E49-485B-44D5-9D72-9D9D3233D3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4881" y="3750805"/>
            <a:ext cx="266846" cy="266846"/>
          </a:xfrm>
          <a:prstGeom prst="rect">
            <a:avLst/>
          </a:prstGeom>
        </p:spPr>
      </p:pic>
      <p:pic>
        <p:nvPicPr>
          <p:cNvPr id="15" name="Picture 14">
            <a:extLst>
              <a:ext uri="{FF2B5EF4-FFF2-40B4-BE49-F238E27FC236}">
                <a16:creationId xmlns:a16="http://schemas.microsoft.com/office/drawing/2014/main" id="{40D85CC6-4FF8-4A4C-B71E-D7B1C46239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4881" y="4057588"/>
            <a:ext cx="266846" cy="266846"/>
          </a:xfrm>
          <a:prstGeom prst="rect">
            <a:avLst/>
          </a:prstGeom>
        </p:spPr>
      </p:pic>
      <p:pic>
        <p:nvPicPr>
          <p:cNvPr id="16" name="Picture 15">
            <a:extLst>
              <a:ext uri="{FF2B5EF4-FFF2-40B4-BE49-F238E27FC236}">
                <a16:creationId xmlns:a16="http://schemas.microsoft.com/office/drawing/2014/main" id="{F110A72D-D2D2-42D1-8E6A-49D5500C80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4881" y="4364371"/>
            <a:ext cx="266846" cy="266846"/>
          </a:xfrm>
          <a:prstGeom prst="rect">
            <a:avLst/>
          </a:prstGeom>
        </p:spPr>
      </p:pic>
    </p:spTree>
    <p:extLst>
      <p:ext uri="{BB962C8B-B14F-4D97-AF65-F5344CB8AC3E}">
        <p14:creationId xmlns:p14="http://schemas.microsoft.com/office/powerpoint/2010/main" val="2698035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19000">
              <a:srgbClr val="12A03D"/>
            </a:gs>
            <a:gs pos="51000">
              <a:srgbClr val="119C3B"/>
            </a:gs>
            <a:gs pos="0">
              <a:srgbClr val="008080"/>
            </a:gs>
            <a:gs pos="100000">
              <a:srgbClr val="92D050"/>
            </a:gs>
          </a:gsLst>
          <a:lin ang="540000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A8D8F16-C660-4406-A8B0-1D6BD7056CC2}"/>
              </a:ext>
            </a:extLst>
          </p:cNvPr>
          <p:cNvSpPr txBox="1"/>
          <p:nvPr/>
        </p:nvSpPr>
        <p:spPr>
          <a:xfrm>
            <a:off x="1018571" y="393539"/>
            <a:ext cx="5980676" cy="400110"/>
          </a:xfrm>
          <a:prstGeom prst="rect">
            <a:avLst/>
          </a:prstGeom>
          <a:noFill/>
        </p:spPr>
        <p:txBody>
          <a:bodyPr wrap="none" rtlCol="0">
            <a:spAutoFit/>
          </a:bodyPr>
          <a:lstStyle/>
          <a:p>
            <a:r>
              <a:rPr lang="mk-MK" sz="2000" dirty="0">
                <a:solidFill>
                  <a:schemeClr val="bg1"/>
                </a:solidFill>
              </a:rPr>
              <a:t>Да се разбере релационата структура на </a:t>
            </a:r>
            <a:r>
              <a:rPr lang="en-US" sz="2000" dirty="0">
                <a:solidFill>
                  <a:schemeClr val="bg1"/>
                </a:solidFill>
              </a:rPr>
              <a:t>Access </a:t>
            </a:r>
            <a:r>
              <a:rPr lang="mk-MK" sz="2000" dirty="0">
                <a:solidFill>
                  <a:schemeClr val="bg1"/>
                </a:solidFill>
              </a:rPr>
              <a:t>база.</a:t>
            </a:r>
          </a:p>
        </p:txBody>
      </p:sp>
      <p:pic>
        <p:nvPicPr>
          <p:cNvPr id="9" name="Picture 8">
            <a:extLst>
              <a:ext uri="{FF2B5EF4-FFF2-40B4-BE49-F238E27FC236}">
                <a16:creationId xmlns:a16="http://schemas.microsoft.com/office/drawing/2014/main" id="{54B0E428-7F47-49EF-8254-E8DBBD4EB0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371" y="393539"/>
            <a:ext cx="457200" cy="457200"/>
          </a:xfrm>
          <a:prstGeom prst="rect">
            <a:avLst/>
          </a:prstGeom>
        </p:spPr>
      </p:pic>
      <p:graphicFrame>
        <p:nvGraphicFramePr>
          <p:cNvPr id="10" name="Table 10">
            <a:extLst>
              <a:ext uri="{FF2B5EF4-FFF2-40B4-BE49-F238E27FC236}">
                <a16:creationId xmlns:a16="http://schemas.microsoft.com/office/drawing/2014/main" id="{8D872BFC-206F-4A53-AD29-C0BAF2FBA6B4}"/>
              </a:ext>
            </a:extLst>
          </p:cNvPr>
          <p:cNvGraphicFramePr>
            <a:graphicFrameLocks noGrp="1"/>
          </p:cNvGraphicFramePr>
          <p:nvPr>
            <p:extLst>
              <p:ext uri="{D42A27DB-BD31-4B8C-83A1-F6EECF244321}">
                <p14:modId xmlns:p14="http://schemas.microsoft.com/office/powerpoint/2010/main" val="3701435630"/>
              </p:ext>
            </p:extLst>
          </p:nvPr>
        </p:nvGraphicFramePr>
        <p:xfrm>
          <a:off x="789971" y="1344699"/>
          <a:ext cx="10649472" cy="4372938"/>
        </p:xfrm>
        <a:graphic>
          <a:graphicData uri="http://schemas.openxmlformats.org/drawingml/2006/table">
            <a:tbl>
              <a:tblPr firstRow="1" bandRow="1">
                <a:tableStyleId>{00A15C55-8517-42AA-B614-E9B94910E393}</a:tableStyleId>
              </a:tblPr>
              <a:tblGrid>
                <a:gridCol w="2662368">
                  <a:extLst>
                    <a:ext uri="{9D8B030D-6E8A-4147-A177-3AD203B41FA5}">
                      <a16:colId xmlns:a16="http://schemas.microsoft.com/office/drawing/2014/main" val="290570990"/>
                    </a:ext>
                  </a:extLst>
                </a:gridCol>
                <a:gridCol w="2662368">
                  <a:extLst>
                    <a:ext uri="{9D8B030D-6E8A-4147-A177-3AD203B41FA5}">
                      <a16:colId xmlns:a16="http://schemas.microsoft.com/office/drawing/2014/main" val="964303756"/>
                    </a:ext>
                  </a:extLst>
                </a:gridCol>
                <a:gridCol w="2662368">
                  <a:extLst>
                    <a:ext uri="{9D8B030D-6E8A-4147-A177-3AD203B41FA5}">
                      <a16:colId xmlns:a16="http://schemas.microsoft.com/office/drawing/2014/main" val="2555570019"/>
                    </a:ext>
                  </a:extLst>
                </a:gridCol>
                <a:gridCol w="2662368">
                  <a:extLst>
                    <a:ext uri="{9D8B030D-6E8A-4147-A177-3AD203B41FA5}">
                      <a16:colId xmlns:a16="http://schemas.microsoft.com/office/drawing/2014/main" val="3893725417"/>
                    </a:ext>
                  </a:extLst>
                </a:gridCol>
              </a:tblGrid>
              <a:tr h="485882">
                <a:tc>
                  <a:txBody>
                    <a:bodyPr/>
                    <a:lstStyle/>
                    <a:p>
                      <a:pPr algn="ctr"/>
                      <a:r>
                        <a:rPr lang="mk-MK" sz="2400" dirty="0"/>
                        <a:t>Име</a:t>
                      </a:r>
                    </a:p>
                  </a:txBody>
                  <a:tcPr marL="119807" marR="119807" marT="59903" marB="59903"/>
                </a:tc>
                <a:tc>
                  <a:txBody>
                    <a:bodyPr/>
                    <a:lstStyle/>
                    <a:p>
                      <a:pPr algn="ctr"/>
                      <a:r>
                        <a:rPr lang="mk-MK" sz="2400" dirty="0"/>
                        <a:t>Презиме</a:t>
                      </a:r>
                    </a:p>
                  </a:txBody>
                  <a:tcPr marL="119807" marR="119807" marT="59903" marB="59903"/>
                </a:tc>
                <a:tc>
                  <a:txBody>
                    <a:bodyPr/>
                    <a:lstStyle/>
                    <a:p>
                      <a:pPr algn="ctr"/>
                      <a:r>
                        <a:rPr lang="mk-MK" sz="2400" dirty="0"/>
                        <a:t>Тип</a:t>
                      </a:r>
                    </a:p>
                  </a:txBody>
                  <a:tcPr marL="119807" marR="119807" marT="59903" marB="59903"/>
                </a:tc>
                <a:tc>
                  <a:txBody>
                    <a:bodyPr/>
                    <a:lstStyle/>
                    <a:p>
                      <a:pPr algn="ctr"/>
                      <a:r>
                        <a:rPr lang="mk-MK" sz="2400" dirty="0"/>
                        <a:t>Телефон</a:t>
                      </a:r>
                    </a:p>
                  </a:txBody>
                  <a:tcPr marL="119807" marR="119807" marT="59903" marB="59903"/>
                </a:tc>
                <a:extLst>
                  <a:ext uri="{0D108BD9-81ED-4DB2-BD59-A6C34878D82A}">
                    <a16:rowId xmlns:a16="http://schemas.microsoft.com/office/drawing/2014/main" val="1013250464"/>
                  </a:ext>
                </a:extLst>
              </a:tr>
              <a:tr h="485882">
                <a:tc>
                  <a:txBody>
                    <a:bodyPr/>
                    <a:lstStyle/>
                    <a:p>
                      <a:pPr algn="ctr"/>
                      <a:r>
                        <a:rPr lang="mk-MK" sz="2400" dirty="0"/>
                        <a:t>Ивана</a:t>
                      </a:r>
                    </a:p>
                  </a:txBody>
                  <a:tcPr marL="119807" marR="119807" marT="59903" marB="59903"/>
                </a:tc>
                <a:tc>
                  <a:txBody>
                    <a:bodyPr/>
                    <a:lstStyle/>
                    <a:p>
                      <a:pPr algn="ctr"/>
                      <a:r>
                        <a:rPr lang="mk-MK" sz="2400" dirty="0"/>
                        <a:t>Петревска</a:t>
                      </a:r>
                    </a:p>
                  </a:txBody>
                  <a:tcPr marL="119807" marR="119807" marT="59903" marB="59903"/>
                </a:tc>
                <a:tc>
                  <a:txBody>
                    <a:bodyPr/>
                    <a:lstStyle/>
                    <a:p>
                      <a:pPr algn="ctr"/>
                      <a:r>
                        <a:rPr lang="en-US" sz="2400" dirty="0"/>
                        <a:t>Office</a:t>
                      </a:r>
                      <a:endParaRPr lang="mk-MK" sz="2400" dirty="0"/>
                    </a:p>
                  </a:txBody>
                  <a:tcPr marL="119807" marR="119807" marT="59903" marB="59903"/>
                </a:tc>
                <a:tc>
                  <a:txBody>
                    <a:bodyPr/>
                    <a:lstStyle/>
                    <a:p>
                      <a:pPr algn="ctr"/>
                      <a:r>
                        <a:rPr lang="en-US" sz="2400" dirty="0"/>
                        <a:t>047/632-896</a:t>
                      </a:r>
                      <a:endParaRPr lang="mk-MK" sz="2400" dirty="0"/>
                    </a:p>
                  </a:txBody>
                  <a:tcPr marL="119807" marR="119807" marT="59903" marB="59903"/>
                </a:tc>
                <a:extLst>
                  <a:ext uri="{0D108BD9-81ED-4DB2-BD59-A6C34878D82A}">
                    <a16:rowId xmlns:a16="http://schemas.microsoft.com/office/drawing/2014/main" val="4060843823"/>
                  </a:ext>
                </a:extLst>
              </a:tr>
              <a:tr h="485882">
                <a:tc>
                  <a:txBody>
                    <a:bodyPr/>
                    <a:lstStyle/>
                    <a:p>
                      <a:pPr algn="ctr"/>
                      <a:r>
                        <a:rPr lang="mk-MK" sz="2400" dirty="0"/>
                        <a:t>Ивана</a:t>
                      </a:r>
                    </a:p>
                  </a:txBody>
                  <a:tcPr marL="119807" marR="119807" marT="59903" marB="59903"/>
                </a:tc>
                <a:tc>
                  <a:txBody>
                    <a:bodyPr/>
                    <a:lstStyle/>
                    <a:p>
                      <a:pPr algn="ctr"/>
                      <a:r>
                        <a:rPr lang="mk-MK" sz="2400" dirty="0"/>
                        <a:t>Петревска</a:t>
                      </a:r>
                    </a:p>
                  </a:txBody>
                  <a:tcPr marL="119807" marR="119807" marT="59903" marB="59903"/>
                </a:tc>
                <a:tc>
                  <a:txBody>
                    <a:bodyPr/>
                    <a:lstStyle/>
                    <a:p>
                      <a:pPr algn="ctr"/>
                      <a:r>
                        <a:rPr lang="en-US" sz="2400" dirty="0"/>
                        <a:t>Mobile</a:t>
                      </a:r>
                      <a:endParaRPr lang="mk-MK" sz="2400" dirty="0"/>
                    </a:p>
                  </a:txBody>
                  <a:tcPr marL="119807" marR="119807" marT="59903" marB="59903"/>
                </a:tc>
                <a:tc>
                  <a:txBody>
                    <a:bodyPr/>
                    <a:lstStyle/>
                    <a:p>
                      <a:pPr algn="ctr"/>
                      <a:r>
                        <a:rPr lang="en-US" sz="2400" dirty="0"/>
                        <a:t>072/251-368</a:t>
                      </a:r>
                      <a:endParaRPr lang="mk-MK" sz="2400" dirty="0"/>
                    </a:p>
                  </a:txBody>
                  <a:tcPr marL="119807" marR="119807" marT="59903" marB="59903"/>
                </a:tc>
                <a:extLst>
                  <a:ext uri="{0D108BD9-81ED-4DB2-BD59-A6C34878D82A}">
                    <a16:rowId xmlns:a16="http://schemas.microsoft.com/office/drawing/2014/main" val="4202385284"/>
                  </a:ext>
                </a:extLst>
              </a:tr>
              <a:tr h="485882">
                <a:tc>
                  <a:txBody>
                    <a:bodyPr/>
                    <a:lstStyle/>
                    <a:p>
                      <a:pPr algn="ctr"/>
                      <a:r>
                        <a:rPr lang="mk-MK" sz="2400" dirty="0"/>
                        <a:t>Ивана</a:t>
                      </a:r>
                    </a:p>
                  </a:txBody>
                  <a:tcPr marL="119807" marR="119807" marT="59903" marB="59903"/>
                </a:tc>
                <a:tc>
                  <a:txBody>
                    <a:bodyPr/>
                    <a:lstStyle/>
                    <a:p>
                      <a:pPr algn="ctr"/>
                      <a:r>
                        <a:rPr lang="mk-MK" sz="2400" dirty="0"/>
                        <a:t>Петревска</a:t>
                      </a:r>
                    </a:p>
                  </a:txBody>
                  <a:tcPr marL="119807" marR="119807" marT="59903" marB="59903"/>
                </a:tc>
                <a:tc>
                  <a:txBody>
                    <a:bodyPr/>
                    <a:lstStyle/>
                    <a:p>
                      <a:pPr algn="ctr"/>
                      <a:r>
                        <a:rPr lang="en-US" sz="2400" dirty="0"/>
                        <a:t>Home</a:t>
                      </a:r>
                      <a:endParaRPr lang="mk-MK" sz="2400" dirty="0"/>
                    </a:p>
                  </a:txBody>
                  <a:tcPr marL="119807" marR="119807" marT="59903" marB="59903"/>
                </a:tc>
                <a:tc>
                  <a:txBody>
                    <a:bodyPr/>
                    <a:lstStyle/>
                    <a:p>
                      <a:pPr algn="ctr"/>
                      <a:r>
                        <a:rPr lang="en-US" sz="2400" dirty="0"/>
                        <a:t>047/235-547</a:t>
                      </a:r>
                      <a:endParaRPr lang="mk-MK" sz="2400" dirty="0"/>
                    </a:p>
                  </a:txBody>
                  <a:tcPr marL="119807" marR="119807" marT="59903" marB="59903"/>
                </a:tc>
                <a:extLst>
                  <a:ext uri="{0D108BD9-81ED-4DB2-BD59-A6C34878D82A}">
                    <a16:rowId xmlns:a16="http://schemas.microsoft.com/office/drawing/2014/main" val="4091288579"/>
                  </a:ext>
                </a:extLst>
              </a:tr>
              <a:tr h="485882">
                <a:tc>
                  <a:txBody>
                    <a:bodyPr/>
                    <a:lstStyle/>
                    <a:p>
                      <a:pPr algn="ctr"/>
                      <a:r>
                        <a:rPr lang="mk-MK" sz="2400" dirty="0"/>
                        <a:t>Марко</a:t>
                      </a:r>
                    </a:p>
                  </a:txBody>
                  <a:tcPr marL="119807" marR="119807" marT="59903" marB="59903"/>
                </a:tc>
                <a:tc>
                  <a:txBody>
                    <a:bodyPr/>
                    <a:lstStyle/>
                    <a:p>
                      <a:pPr algn="ctr"/>
                      <a:r>
                        <a:rPr lang="mk-MK" sz="2400" dirty="0"/>
                        <a:t>Трајковски</a:t>
                      </a:r>
                    </a:p>
                  </a:txBody>
                  <a:tcPr marL="119807" marR="119807" marT="59903" marB="59903"/>
                </a:tc>
                <a:tc>
                  <a:txBody>
                    <a:bodyPr/>
                    <a:lstStyle/>
                    <a:p>
                      <a:pPr algn="ctr"/>
                      <a:r>
                        <a:rPr lang="en-US" sz="2400" dirty="0"/>
                        <a:t>Office</a:t>
                      </a:r>
                      <a:endParaRPr lang="mk-MK" sz="2400" dirty="0"/>
                    </a:p>
                  </a:txBody>
                  <a:tcPr marL="119807" marR="119807" marT="59903" marB="59903"/>
                </a:tc>
                <a:tc>
                  <a:txBody>
                    <a:bodyPr/>
                    <a:lstStyle/>
                    <a:p>
                      <a:pPr algn="ctr"/>
                      <a:r>
                        <a:rPr lang="en-US" sz="2400" dirty="0"/>
                        <a:t>046/154-754</a:t>
                      </a:r>
                      <a:endParaRPr lang="mk-MK" sz="2400" dirty="0"/>
                    </a:p>
                  </a:txBody>
                  <a:tcPr marL="119807" marR="119807" marT="59903" marB="59903"/>
                </a:tc>
                <a:extLst>
                  <a:ext uri="{0D108BD9-81ED-4DB2-BD59-A6C34878D82A}">
                    <a16:rowId xmlns:a16="http://schemas.microsoft.com/office/drawing/2014/main" val="2192227361"/>
                  </a:ext>
                </a:extLst>
              </a:tr>
              <a:tr h="485882">
                <a:tc>
                  <a:txBody>
                    <a:bodyPr/>
                    <a:lstStyle/>
                    <a:p>
                      <a:pPr algn="ctr"/>
                      <a:r>
                        <a:rPr lang="mk-MK" sz="2400" dirty="0"/>
                        <a:t>Марко</a:t>
                      </a:r>
                    </a:p>
                  </a:txBody>
                  <a:tcPr marL="119807" marR="119807" marT="59903" marB="59903"/>
                </a:tc>
                <a:tc>
                  <a:txBody>
                    <a:bodyPr/>
                    <a:lstStyle/>
                    <a:p>
                      <a:pPr algn="ctr"/>
                      <a:r>
                        <a:rPr lang="mk-MK" sz="2400" dirty="0"/>
                        <a:t>Трајковски</a:t>
                      </a:r>
                    </a:p>
                  </a:txBody>
                  <a:tcPr marL="119807" marR="119807" marT="59903" marB="59903"/>
                </a:tc>
                <a:tc>
                  <a:txBody>
                    <a:bodyPr/>
                    <a:lstStyle/>
                    <a:p>
                      <a:pPr algn="ctr"/>
                      <a:r>
                        <a:rPr lang="en-US" sz="2400" dirty="0"/>
                        <a:t>Emergency</a:t>
                      </a:r>
                      <a:endParaRPr lang="mk-MK" sz="2400" dirty="0"/>
                    </a:p>
                  </a:txBody>
                  <a:tcPr marL="119807" marR="119807" marT="59903" marB="59903"/>
                </a:tc>
                <a:tc>
                  <a:txBody>
                    <a:bodyPr/>
                    <a:lstStyle/>
                    <a:p>
                      <a:pPr algn="ctr"/>
                      <a:r>
                        <a:rPr lang="en-US" sz="2400" dirty="0"/>
                        <a:t>078/148-961</a:t>
                      </a:r>
                      <a:endParaRPr lang="mk-MK" sz="2400" dirty="0"/>
                    </a:p>
                  </a:txBody>
                  <a:tcPr marL="119807" marR="119807" marT="59903" marB="59903"/>
                </a:tc>
                <a:extLst>
                  <a:ext uri="{0D108BD9-81ED-4DB2-BD59-A6C34878D82A}">
                    <a16:rowId xmlns:a16="http://schemas.microsoft.com/office/drawing/2014/main" val="1464345499"/>
                  </a:ext>
                </a:extLst>
              </a:tr>
              <a:tr h="485882">
                <a:tc>
                  <a:txBody>
                    <a:bodyPr/>
                    <a:lstStyle/>
                    <a:p>
                      <a:pPr algn="ctr"/>
                      <a:r>
                        <a:rPr lang="mk-MK" sz="2400" dirty="0"/>
                        <a:t>Сара</a:t>
                      </a:r>
                    </a:p>
                  </a:txBody>
                  <a:tcPr marL="119807" marR="119807" marT="59903" marB="59903"/>
                </a:tc>
                <a:tc>
                  <a:txBody>
                    <a:bodyPr/>
                    <a:lstStyle/>
                    <a:p>
                      <a:pPr algn="ctr"/>
                      <a:r>
                        <a:rPr lang="mk-MK" sz="2400" dirty="0"/>
                        <a:t>Костовска</a:t>
                      </a:r>
                    </a:p>
                  </a:txBody>
                  <a:tcPr marL="119807" marR="119807" marT="59903" marB="59903"/>
                </a:tc>
                <a:tc>
                  <a:txBody>
                    <a:bodyPr/>
                    <a:lstStyle/>
                    <a:p>
                      <a:pPr algn="ctr"/>
                      <a:r>
                        <a:rPr lang="en-US" sz="2400" dirty="0"/>
                        <a:t>Mobile</a:t>
                      </a:r>
                      <a:endParaRPr lang="mk-MK" sz="2400" dirty="0"/>
                    </a:p>
                  </a:txBody>
                  <a:tcPr marL="119807" marR="119807" marT="59903" marB="59903"/>
                </a:tc>
                <a:tc>
                  <a:txBody>
                    <a:bodyPr/>
                    <a:lstStyle/>
                    <a:p>
                      <a:pPr algn="ctr"/>
                      <a:r>
                        <a:rPr lang="en-US" sz="2400" dirty="0"/>
                        <a:t>071/457-364</a:t>
                      </a:r>
                      <a:endParaRPr lang="mk-MK" sz="2400" dirty="0"/>
                    </a:p>
                  </a:txBody>
                  <a:tcPr marL="119807" marR="119807" marT="59903" marB="59903"/>
                </a:tc>
                <a:extLst>
                  <a:ext uri="{0D108BD9-81ED-4DB2-BD59-A6C34878D82A}">
                    <a16:rowId xmlns:a16="http://schemas.microsoft.com/office/drawing/2014/main" val="238250144"/>
                  </a:ext>
                </a:extLst>
              </a:tr>
              <a:tr h="485882">
                <a:tc>
                  <a:txBody>
                    <a:bodyPr/>
                    <a:lstStyle/>
                    <a:p>
                      <a:pPr algn="ctr"/>
                      <a:r>
                        <a:rPr lang="mk-MK" sz="2400" dirty="0"/>
                        <a:t>Сара</a:t>
                      </a:r>
                    </a:p>
                  </a:txBody>
                  <a:tcPr marL="119807" marR="119807" marT="59903" marB="59903"/>
                </a:tc>
                <a:tc>
                  <a:txBody>
                    <a:bodyPr/>
                    <a:lstStyle/>
                    <a:p>
                      <a:pPr algn="ctr"/>
                      <a:r>
                        <a:rPr lang="mk-MK" sz="2400" dirty="0"/>
                        <a:t>Костовска</a:t>
                      </a:r>
                    </a:p>
                  </a:txBody>
                  <a:tcPr marL="119807" marR="119807" marT="59903" marB="59903"/>
                </a:tc>
                <a:tc>
                  <a:txBody>
                    <a:bodyPr/>
                    <a:lstStyle/>
                    <a:p>
                      <a:pPr algn="ctr"/>
                      <a:r>
                        <a:rPr lang="en-US" sz="2400" dirty="0"/>
                        <a:t>Office</a:t>
                      </a:r>
                      <a:endParaRPr lang="mk-MK" sz="2400" dirty="0"/>
                    </a:p>
                  </a:txBody>
                  <a:tcPr marL="119807" marR="119807" marT="59903" marB="59903"/>
                </a:tc>
                <a:tc>
                  <a:txBody>
                    <a:bodyPr/>
                    <a:lstStyle/>
                    <a:p>
                      <a:pPr algn="ctr"/>
                      <a:r>
                        <a:rPr lang="en-US" sz="2400" dirty="0"/>
                        <a:t>076/325-827</a:t>
                      </a:r>
                      <a:endParaRPr lang="mk-MK" sz="2400" dirty="0"/>
                    </a:p>
                  </a:txBody>
                  <a:tcPr marL="119807" marR="119807" marT="59903" marB="59903"/>
                </a:tc>
                <a:extLst>
                  <a:ext uri="{0D108BD9-81ED-4DB2-BD59-A6C34878D82A}">
                    <a16:rowId xmlns:a16="http://schemas.microsoft.com/office/drawing/2014/main" val="178989814"/>
                  </a:ext>
                </a:extLst>
              </a:tr>
              <a:tr h="485882">
                <a:tc>
                  <a:txBody>
                    <a:bodyPr/>
                    <a:lstStyle/>
                    <a:p>
                      <a:pPr algn="ctr"/>
                      <a:r>
                        <a:rPr lang="mk-MK" sz="2400" dirty="0"/>
                        <a:t>Јован</a:t>
                      </a:r>
                    </a:p>
                  </a:txBody>
                  <a:tcPr marL="119807" marR="119807" marT="59903" marB="59903"/>
                </a:tc>
                <a:tc>
                  <a:txBody>
                    <a:bodyPr/>
                    <a:lstStyle/>
                    <a:p>
                      <a:pPr algn="ctr"/>
                      <a:r>
                        <a:rPr lang="mk-MK" sz="2400" dirty="0"/>
                        <a:t>Стефановски</a:t>
                      </a:r>
                    </a:p>
                  </a:txBody>
                  <a:tcPr marL="119807" marR="119807" marT="59903" marB="59903"/>
                </a:tc>
                <a:tc>
                  <a:txBody>
                    <a:bodyPr/>
                    <a:lstStyle/>
                    <a:p>
                      <a:pPr algn="ctr"/>
                      <a:r>
                        <a:rPr lang="en-US" sz="2400" dirty="0"/>
                        <a:t>Office</a:t>
                      </a:r>
                      <a:endParaRPr lang="mk-MK" sz="2400" dirty="0"/>
                    </a:p>
                  </a:txBody>
                  <a:tcPr marL="119807" marR="119807" marT="59903" marB="59903"/>
                </a:tc>
                <a:tc>
                  <a:txBody>
                    <a:bodyPr/>
                    <a:lstStyle/>
                    <a:p>
                      <a:pPr algn="ctr"/>
                      <a:r>
                        <a:rPr lang="en-US" sz="2400" dirty="0"/>
                        <a:t>075/921-167</a:t>
                      </a:r>
                      <a:endParaRPr lang="mk-MK" sz="2400" dirty="0"/>
                    </a:p>
                  </a:txBody>
                  <a:tcPr marL="119807" marR="119807" marT="59903" marB="59903"/>
                </a:tc>
                <a:extLst>
                  <a:ext uri="{0D108BD9-81ED-4DB2-BD59-A6C34878D82A}">
                    <a16:rowId xmlns:a16="http://schemas.microsoft.com/office/drawing/2014/main" val="2193137365"/>
                  </a:ext>
                </a:extLst>
              </a:tr>
            </a:tbl>
          </a:graphicData>
        </a:graphic>
      </p:graphicFrame>
      <p:sp>
        <p:nvSpPr>
          <p:cNvPr id="11" name="TextBox 10">
            <a:extLst>
              <a:ext uri="{FF2B5EF4-FFF2-40B4-BE49-F238E27FC236}">
                <a16:creationId xmlns:a16="http://schemas.microsoft.com/office/drawing/2014/main" id="{11D502D1-588D-40A5-BF8C-493FE58F8BAA}"/>
              </a:ext>
            </a:extLst>
          </p:cNvPr>
          <p:cNvSpPr txBox="1"/>
          <p:nvPr/>
        </p:nvSpPr>
        <p:spPr>
          <a:xfrm>
            <a:off x="1290360" y="6126777"/>
            <a:ext cx="8888844" cy="461665"/>
          </a:xfrm>
          <a:prstGeom prst="rect">
            <a:avLst/>
          </a:prstGeom>
          <a:noFill/>
        </p:spPr>
        <p:txBody>
          <a:bodyPr wrap="none" rtlCol="0">
            <a:spAutoFit/>
          </a:bodyPr>
          <a:lstStyle/>
          <a:p>
            <a:r>
              <a:rPr lang="en-US" sz="2400" dirty="0">
                <a:solidFill>
                  <a:schemeClr val="bg1"/>
                </a:solidFill>
              </a:rPr>
              <a:t>Data redundancy- </a:t>
            </a:r>
            <a:r>
              <a:rPr lang="mk-MK" sz="2400" dirty="0">
                <a:solidFill>
                  <a:schemeClr val="bg1"/>
                </a:solidFill>
              </a:rPr>
              <a:t>редундантноста е примарен проблем кај базите.</a:t>
            </a:r>
          </a:p>
        </p:txBody>
      </p:sp>
      <p:cxnSp>
        <p:nvCxnSpPr>
          <p:cNvPr id="13" name="Straight Arrow Connector 12">
            <a:extLst>
              <a:ext uri="{FF2B5EF4-FFF2-40B4-BE49-F238E27FC236}">
                <a16:creationId xmlns:a16="http://schemas.microsoft.com/office/drawing/2014/main" id="{1AA20331-609F-42DD-82BB-551961E7B177}"/>
              </a:ext>
            </a:extLst>
          </p:cNvPr>
          <p:cNvCxnSpPr>
            <a:cxnSpLocks/>
          </p:cNvCxnSpPr>
          <p:nvPr/>
        </p:nvCxnSpPr>
        <p:spPr>
          <a:xfrm>
            <a:off x="0" y="2523281"/>
            <a:ext cx="752557" cy="0"/>
          </a:xfrm>
          <a:prstGeom prst="straightConnector1">
            <a:avLst/>
          </a:prstGeom>
          <a:ln w="571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429C051-A1C5-4503-9BE4-F139AAC296FC}"/>
              </a:ext>
            </a:extLst>
          </p:cNvPr>
          <p:cNvCxnSpPr/>
          <p:nvPr/>
        </p:nvCxnSpPr>
        <p:spPr>
          <a:xfrm>
            <a:off x="0" y="2060294"/>
            <a:ext cx="752557" cy="0"/>
          </a:xfrm>
          <a:prstGeom prst="straightConnector1">
            <a:avLst/>
          </a:prstGeom>
          <a:ln w="571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CF6166B-1E35-42FE-8BDF-FBBBB2749562}"/>
              </a:ext>
            </a:extLst>
          </p:cNvPr>
          <p:cNvCxnSpPr/>
          <p:nvPr/>
        </p:nvCxnSpPr>
        <p:spPr>
          <a:xfrm>
            <a:off x="0" y="3046961"/>
            <a:ext cx="752557" cy="0"/>
          </a:xfrm>
          <a:prstGeom prst="straightConnector1">
            <a:avLst/>
          </a:prstGeom>
          <a:ln w="571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87196E60-5348-49EF-9557-8DB5257B69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81" y="5857221"/>
            <a:ext cx="1000779" cy="1000779"/>
          </a:xfrm>
          <a:prstGeom prst="rect">
            <a:avLst/>
          </a:prstGeom>
        </p:spPr>
      </p:pic>
    </p:spTree>
    <p:extLst>
      <p:ext uri="{BB962C8B-B14F-4D97-AF65-F5344CB8AC3E}">
        <p14:creationId xmlns:p14="http://schemas.microsoft.com/office/powerpoint/2010/main" val="308755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19000">
              <a:srgbClr val="12A03D"/>
            </a:gs>
            <a:gs pos="51000">
              <a:srgbClr val="119C3B"/>
            </a:gs>
            <a:gs pos="0">
              <a:srgbClr val="008080"/>
            </a:gs>
            <a:gs pos="100000">
              <a:srgbClr val="92D050"/>
            </a:gs>
          </a:gsLst>
          <a:lin ang="540000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A8D8F16-C660-4406-A8B0-1D6BD7056CC2}"/>
              </a:ext>
            </a:extLst>
          </p:cNvPr>
          <p:cNvSpPr txBox="1"/>
          <p:nvPr/>
        </p:nvSpPr>
        <p:spPr>
          <a:xfrm>
            <a:off x="1018571" y="393539"/>
            <a:ext cx="9299854" cy="400110"/>
          </a:xfrm>
          <a:prstGeom prst="rect">
            <a:avLst/>
          </a:prstGeom>
          <a:noFill/>
        </p:spPr>
        <p:txBody>
          <a:bodyPr wrap="none" rtlCol="0">
            <a:spAutoFit/>
          </a:bodyPr>
          <a:lstStyle/>
          <a:p>
            <a:r>
              <a:rPr lang="mk-MK" sz="2000" dirty="0">
                <a:solidFill>
                  <a:schemeClr val="bg1"/>
                </a:solidFill>
              </a:rPr>
              <a:t>Можеме вака да ја преструктурираме табелата, но овај начин јавува друг проблем.</a:t>
            </a:r>
          </a:p>
        </p:txBody>
      </p:sp>
      <p:pic>
        <p:nvPicPr>
          <p:cNvPr id="9" name="Picture 8">
            <a:extLst>
              <a:ext uri="{FF2B5EF4-FFF2-40B4-BE49-F238E27FC236}">
                <a16:creationId xmlns:a16="http://schemas.microsoft.com/office/drawing/2014/main" id="{54B0E428-7F47-49EF-8254-E8DBBD4EB0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655" y="438740"/>
            <a:ext cx="457200" cy="457200"/>
          </a:xfrm>
          <a:prstGeom prst="rect">
            <a:avLst/>
          </a:prstGeom>
        </p:spPr>
      </p:pic>
      <p:graphicFrame>
        <p:nvGraphicFramePr>
          <p:cNvPr id="10" name="Table 10">
            <a:extLst>
              <a:ext uri="{FF2B5EF4-FFF2-40B4-BE49-F238E27FC236}">
                <a16:creationId xmlns:a16="http://schemas.microsoft.com/office/drawing/2014/main" id="{8D872BFC-206F-4A53-AD29-C0BAF2FBA6B4}"/>
              </a:ext>
            </a:extLst>
          </p:cNvPr>
          <p:cNvGraphicFramePr>
            <a:graphicFrameLocks noGrp="1"/>
          </p:cNvGraphicFramePr>
          <p:nvPr>
            <p:extLst>
              <p:ext uri="{D42A27DB-BD31-4B8C-83A1-F6EECF244321}">
                <p14:modId xmlns:p14="http://schemas.microsoft.com/office/powerpoint/2010/main" val="458247000"/>
              </p:ext>
            </p:extLst>
          </p:nvPr>
        </p:nvGraphicFramePr>
        <p:xfrm>
          <a:off x="789971" y="1846817"/>
          <a:ext cx="10649470" cy="2429094"/>
        </p:xfrm>
        <a:graphic>
          <a:graphicData uri="http://schemas.openxmlformats.org/drawingml/2006/table">
            <a:tbl>
              <a:tblPr firstRow="1" bandRow="1">
                <a:tableStyleId>{00A15C55-8517-42AA-B614-E9B94910E393}</a:tableStyleId>
              </a:tblPr>
              <a:tblGrid>
                <a:gridCol w="2129894">
                  <a:extLst>
                    <a:ext uri="{9D8B030D-6E8A-4147-A177-3AD203B41FA5}">
                      <a16:colId xmlns:a16="http://schemas.microsoft.com/office/drawing/2014/main" val="290570990"/>
                    </a:ext>
                  </a:extLst>
                </a:gridCol>
                <a:gridCol w="2129894">
                  <a:extLst>
                    <a:ext uri="{9D8B030D-6E8A-4147-A177-3AD203B41FA5}">
                      <a16:colId xmlns:a16="http://schemas.microsoft.com/office/drawing/2014/main" val="964303756"/>
                    </a:ext>
                  </a:extLst>
                </a:gridCol>
                <a:gridCol w="2129894">
                  <a:extLst>
                    <a:ext uri="{9D8B030D-6E8A-4147-A177-3AD203B41FA5}">
                      <a16:colId xmlns:a16="http://schemas.microsoft.com/office/drawing/2014/main" val="2555570019"/>
                    </a:ext>
                  </a:extLst>
                </a:gridCol>
                <a:gridCol w="2129894">
                  <a:extLst>
                    <a:ext uri="{9D8B030D-6E8A-4147-A177-3AD203B41FA5}">
                      <a16:colId xmlns:a16="http://schemas.microsoft.com/office/drawing/2014/main" val="3893725417"/>
                    </a:ext>
                  </a:extLst>
                </a:gridCol>
                <a:gridCol w="2129894">
                  <a:extLst>
                    <a:ext uri="{9D8B030D-6E8A-4147-A177-3AD203B41FA5}">
                      <a16:colId xmlns:a16="http://schemas.microsoft.com/office/drawing/2014/main" val="1423040789"/>
                    </a:ext>
                  </a:extLst>
                </a:gridCol>
              </a:tblGrid>
              <a:tr h="485882">
                <a:tc>
                  <a:txBody>
                    <a:bodyPr/>
                    <a:lstStyle/>
                    <a:p>
                      <a:pPr algn="ctr"/>
                      <a:r>
                        <a:rPr lang="mk-MK" sz="2400" dirty="0"/>
                        <a:t>Име</a:t>
                      </a:r>
                    </a:p>
                  </a:txBody>
                  <a:tcPr marL="119807" marR="119807" marT="59903" marB="59903"/>
                </a:tc>
                <a:tc>
                  <a:txBody>
                    <a:bodyPr/>
                    <a:lstStyle/>
                    <a:p>
                      <a:pPr algn="ctr"/>
                      <a:r>
                        <a:rPr lang="mk-MK" sz="2400" dirty="0"/>
                        <a:t>Презиме</a:t>
                      </a:r>
                    </a:p>
                  </a:txBody>
                  <a:tcPr marL="119807" marR="119807" marT="59903" marB="59903"/>
                </a:tc>
                <a:tc>
                  <a:txBody>
                    <a:bodyPr/>
                    <a:lstStyle/>
                    <a:p>
                      <a:pPr algn="ctr"/>
                      <a:r>
                        <a:rPr lang="en-US" sz="2400" dirty="0"/>
                        <a:t>Office</a:t>
                      </a:r>
                      <a:endParaRPr lang="mk-MK" sz="2400" dirty="0"/>
                    </a:p>
                  </a:txBody>
                  <a:tcPr marL="119807" marR="119807" marT="59903" marB="59903"/>
                </a:tc>
                <a:tc>
                  <a:txBody>
                    <a:bodyPr/>
                    <a:lstStyle/>
                    <a:p>
                      <a:pPr algn="ctr"/>
                      <a:r>
                        <a:rPr lang="en-US" sz="2400" dirty="0"/>
                        <a:t>Mobile</a:t>
                      </a:r>
                      <a:endParaRPr lang="mk-MK" sz="2400" dirty="0"/>
                    </a:p>
                  </a:txBody>
                  <a:tcPr marL="119807" marR="119807" marT="59903" marB="59903"/>
                </a:tc>
                <a:tc>
                  <a:txBody>
                    <a:bodyPr/>
                    <a:lstStyle/>
                    <a:p>
                      <a:pPr algn="ctr"/>
                      <a:r>
                        <a:rPr lang="en-US" sz="2400" dirty="0"/>
                        <a:t>Home</a:t>
                      </a:r>
                      <a:endParaRPr lang="mk-MK" sz="2400" dirty="0"/>
                    </a:p>
                  </a:txBody>
                  <a:tcPr marL="119807" marR="119807" marT="59903" marB="59903"/>
                </a:tc>
                <a:extLst>
                  <a:ext uri="{0D108BD9-81ED-4DB2-BD59-A6C34878D82A}">
                    <a16:rowId xmlns:a16="http://schemas.microsoft.com/office/drawing/2014/main" val="1013250464"/>
                  </a:ext>
                </a:extLst>
              </a:tr>
              <a:tr h="246233">
                <a:tc>
                  <a:txBody>
                    <a:bodyPr/>
                    <a:lstStyle/>
                    <a:p>
                      <a:pPr algn="ctr"/>
                      <a:r>
                        <a:rPr lang="mk-MK" sz="2400" dirty="0"/>
                        <a:t>Ивана</a:t>
                      </a:r>
                    </a:p>
                  </a:txBody>
                  <a:tcPr marL="119807" marR="119807" marT="59903" marB="59903"/>
                </a:tc>
                <a:tc>
                  <a:txBody>
                    <a:bodyPr/>
                    <a:lstStyle/>
                    <a:p>
                      <a:pPr algn="ctr"/>
                      <a:r>
                        <a:rPr lang="mk-MK" sz="2400" dirty="0"/>
                        <a:t>Петревска</a:t>
                      </a:r>
                    </a:p>
                  </a:txBody>
                  <a:tcPr marL="119807" marR="119807" marT="59903" marB="59903"/>
                </a:tc>
                <a:tc>
                  <a:txBody>
                    <a:bodyPr/>
                    <a:lstStyle/>
                    <a:p>
                      <a:pPr algn="ctr"/>
                      <a:r>
                        <a:rPr lang="en-US" sz="2400" dirty="0"/>
                        <a:t>047/632-896</a:t>
                      </a:r>
                      <a:endParaRPr lang="mk-MK" sz="2400" dirty="0"/>
                    </a:p>
                  </a:txBody>
                  <a:tcPr marL="119807" marR="119807" marT="59903" marB="59903"/>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072/251-368</a:t>
                      </a:r>
                      <a:endParaRPr lang="mk-MK" sz="2400" dirty="0"/>
                    </a:p>
                  </a:txBody>
                  <a:tcPr marL="119807" marR="119807" marT="59903" marB="59903"/>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047/235-547</a:t>
                      </a:r>
                      <a:endParaRPr lang="mk-MK" sz="2400" dirty="0"/>
                    </a:p>
                  </a:txBody>
                  <a:tcPr marL="119807" marR="119807" marT="59903" marB="59903"/>
                </a:tc>
                <a:extLst>
                  <a:ext uri="{0D108BD9-81ED-4DB2-BD59-A6C34878D82A}">
                    <a16:rowId xmlns:a16="http://schemas.microsoft.com/office/drawing/2014/main" val="4060843823"/>
                  </a:ext>
                </a:extLst>
              </a:tr>
              <a:tr h="485882">
                <a:tc>
                  <a:txBody>
                    <a:bodyPr/>
                    <a:lstStyle/>
                    <a:p>
                      <a:pPr algn="ctr"/>
                      <a:r>
                        <a:rPr lang="mk-MK" sz="2400" dirty="0"/>
                        <a:t>Марко</a:t>
                      </a:r>
                    </a:p>
                  </a:txBody>
                  <a:tcPr marL="119807" marR="119807" marT="59903" marB="59903"/>
                </a:tc>
                <a:tc>
                  <a:txBody>
                    <a:bodyPr/>
                    <a:lstStyle/>
                    <a:p>
                      <a:pPr algn="ctr"/>
                      <a:r>
                        <a:rPr lang="mk-MK" sz="2400" dirty="0"/>
                        <a:t>Трајковски</a:t>
                      </a:r>
                    </a:p>
                  </a:txBody>
                  <a:tcPr marL="119807" marR="119807" marT="59903" marB="59903"/>
                </a:tc>
                <a:tc>
                  <a:txBody>
                    <a:bodyPr/>
                    <a:lstStyle/>
                    <a:p>
                      <a:pPr algn="ctr"/>
                      <a:r>
                        <a:rPr lang="en-US" sz="2400" dirty="0"/>
                        <a:t>046/154-754</a:t>
                      </a:r>
                      <a:endParaRPr lang="mk-MK" sz="2400" dirty="0"/>
                    </a:p>
                  </a:txBody>
                  <a:tcPr marL="119807" marR="119807" marT="59903" marB="59903"/>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078/148-961</a:t>
                      </a:r>
                      <a:endParaRPr lang="mk-MK" sz="2400" dirty="0"/>
                    </a:p>
                  </a:txBody>
                  <a:tcPr marL="119807" marR="119807" marT="59903" marB="59903"/>
                </a:tc>
                <a:tc>
                  <a:txBody>
                    <a:bodyPr/>
                    <a:lstStyle/>
                    <a:p>
                      <a:pPr algn="ctr"/>
                      <a:endParaRPr lang="mk-MK" sz="2400" dirty="0"/>
                    </a:p>
                  </a:txBody>
                  <a:tcPr marL="119807" marR="119807" marT="59903" marB="59903"/>
                </a:tc>
                <a:extLst>
                  <a:ext uri="{0D108BD9-81ED-4DB2-BD59-A6C34878D82A}">
                    <a16:rowId xmlns:a16="http://schemas.microsoft.com/office/drawing/2014/main" val="2192227361"/>
                  </a:ext>
                </a:extLst>
              </a:tr>
              <a:tr h="485882">
                <a:tc>
                  <a:txBody>
                    <a:bodyPr/>
                    <a:lstStyle/>
                    <a:p>
                      <a:pPr algn="ctr"/>
                      <a:r>
                        <a:rPr lang="mk-MK" sz="2400" dirty="0"/>
                        <a:t>Сара</a:t>
                      </a:r>
                    </a:p>
                  </a:txBody>
                  <a:tcPr marL="119807" marR="119807" marT="59903" marB="59903"/>
                </a:tc>
                <a:tc>
                  <a:txBody>
                    <a:bodyPr/>
                    <a:lstStyle/>
                    <a:p>
                      <a:pPr algn="ctr"/>
                      <a:r>
                        <a:rPr lang="mk-MK" sz="2400" dirty="0"/>
                        <a:t>Костовска</a:t>
                      </a:r>
                    </a:p>
                  </a:txBody>
                  <a:tcPr marL="119807" marR="119807" marT="59903" marB="59903"/>
                </a:tc>
                <a:tc>
                  <a:txBody>
                    <a:bodyPr/>
                    <a:lstStyle/>
                    <a:p>
                      <a:pPr algn="ctr"/>
                      <a:endParaRPr lang="mk-MK" sz="2400" dirty="0"/>
                    </a:p>
                  </a:txBody>
                  <a:tcPr marL="119807" marR="119807" marT="59903" marB="59903"/>
                </a:tc>
                <a:tc>
                  <a:txBody>
                    <a:bodyPr/>
                    <a:lstStyle/>
                    <a:p>
                      <a:pPr algn="ctr"/>
                      <a:r>
                        <a:rPr lang="en-US" sz="2400" dirty="0"/>
                        <a:t>071/457-364</a:t>
                      </a:r>
                      <a:endParaRPr lang="mk-MK" sz="2400" dirty="0"/>
                    </a:p>
                  </a:txBody>
                  <a:tcPr marL="119807" marR="119807" marT="59903" marB="59903"/>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076/325-827</a:t>
                      </a:r>
                      <a:endParaRPr lang="mk-MK" sz="2400" dirty="0"/>
                    </a:p>
                  </a:txBody>
                  <a:tcPr marL="119807" marR="119807" marT="59903" marB="59903"/>
                </a:tc>
                <a:extLst>
                  <a:ext uri="{0D108BD9-81ED-4DB2-BD59-A6C34878D82A}">
                    <a16:rowId xmlns:a16="http://schemas.microsoft.com/office/drawing/2014/main" val="238250144"/>
                  </a:ext>
                </a:extLst>
              </a:tr>
              <a:tr h="485882">
                <a:tc>
                  <a:txBody>
                    <a:bodyPr/>
                    <a:lstStyle/>
                    <a:p>
                      <a:pPr algn="ctr"/>
                      <a:r>
                        <a:rPr lang="mk-MK" sz="2400" dirty="0"/>
                        <a:t>Јован</a:t>
                      </a:r>
                    </a:p>
                  </a:txBody>
                  <a:tcPr marL="119807" marR="119807" marT="59903" marB="59903"/>
                </a:tc>
                <a:tc>
                  <a:txBody>
                    <a:bodyPr/>
                    <a:lstStyle/>
                    <a:p>
                      <a:pPr algn="ctr"/>
                      <a:r>
                        <a:rPr lang="mk-MK" sz="2400" dirty="0"/>
                        <a:t>Стефановски</a:t>
                      </a:r>
                    </a:p>
                  </a:txBody>
                  <a:tcPr marL="119807" marR="119807" marT="59903" marB="59903"/>
                </a:tc>
                <a:tc>
                  <a:txBody>
                    <a:bodyPr/>
                    <a:lstStyle/>
                    <a:p>
                      <a:pPr algn="ctr"/>
                      <a:r>
                        <a:rPr lang="en-US" sz="2400" dirty="0"/>
                        <a:t>075/921-167</a:t>
                      </a:r>
                      <a:endParaRPr lang="mk-MK" sz="2400" dirty="0"/>
                    </a:p>
                  </a:txBody>
                  <a:tcPr marL="119807" marR="119807" marT="59903" marB="59903"/>
                </a:tc>
                <a:tc>
                  <a:txBody>
                    <a:bodyPr/>
                    <a:lstStyle/>
                    <a:p>
                      <a:pPr algn="ctr"/>
                      <a:endParaRPr lang="mk-MK" sz="2400" dirty="0"/>
                    </a:p>
                  </a:txBody>
                  <a:tcPr marL="119807" marR="119807" marT="59903" marB="59903"/>
                </a:tc>
                <a:tc>
                  <a:txBody>
                    <a:bodyPr/>
                    <a:lstStyle/>
                    <a:p>
                      <a:pPr algn="ctr"/>
                      <a:endParaRPr lang="mk-MK" sz="2400" dirty="0"/>
                    </a:p>
                  </a:txBody>
                  <a:tcPr marL="119807" marR="119807" marT="59903" marB="59903"/>
                </a:tc>
                <a:extLst>
                  <a:ext uri="{0D108BD9-81ED-4DB2-BD59-A6C34878D82A}">
                    <a16:rowId xmlns:a16="http://schemas.microsoft.com/office/drawing/2014/main" val="2193137365"/>
                  </a:ext>
                </a:extLst>
              </a:tr>
            </a:tbl>
          </a:graphicData>
        </a:graphic>
      </p:graphicFrame>
      <p:sp>
        <p:nvSpPr>
          <p:cNvPr id="12" name="TextBox 11">
            <a:extLst>
              <a:ext uri="{FF2B5EF4-FFF2-40B4-BE49-F238E27FC236}">
                <a16:creationId xmlns:a16="http://schemas.microsoft.com/office/drawing/2014/main" id="{A1ADA5B1-7CDD-4658-A934-46C82D9A504D}"/>
              </a:ext>
            </a:extLst>
          </p:cNvPr>
          <p:cNvSpPr txBox="1"/>
          <p:nvPr/>
        </p:nvSpPr>
        <p:spPr>
          <a:xfrm>
            <a:off x="1018571" y="4448739"/>
            <a:ext cx="10102574" cy="1015663"/>
          </a:xfrm>
          <a:prstGeom prst="rect">
            <a:avLst/>
          </a:prstGeom>
          <a:noFill/>
        </p:spPr>
        <p:txBody>
          <a:bodyPr wrap="none" rtlCol="0">
            <a:spAutoFit/>
          </a:bodyPr>
          <a:lstStyle/>
          <a:p>
            <a:br>
              <a:rPr lang="mk-MK" sz="2000" dirty="0">
                <a:solidFill>
                  <a:schemeClr val="bg1"/>
                </a:solidFill>
              </a:rPr>
            </a:br>
            <a:endParaRPr lang="mk-MK" sz="2000" dirty="0">
              <a:solidFill>
                <a:schemeClr val="bg1"/>
              </a:solidFill>
            </a:endParaRPr>
          </a:p>
          <a:p>
            <a:r>
              <a:rPr lang="mk-MK" sz="2000" dirty="0">
                <a:solidFill>
                  <a:schemeClr val="bg1"/>
                </a:solidFill>
              </a:rPr>
              <a:t>Што ќе се случи ако додадеме факс број на некој контакт или пак втор канцелариски број</a:t>
            </a:r>
          </a:p>
        </p:txBody>
      </p:sp>
      <p:pic>
        <p:nvPicPr>
          <p:cNvPr id="3" name="Picture 2">
            <a:extLst>
              <a:ext uri="{FF2B5EF4-FFF2-40B4-BE49-F238E27FC236}">
                <a16:creationId xmlns:a16="http://schemas.microsoft.com/office/drawing/2014/main" id="{746422EB-4227-4DD8-8271-04BBB6D250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5041" y="4607012"/>
            <a:ext cx="914400" cy="914400"/>
          </a:xfrm>
          <a:prstGeom prst="rect">
            <a:avLst/>
          </a:prstGeom>
        </p:spPr>
      </p:pic>
      <p:sp>
        <p:nvSpPr>
          <p:cNvPr id="14" name="TextBox 13">
            <a:extLst>
              <a:ext uri="{FF2B5EF4-FFF2-40B4-BE49-F238E27FC236}">
                <a16:creationId xmlns:a16="http://schemas.microsoft.com/office/drawing/2014/main" id="{F985617B-35BE-466E-A283-76D370AC639A}"/>
              </a:ext>
            </a:extLst>
          </p:cNvPr>
          <p:cNvSpPr txBox="1"/>
          <p:nvPr/>
        </p:nvSpPr>
        <p:spPr>
          <a:xfrm>
            <a:off x="1018572" y="791495"/>
            <a:ext cx="9299853" cy="400110"/>
          </a:xfrm>
          <a:prstGeom prst="rect">
            <a:avLst/>
          </a:prstGeom>
          <a:noFill/>
        </p:spPr>
        <p:txBody>
          <a:bodyPr wrap="square">
            <a:spAutoFit/>
          </a:bodyPr>
          <a:lstStyle/>
          <a:p>
            <a:r>
              <a:rPr lang="mk-MK" sz="2000" dirty="0">
                <a:solidFill>
                  <a:schemeClr val="bg1"/>
                </a:solidFill>
              </a:rPr>
              <a:t>Сега имаме празни ќелии каде што контактот нема телефон за некој тип број.</a:t>
            </a:r>
            <a:endParaRPr lang="mk-MK" sz="2000" dirty="0"/>
          </a:p>
        </p:txBody>
      </p:sp>
      <p:sp>
        <p:nvSpPr>
          <p:cNvPr id="16" name="TextBox 15">
            <a:extLst>
              <a:ext uri="{FF2B5EF4-FFF2-40B4-BE49-F238E27FC236}">
                <a16:creationId xmlns:a16="http://schemas.microsoft.com/office/drawing/2014/main" id="{D631AFBA-39C2-4FB9-9A82-0C2E50AF2A5F}"/>
              </a:ext>
            </a:extLst>
          </p:cNvPr>
          <p:cNvSpPr txBox="1"/>
          <p:nvPr/>
        </p:nvSpPr>
        <p:spPr>
          <a:xfrm>
            <a:off x="1070855" y="5763843"/>
            <a:ext cx="10280443" cy="707886"/>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mk-MK" sz="2000" dirty="0">
                <a:solidFill>
                  <a:srgbClr val="119C3B"/>
                </a:solidFill>
              </a:rPr>
              <a:t>Мораме да ја измениме структурата на табелата и да додадеме дополнителни колони за да</a:t>
            </a:r>
          </a:p>
          <a:p>
            <a:r>
              <a:rPr lang="mk-MK" sz="2000" dirty="0">
                <a:solidFill>
                  <a:srgbClr val="119C3B"/>
                </a:solidFill>
              </a:rPr>
              <a:t>Ги прилагодиме типовите на измени.</a:t>
            </a:r>
          </a:p>
        </p:txBody>
      </p:sp>
      <p:pic>
        <p:nvPicPr>
          <p:cNvPr id="18" name="Picture 17">
            <a:extLst>
              <a:ext uri="{FF2B5EF4-FFF2-40B4-BE49-F238E27FC236}">
                <a16:creationId xmlns:a16="http://schemas.microsoft.com/office/drawing/2014/main" id="{7D6FAC65-142C-41B9-8030-15D3A0A6B6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824" y="5852513"/>
            <a:ext cx="566747" cy="566747"/>
          </a:xfrm>
          <a:prstGeom prst="rect">
            <a:avLst/>
          </a:prstGeom>
        </p:spPr>
      </p:pic>
    </p:spTree>
    <p:extLst>
      <p:ext uri="{BB962C8B-B14F-4D97-AF65-F5344CB8AC3E}">
        <p14:creationId xmlns:p14="http://schemas.microsoft.com/office/powerpoint/2010/main" val="35276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C202821-4A20-484C-82EC-31A1BE7D3E35}"/>
              </a:ext>
            </a:extLst>
          </p:cNvPr>
          <p:cNvPicPr>
            <a:picLocks noChangeAspect="1"/>
          </p:cNvPicPr>
          <p:nvPr/>
        </p:nvPicPr>
        <p:blipFill>
          <a:blip r:embed="rId2"/>
          <a:stretch>
            <a:fillRect/>
          </a:stretch>
        </p:blipFill>
        <p:spPr>
          <a:xfrm>
            <a:off x="-3995" y="0"/>
            <a:ext cx="12192000" cy="6846693"/>
          </a:xfrm>
          <a:prstGeom prst="rect">
            <a:avLst/>
          </a:prstGeom>
        </p:spPr>
      </p:pic>
      <p:graphicFrame>
        <p:nvGraphicFramePr>
          <p:cNvPr id="10" name="Table 10">
            <a:extLst>
              <a:ext uri="{FF2B5EF4-FFF2-40B4-BE49-F238E27FC236}">
                <a16:creationId xmlns:a16="http://schemas.microsoft.com/office/drawing/2014/main" id="{8D872BFC-206F-4A53-AD29-C0BAF2FBA6B4}"/>
              </a:ext>
            </a:extLst>
          </p:cNvPr>
          <p:cNvGraphicFramePr>
            <a:graphicFrameLocks noGrp="1"/>
          </p:cNvGraphicFramePr>
          <p:nvPr>
            <p:extLst>
              <p:ext uri="{D42A27DB-BD31-4B8C-83A1-F6EECF244321}">
                <p14:modId xmlns:p14="http://schemas.microsoft.com/office/powerpoint/2010/main" val="481446769"/>
              </p:ext>
            </p:extLst>
          </p:nvPr>
        </p:nvGraphicFramePr>
        <p:xfrm>
          <a:off x="1728985" y="1296564"/>
          <a:ext cx="5778627" cy="2214490"/>
        </p:xfrm>
        <a:graphic>
          <a:graphicData uri="http://schemas.openxmlformats.org/drawingml/2006/table">
            <a:tbl>
              <a:tblPr firstRow="1" bandRow="1">
                <a:tableStyleId>{00A15C55-8517-42AA-B614-E9B94910E393}</a:tableStyleId>
              </a:tblPr>
              <a:tblGrid>
                <a:gridCol w="1926209">
                  <a:extLst>
                    <a:ext uri="{9D8B030D-6E8A-4147-A177-3AD203B41FA5}">
                      <a16:colId xmlns:a16="http://schemas.microsoft.com/office/drawing/2014/main" val="3069389487"/>
                    </a:ext>
                  </a:extLst>
                </a:gridCol>
                <a:gridCol w="1873147">
                  <a:extLst>
                    <a:ext uri="{9D8B030D-6E8A-4147-A177-3AD203B41FA5}">
                      <a16:colId xmlns:a16="http://schemas.microsoft.com/office/drawing/2014/main" val="290570990"/>
                    </a:ext>
                  </a:extLst>
                </a:gridCol>
                <a:gridCol w="1979271">
                  <a:extLst>
                    <a:ext uri="{9D8B030D-6E8A-4147-A177-3AD203B41FA5}">
                      <a16:colId xmlns:a16="http://schemas.microsoft.com/office/drawing/2014/main" val="964303756"/>
                    </a:ext>
                  </a:extLst>
                </a:gridCol>
              </a:tblGrid>
              <a:tr h="389936">
                <a:tc>
                  <a:txBody>
                    <a:bodyPr/>
                    <a:lstStyle/>
                    <a:p>
                      <a:pPr algn="ctr"/>
                      <a:r>
                        <a:rPr lang="mk-MK" sz="2200" dirty="0"/>
                        <a:t>Раб</a:t>
                      </a:r>
                      <a:r>
                        <a:rPr lang="en-US" sz="2200" dirty="0"/>
                        <a:t>ID</a:t>
                      </a:r>
                      <a:endParaRPr lang="mk-MK" sz="2200" dirty="0"/>
                    </a:p>
                  </a:txBody>
                  <a:tcPr marL="107620" marR="107620" marT="53809" marB="53809"/>
                </a:tc>
                <a:tc>
                  <a:txBody>
                    <a:bodyPr/>
                    <a:lstStyle/>
                    <a:p>
                      <a:pPr algn="ctr"/>
                      <a:r>
                        <a:rPr lang="mk-MK" sz="2200" dirty="0"/>
                        <a:t>Име</a:t>
                      </a:r>
                    </a:p>
                  </a:txBody>
                  <a:tcPr marL="107620" marR="107620" marT="53809" marB="53809"/>
                </a:tc>
                <a:tc>
                  <a:txBody>
                    <a:bodyPr/>
                    <a:lstStyle/>
                    <a:p>
                      <a:pPr algn="ctr"/>
                      <a:r>
                        <a:rPr lang="mk-MK" sz="2200" dirty="0"/>
                        <a:t>Презиме</a:t>
                      </a:r>
                    </a:p>
                  </a:txBody>
                  <a:tcPr marL="107620" marR="107620" marT="53809" marB="53809"/>
                </a:tc>
                <a:extLst>
                  <a:ext uri="{0D108BD9-81ED-4DB2-BD59-A6C34878D82A}">
                    <a16:rowId xmlns:a16="http://schemas.microsoft.com/office/drawing/2014/main" val="1013250464"/>
                  </a:ext>
                </a:extLst>
              </a:tr>
              <a:tr h="389936">
                <a:tc>
                  <a:txBody>
                    <a:bodyPr/>
                    <a:lstStyle/>
                    <a:p>
                      <a:pPr algn="ctr"/>
                      <a:r>
                        <a:rPr lang="en-US" sz="2200" dirty="0"/>
                        <a:t>1</a:t>
                      </a:r>
                      <a:endParaRPr lang="mk-MK" sz="2200" dirty="0"/>
                    </a:p>
                  </a:txBody>
                  <a:tcPr marL="107620" marR="107620" marT="53809" marB="53809">
                    <a:solidFill>
                      <a:srgbClr val="FDAD2E"/>
                    </a:solidFill>
                  </a:tcPr>
                </a:tc>
                <a:tc>
                  <a:txBody>
                    <a:bodyPr/>
                    <a:lstStyle/>
                    <a:p>
                      <a:pPr algn="ctr"/>
                      <a:r>
                        <a:rPr lang="mk-MK" sz="2200" dirty="0"/>
                        <a:t>Ивана</a:t>
                      </a:r>
                    </a:p>
                  </a:txBody>
                  <a:tcPr marL="107620" marR="107620" marT="53809" marB="53809"/>
                </a:tc>
                <a:tc>
                  <a:txBody>
                    <a:bodyPr/>
                    <a:lstStyle/>
                    <a:p>
                      <a:pPr algn="ctr"/>
                      <a:r>
                        <a:rPr lang="mk-MK" sz="2200" dirty="0"/>
                        <a:t>Петревска</a:t>
                      </a:r>
                    </a:p>
                  </a:txBody>
                  <a:tcPr marL="107620" marR="107620" marT="53809" marB="53809"/>
                </a:tc>
                <a:extLst>
                  <a:ext uri="{0D108BD9-81ED-4DB2-BD59-A6C34878D82A}">
                    <a16:rowId xmlns:a16="http://schemas.microsoft.com/office/drawing/2014/main" val="4060843823"/>
                  </a:ext>
                </a:extLst>
              </a:tr>
              <a:tr h="389936">
                <a:tc>
                  <a:txBody>
                    <a:bodyPr/>
                    <a:lstStyle/>
                    <a:p>
                      <a:pPr algn="ctr"/>
                      <a:r>
                        <a:rPr lang="en-US" sz="2200" dirty="0"/>
                        <a:t>2</a:t>
                      </a:r>
                      <a:endParaRPr lang="mk-MK" sz="2200" dirty="0"/>
                    </a:p>
                  </a:txBody>
                  <a:tcPr marL="107620" marR="107620" marT="53809" marB="53809"/>
                </a:tc>
                <a:tc>
                  <a:txBody>
                    <a:bodyPr/>
                    <a:lstStyle/>
                    <a:p>
                      <a:pPr algn="ctr"/>
                      <a:r>
                        <a:rPr lang="mk-MK" sz="2200" dirty="0"/>
                        <a:t>Марко</a:t>
                      </a:r>
                    </a:p>
                  </a:txBody>
                  <a:tcPr marL="107620" marR="107620" marT="53809" marB="53809"/>
                </a:tc>
                <a:tc>
                  <a:txBody>
                    <a:bodyPr/>
                    <a:lstStyle/>
                    <a:p>
                      <a:pPr algn="ctr"/>
                      <a:r>
                        <a:rPr lang="mk-MK" sz="2200" dirty="0"/>
                        <a:t>Трајковски</a:t>
                      </a:r>
                    </a:p>
                  </a:txBody>
                  <a:tcPr marL="107620" marR="107620" marT="53809" marB="53809"/>
                </a:tc>
                <a:extLst>
                  <a:ext uri="{0D108BD9-81ED-4DB2-BD59-A6C34878D82A}">
                    <a16:rowId xmlns:a16="http://schemas.microsoft.com/office/drawing/2014/main" val="2192227361"/>
                  </a:ext>
                </a:extLst>
              </a:tr>
              <a:tr h="389936">
                <a:tc>
                  <a:txBody>
                    <a:bodyPr/>
                    <a:lstStyle/>
                    <a:p>
                      <a:pPr algn="ctr"/>
                      <a:r>
                        <a:rPr lang="en-US" sz="2200" dirty="0"/>
                        <a:t>3</a:t>
                      </a:r>
                      <a:endParaRPr lang="mk-MK" sz="2200" dirty="0"/>
                    </a:p>
                  </a:txBody>
                  <a:tcPr marL="107620" marR="107620" marT="53809" marB="53809"/>
                </a:tc>
                <a:tc>
                  <a:txBody>
                    <a:bodyPr/>
                    <a:lstStyle/>
                    <a:p>
                      <a:pPr algn="ctr"/>
                      <a:r>
                        <a:rPr lang="mk-MK" sz="2200" dirty="0"/>
                        <a:t>Сара</a:t>
                      </a:r>
                    </a:p>
                  </a:txBody>
                  <a:tcPr marL="107620" marR="107620" marT="53809" marB="53809"/>
                </a:tc>
                <a:tc>
                  <a:txBody>
                    <a:bodyPr/>
                    <a:lstStyle/>
                    <a:p>
                      <a:pPr algn="ctr"/>
                      <a:r>
                        <a:rPr lang="mk-MK" sz="2200" dirty="0"/>
                        <a:t>Костовска</a:t>
                      </a:r>
                    </a:p>
                  </a:txBody>
                  <a:tcPr marL="107620" marR="107620" marT="53809" marB="53809"/>
                </a:tc>
                <a:extLst>
                  <a:ext uri="{0D108BD9-81ED-4DB2-BD59-A6C34878D82A}">
                    <a16:rowId xmlns:a16="http://schemas.microsoft.com/office/drawing/2014/main" val="238250144"/>
                  </a:ext>
                </a:extLst>
              </a:tr>
              <a:tr h="389936">
                <a:tc>
                  <a:txBody>
                    <a:bodyPr/>
                    <a:lstStyle/>
                    <a:p>
                      <a:pPr algn="ctr"/>
                      <a:r>
                        <a:rPr lang="en-US" sz="2200" dirty="0"/>
                        <a:t>4</a:t>
                      </a:r>
                      <a:endParaRPr lang="mk-MK" sz="2200" dirty="0"/>
                    </a:p>
                  </a:txBody>
                  <a:tcPr marL="107620" marR="107620" marT="53809" marB="53809"/>
                </a:tc>
                <a:tc>
                  <a:txBody>
                    <a:bodyPr/>
                    <a:lstStyle/>
                    <a:p>
                      <a:pPr algn="ctr"/>
                      <a:r>
                        <a:rPr lang="mk-MK" sz="2200" dirty="0"/>
                        <a:t>Јован</a:t>
                      </a:r>
                    </a:p>
                  </a:txBody>
                  <a:tcPr marL="107620" marR="107620" marT="53809" marB="53809"/>
                </a:tc>
                <a:tc>
                  <a:txBody>
                    <a:bodyPr/>
                    <a:lstStyle/>
                    <a:p>
                      <a:pPr algn="ctr"/>
                      <a:r>
                        <a:rPr lang="mk-MK" sz="2200" dirty="0"/>
                        <a:t>Стефановски</a:t>
                      </a:r>
                    </a:p>
                  </a:txBody>
                  <a:tcPr marL="107620" marR="107620" marT="53809" marB="53809"/>
                </a:tc>
                <a:extLst>
                  <a:ext uri="{0D108BD9-81ED-4DB2-BD59-A6C34878D82A}">
                    <a16:rowId xmlns:a16="http://schemas.microsoft.com/office/drawing/2014/main" val="2193137365"/>
                  </a:ext>
                </a:extLst>
              </a:tr>
            </a:tbl>
          </a:graphicData>
        </a:graphic>
      </p:graphicFrame>
      <p:sp>
        <p:nvSpPr>
          <p:cNvPr id="11" name="TextBox 10">
            <a:extLst>
              <a:ext uri="{FF2B5EF4-FFF2-40B4-BE49-F238E27FC236}">
                <a16:creationId xmlns:a16="http://schemas.microsoft.com/office/drawing/2014/main" id="{512DDEB7-6CFC-4DB7-893D-1E8EEE492F26}"/>
              </a:ext>
            </a:extLst>
          </p:cNvPr>
          <p:cNvSpPr txBox="1"/>
          <p:nvPr/>
        </p:nvSpPr>
        <p:spPr>
          <a:xfrm>
            <a:off x="1004137" y="474334"/>
            <a:ext cx="10183726" cy="707886"/>
          </a:xfrm>
          <a:prstGeom prst="rect">
            <a:avLst/>
          </a:prstGeom>
          <a:noFill/>
        </p:spPr>
        <p:txBody>
          <a:bodyPr wrap="square" rtlCol="0">
            <a:spAutoFit/>
          </a:bodyPr>
          <a:lstStyle/>
          <a:p>
            <a:pPr algn="just"/>
            <a:r>
              <a:rPr lang="mk-MK" sz="2000" dirty="0"/>
              <a:t>За разлика од </a:t>
            </a:r>
            <a:r>
              <a:rPr lang="en-US" sz="2000" dirty="0"/>
              <a:t>flat-file </a:t>
            </a:r>
            <a:r>
              <a:rPr lang="mk-MK" sz="2000" dirty="0"/>
              <a:t>базите, како </a:t>
            </a:r>
            <a:r>
              <a:rPr lang="en-US" sz="2000" dirty="0"/>
              <a:t>excel spreadsheet, </a:t>
            </a:r>
            <a:r>
              <a:rPr lang="mk-MK" sz="2000" dirty="0"/>
              <a:t>А</a:t>
            </a:r>
            <a:r>
              <a:rPr lang="en-US" sz="2000" dirty="0"/>
              <a:t>ccess </a:t>
            </a:r>
            <a:r>
              <a:rPr lang="mk-MK" sz="2000" dirty="0"/>
              <a:t>ги организира податоците во повеќе табели кои се поврзуваат меѓусебно преку заеднички атрибути наречени </a:t>
            </a:r>
            <a:r>
              <a:rPr lang="mk-MK" sz="2000" u="sng" dirty="0">
                <a:solidFill>
                  <a:srgbClr val="12A03D"/>
                </a:solidFill>
              </a:rPr>
              <a:t>клучеви</a:t>
            </a:r>
            <a:r>
              <a:rPr lang="mk-MK" sz="2000" dirty="0"/>
              <a:t>.</a:t>
            </a:r>
          </a:p>
        </p:txBody>
      </p:sp>
      <p:graphicFrame>
        <p:nvGraphicFramePr>
          <p:cNvPr id="2" name="Table 1">
            <a:extLst>
              <a:ext uri="{FF2B5EF4-FFF2-40B4-BE49-F238E27FC236}">
                <a16:creationId xmlns:a16="http://schemas.microsoft.com/office/drawing/2014/main" id="{D6889446-E06A-46D9-A92B-73A7AB184006}"/>
              </a:ext>
            </a:extLst>
          </p:cNvPr>
          <p:cNvGraphicFramePr>
            <a:graphicFrameLocks noGrp="1"/>
          </p:cNvGraphicFramePr>
          <p:nvPr>
            <p:extLst>
              <p:ext uri="{D42A27DB-BD31-4B8C-83A1-F6EECF244321}">
                <p14:modId xmlns:p14="http://schemas.microsoft.com/office/powerpoint/2010/main" val="696288646"/>
              </p:ext>
            </p:extLst>
          </p:nvPr>
        </p:nvGraphicFramePr>
        <p:xfrm>
          <a:off x="3673033" y="3983981"/>
          <a:ext cx="6408516" cy="2214490"/>
        </p:xfrm>
        <a:graphic>
          <a:graphicData uri="http://schemas.openxmlformats.org/drawingml/2006/table">
            <a:tbl>
              <a:tblPr firstRow="1" bandRow="1">
                <a:tableStyleId>{00A15C55-8517-42AA-B614-E9B94910E393}</a:tableStyleId>
              </a:tblPr>
              <a:tblGrid>
                <a:gridCol w="1602129">
                  <a:extLst>
                    <a:ext uri="{9D8B030D-6E8A-4147-A177-3AD203B41FA5}">
                      <a16:colId xmlns:a16="http://schemas.microsoft.com/office/drawing/2014/main" val="3469671037"/>
                    </a:ext>
                  </a:extLst>
                </a:gridCol>
                <a:gridCol w="1602129">
                  <a:extLst>
                    <a:ext uri="{9D8B030D-6E8A-4147-A177-3AD203B41FA5}">
                      <a16:colId xmlns:a16="http://schemas.microsoft.com/office/drawing/2014/main" val="3789258288"/>
                    </a:ext>
                  </a:extLst>
                </a:gridCol>
                <a:gridCol w="1602129">
                  <a:extLst>
                    <a:ext uri="{9D8B030D-6E8A-4147-A177-3AD203B41FA5}">
                      <a16:colId xmlns:a16="http://schemas.microsoft.com/office/drawing/2014/main" val="1822104774"/>
                    </a:ext>
                  </a:extLst>
                </a:gridCol>
                <a:gridCol w="1602129">
                  <a:extLst>
                    <a:ext uri="{9D8B030D-6E8A-4147-A177-3AD203B41FA5}">
                      <a16:colId xmlns:a16="http://schemas.microsoft.com/office/drawing/2014/main" val="3872355785"/>
                    </a:ext>
                  </a:extLst>
                </a:gridCol>
              </a:tblGrid>
              <a:tr h="442898">
                <a:tc>
                  <a:txBody>
                    <a:bodyPr/>
                    <a:lstStyle/>
                    <a:p>
                      <a:pPr algn="ctr"/>
                      <a:r>
                        <a:rPr lang="mk-MK" sz="2000" dirty="0"/>
                        <a:t>Тел</a:t>
                      </a:r>
                      <a:r>
                        <a:rPr lang="en-US" sz="2000" dirty="0"/>
                        <a:t>ID</a:t>
                      </a:r>
                      <a:endParaRPr lang="mk-MK" sz="2000" dirty="0"/>
                    </a:p>
                  </a:txBody>
                  <a:tcPr marL="108477" marR="108477" marT="54238" marB="54238"/>
                </a:tc>
                <a:tc>
                  <a:txBody>
                    <a:bodyPr/>
                    <a:lstStyle/>
                    <a:p>
                      <a:pPr algn="ctr"/>
                      <a:r>
                        <a:rPr lang="mk-MK" sz="2000" dirty="0"/>
                        <a:t>Раб</a:t>
                      </a:r>
                      <a:r>
                        <a:rPr lang="en-US" sz="2000" dirty="0"/>
                        <a:t>ID</a:t>
                      </a:r>
                      <a:endParaRPr lang="mk-MK" sz="2000" dirty="0"/>
                    </a:p>
                  </a:txBody>
                  <a:tcPr marL="108477" marR="108477" marT="54238" marB="54238"/>
                </a:tc>
                <a:tc>
                  <a:txBody>
                    <a:bodyPr/>
                    <a:lstStyle/>
                    <a:p>
                      <a:pPr algn="ctr"/>
                      <a:r>
                        <a:rPr lang="en-US" sz="2000" dirty="0"/>
                        <a:t>Office</a:t>
                      </a:r>
                      <a:endParaRPr lang="mk-MK" sz="2000" dirty="0"/>
                    </a:p>
                  </a:txBody>
                  <a:tcPr marL="108477" marR="108477" marT="54238" marB="54238"/>
                </a:tc>
                <a:tc>
                  <a:txBody>
                    <a:bodyPr/>
                    <a:lstStyle/>
                    <a:p>
                      <a:pPr algn="ctr"/>
                      <a:r>
                        <a:rPr lang="en-US" sz="2000" dirty="0"/>
                        <a:t>Mobile</a:t>
                      </a:r>
                      <a:endParaRPr lang="mk-MK" sz="2000" dirty="0"/>
                    </a:p>
                  </a:txBody>
                  <a:tcPr marL="108477" marR="108477" marT="54238" marB="54238"/>
                </a:tc>
                <a:extLst>
                  <a:ext uri="{0D108BD9-81ED-4DB2-BD59-A6C34878D82A}">
                    <a16:rowId xmlns:a16="http://schemas.microsoft.com/office/drawing/2014/main" val="3910920201"/>
                  </a:ext>
                </a:extLst>
              </a:tr>
              <a:tr h="442898">
                <a:tc>
                  <a:txBody>
                    <a:bodyPr/>
                    <a:lstStyle/>
                    <a:p>
                      <a:pPr algn="ctr"/>
                      <a:r>
                        <a:rPr lang="en-US" sz="2000" dirty="0"/>
                        <a:t>1</a:t>
                      </a:r>
                      <a:endParaRPr lang="mk-MK" sz="2000" dirty="0"/>
                    </a:p>
                  </a:txBody>
                  <a:tcPr marL="108477" marR="108477" marT="54238" marB="54238"/>
                </a:tc>
                <a:tc>
                  <a:txBody>
                    <a:bodyPr/>
                    <a:lstStyle/>
                    <a:p>
                      <a:pPr algn="ctr"/>
                      <a:r>
                        <a:rPr lang="en-US" sz="2000" dirty="0"/>
                        <a:t>1</a:t>
                      </a:r>
                      <a:endParaRPr lang="mk-MK" sz="2000" dirty="0"/>
                    </a:p>
                  </a:txBody>
                  <a:tcPr marL="108477" marR="108477" marT="54238" marB="54238">
                    <a:solidFill>
                      <a:srgbClr val="FDAD2E"/>
                    </a:solidFill>
                  </a:tcPr>
                </a:tc>
                <a:tc>
                  <a:txBody>
                    <a:bodyPr/>
                    <a:lstStyle/>
                    <a:p>
                      <a:pPr algn="ctr"/>
                      <a:r>
                        <a:rPr lang="en-US" sz="2000" dirty="0"/>
                        <a:t>Mobile</a:t>
                      </a:r>
                      <a:endParaRPr lang="mk-MK" sz="2000" dirty="0"/>
                    </a:p>
                  </a:txBody>
                  <a:tcPr marL="108477" marR="108477" marT="54238" marB="5423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072/251-368</a:t>
                      </a:r>
                      <a:endParaRPr lang="mk-MK" sz="2000" dirty="0"/>
                    </a:p>
                  </a:txBody>
                  <a:tcPr marL="108477" marR="108477" marT="54238" marB="54238"/>
                </a:tc>
                <a:extLst>
                  <a:ext uri="{0D108BD9-81ED-4DB2-BD59-A6C34878D82A}">
                    <a16:rowId xmlns:a16="http://schemas.microsoft.com/office/drawing/2014/main" val="643318303"/>
                  </a:ext>
                </a:extLst>
              </a:tr>
              <a:tr h="442898">
                <a:tc>
                  <a:txBody>
                    <a:bodyPr/>
                    <a:lstStyle/>
                    <a:p>
                      <a:pPr algn="ctr"/>
                      <a:r>
                        <a:rPr lang="en-US" sz="2000" dirty="0"/>
                        <a:t>2</a:t>
                      </a:r>
                      <a:endParaRPr lang="mk-MK" sz="2000" dirty="0"/>
                    </a:p>
                  </a:txBody>
                  <a:tcPr marL="108477" marR="108477" marT="54238" marB="54238"/>
                </a:tc>
                <a:tc>
                  <a:txBody>
                    <a:bodyPr/>
                    <a:lstStyle/>
                    <a:p>
                      <a:pPr algn="ctr"/>
                      <a:r>
                        <a:rPr lang="en-US" sz="2000" dirty="0"/>
                        <a:t>1</a:t>
                      </a:r>
                      <a:endParaRPr lang="mk-MK" sz="2000" dirty="0"/>
                    </a:p>
                  </a:txBody>
                  <a:tcPr marL="108477" marR="108477" marT="54238" marB="54238">
                    <a:solidFill>
                      <a:srgbClr val="FDAD2E"/>
                    </a:solidFill>
                  </a:tcPr>
                </a:tc>
                <a:tc>
                  <a:txBody>
                    <a:bodyPr/>
                    <a:lstStyle/>
                    <a:p>
                      <a:pPr algn="ctr"/>
                      <a:r>
                        <a:rPr lang="en-US" sz="2000" dirty="0"/>
                        <a:t>Office</a:t>
                      </a:r>
                      <a:endParaRPr lang="mk-MK" sz="2000" dirty="0"/>
                    </a:p>
                  </a:txBody>
                  <a:tcPr marL="108477" marR="108477" marT="54238" marB="5423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078/148-961</a:t>
                      </a:r>
                      <a:endParaRPr lang="mk-MK" sz="2000" dirty="0"/>
                    </a:p>
                  </a:txBody>
                  <a:tcPr marL="108477" marR="108477" marT="54238" marB="54238"/>
                </a:tc>
                <a:extLst>
                  <a:ext uri="{0D108BD9-81ED-4DB2-BD59-A6C34878D82A}">
                    <a16:rowId xmlns:a16="http://schemas.microsoft.com/office/drawing/2014/main" val="3363619064"/>
                  </a:ext>
                </a:extLst>
              </a:tr>
              <a:tr h="442898">
                <a:tc>
                  <a:txBody>
                    <a:bodyPr/>
                    <a:lstStyle/>
                    <a:p>
                      <a:pPr algn="ctr"/>
                      <a:r>
                        <a:rPr lang="en-US" sz="2000" dirty="0"/>
                        <a:t>3</a:t>
                      </a:r>
                      <a:endParaRPr lang="mk-MK" sz="2000" dirty="0"/>
                    </a:p>
                  </a:txBody>
                  <a:tcPr marL="108477" marR="108477" marT="54238" marB="54238"/>
                </a:tc>
                <a:tc>
                  <a:txBody>
                    <a:bodyPr/>
                    <a:lstStyle/>
                    <a:p>
                      <a:pPr algn="ctr"/>
                      <a:r>
                        <a:rPr lang="en-US" sz="2000" dirty="0"/>
                        <a:t>1</a:t>
                      </a:r>
                      <a:endParaRPr lang="mk-MK" sz="2000" dirty="0"/>
                    </a:p>
                  </a:txBody>
                  <a:tcPr marL="108477" marR="108477" marT="54238" marB="54238">
                    <a:solidFill>
                      <a:srgbClr val="FDAD2E"/>
                    </a:solidFill>
                  </a:tcPr>
                </a:tc>
                <a:tc>
                  <a:txBody>
                    <a:bodyPr/>
                    <a:lstStyle/>
                    <a:p>
                      <a:pPr algn="ctr"/>
                      <a:r>
                        <a:rPr lang="en-US" sz="2000" dirty="0"/>
                        <a:t>Home</a:t>
                      </a:r>
                      <a:endParaRPr lang="mk-MK" sz="2000" dirty="0"/>
                    </a:p>
                  </a:txBody>
                  <a:tcPr marL="108477" marR="108477" marT="54238" marB="54238"/>
                </a:tc>
                <a:tc>
                  <a:txBody>
                    <a:bodyPr/>
                    <a:lstStyle/>
                    <a:p>
                      <a:pPr algn="ctr"/>
                      <a:r>
                        <a:rPr lang="en-US" sz="2000" dirty="0"/>
                        <a:t>071/457-364</a:t>
                      </a:r>
                      <a:endParaRPr lang="mk-MK" sz="2000" dirty="0"/>
                    </a:p>
                  </a:txBody>
                  <a:tcPr marL="108477" marR="108477" marT="54238" marB="54238"/>
                </a:tc>
                <a:extLst>
                  <a:ext uri="{0D108BD9-81ED-4DB2-BD59-A6C34878D82A}">
                    <a16:rowId xmlns:a16="http://schemas.microsoft.com/office/drawing/2014/main" val="251584853"/>
                  </a:ext>
                </a:extLst>
              </a:tr>
              <a:tr h="442898">
                <a:tc>
                  <a:txBody>
                    <a:bodyPr/>
                    <a:lstStyle/>
                    <a:p>
                      <a:pPr algn="ctr"/>
                      <a:r>
                        <a:rPr lang="en-US" sz="2000" dirty="0"/>
                        <a:t>4</a:t>
                      </a:r>
                      <a:endParaRPr lang="mk-MK" sz="2000" dirty="0"/>
                    </a:p>
                  </a:txBody>
                  <a:tcPr marL="108477" marR="108477" marT="54238" marB="54238"/>
                </a:tc>
                <a:tc>
                  <a:txBody>
                    <a:bodyPr/>
                    <a:lstStyle/>
                    <a:p>
                      <a:pPr algn="ctr"/>
                      <a:r>
                        <a:rPr lang="en-US" sz="2000" dirty="0"/>
                        <a:t>2</a:t>
                      </a:r>
                      <a:endParaRPr lang="mk-MK" sz="2000" dirty="0"/>
                    </a:p>
                  </a:txBody>
                  <a:tcPr marL="108477" marR="108477" marT="54238" marB="54238"/>
                </a:tc>
                <a:tc>
                  <a:txBody>
                    <a:bodyPr/>
                    <a:lstStyle/>
                    <a:p>
                      <a:pPr algn="ctr"/>
                      <a:r>
                        <a:rPr lang="en-US" sz="2000" dirty="0"/>
                        <a:t>Office</a:t>
                      </a:r>
                      <a:endParaRPr lang="mk-MK" sz="2000" dirty="0"/>
                    </a:p>
                  </a:txBody>
                  <a:tcPr marL="108477" marR="108477" marT="54238" marB="5423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047/632-896</a:t>
                      </a:r>
                      <a:endParaRPr lang="mk-MK" sz="2000" dirty="0"/>
                    </a:p>
                  </a:txBody>
                  <a:tcPr marL="108477" marR="108477" marT="54238" marB="54238"/>
                </a:tc>
                <a:extLst>
                  <a:ext uri="{0D108BD9-81ED-4DB2-BD59-A6C34878D82A}">
                    <a16:rowId xmlns:a16="http://schemas.microsoft.com/office/drawing/2014/main" val="1502084904"/>
                  </a:ext>
                </a:extLst>
              </a:tr>
            </a:tbl>
          </a:graphicData>
        </a:graphic>
      </p:graphicFrame>
      <p:cxnSp>
        <p:nvCxnSpPr>
          <p:cNvPr id="5" name="Straight Arrow Connector 4">
            <a:extLst>
              <a:ext uri="{FF2B5EF4-FFF2-40B4-BE49-F238E27FC236}">
                <a16:creationId xmlns:a16="http://schemas.microsoft.com/office/drawing/2014/main" id="{F79784D5-2B40-4F19-B467-60B75224B9C2}"/>
              </a:ext>
            </a:extLst>
          </p:cNvPr>
          <p:cNvCxnSpPr>
            <a:cxnSpLocks/>
          </p:cNvCxnSpPr>
          <p:nvPr/>
        </p:nvCxnSpPr>
        <p:spPr>
          <a:xfrm>
            <a:off x="3338004" y="2157274"/>
            <a:ext cx="1979720" cy="2343705"/>
          </a:xfrm>
          <a:prstGeom prst="straightConnector1">
            <a:avLst/>
          </a:prstGeom>
          <a:ln w="38100">
            <a:solidFill>
              <a:srgbClr val="00CC99"/>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C3372CE0-32C0-4B77-91DE-191CA27576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491" y="570954"/>
            <a:ext cx="514646" cy="514646"/>
          </a:xfrm>
          <a:prstGeom prst="rect">
            <a:avLst/>
          </a:prstGeom>
        </p:spPr>
      </p:pic>
    </p:spTree>
    <p:extLst>
      <p:ext uri="{BB962C8B-B14F-4D97-AF65-F5344CB8AC3E}">
        <p14:creationId xmlns:p14="http://schemas.microsoft.com/office/powerpoint/2010/main" val="2936149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D030B2-B0BC-45D4-83A8-E2AF3D6268F0}"/>
              </a:ext>
            </a:extLst>
          </p:cNvPr>
          <p:cNvPicPr>
            <a:picLocks noChangeAspect="1"/>
          </p:cNvPicPr>
          <p:nvPr/>
        </p:nvPicPr>
        <p:blipFill>
          <a:blip r:embed="rId2"/>
          <a:stretch>
            <a:fillRect/>
          </a:stretch>
        </p:blipFill>
        <p:spPr>
          <a:xfrm>
            <a:off x="0" y="0"/>
            <a:ext cx="12192000" cy="6846693"/>
          </a:xfrm>
          <a:prstGeom prst="rect">
            <a:avLst/>
          </a:prstGeom>
        </p:spPr>
      </p:pic>
      <p:sp>
        <p:nvSpPr>
          <p:cNvPr id="4" name="TextBox 3">
            <a:extLst>
              <a:ext uri="{FF2B5EF4-FFF2-40B4-BE49-F238E27FC236}">
                <a16:creationId xmlns:a16="http://schemas.microsoft.com/office/drawing/2014/main" id="{8BC428D6-0E9A-4856-970D-596BC079D59D}"/>
              </a:ext>
            </a:extLst>
          </p:cNvPr>
          <p:cNvSpPr txBox="1"/>
          <p:nvPr/>
        </p:nvSpPr>
        <p:spPr>
          <a:xfrm>
            <a:off x="1773076" y="5176236"/>
            <a:ext cx="9612778" cy="1323439"/>
          </a:xfrm>
          <a:prstGeom prst="rect">
            <a:avLst/>
          </a:prstGeom>
          <a:solidFill>
            <a:srgbClr val="FFC000"/>
          </a:solidFill>
        </p:spPr>
        <p:style>
          <a:lnRef idx="0">
            <a:schemeClr val="accent4"/>
          </a:lnRef>
          <a:fillRef idx="3">
            <a:schemeClr val="accent4"/>
          </a:fillRef>
          <a:effectRef idx="3">
            <a:schemeClr val="accent4"/>
          </a:effectRef>
          <a:fontRef idx="minor">
            <a:schemeClr val="lt1"/>
          </a:fontRef>
        </p:style>
        <p:txBody>
          <a:bodyPr wrap="square" rtlCol="0">
            <a:spAutoFit/>
          </a:bodyPr>
          <a:lstStyle/>
          <a:p>
            <a:pPr algn="just"/>
            <a:r>
              <a:rPr lang="mk-MK" sz="2000" dirty="0"/>
              <a:t>Користејќи ги истите податоци можеме да ги организираме броевите на начин прикажан погоре (една табела со личности, а друга само со телефонски броеви). Со поврзување на двете табели со клуч, во случајов е Раб</a:t>
            </a:r>
            <a:r>
              <a:rPr lang="en-US" sz="2000" dirty="0"/>
              <a:t>ID </a:t>
            </a:r>
            <a:r>
              <a:rPr lang="mk-MK" sz="2000" dirty="0"/>
              <a:t>го приспособуваме зголемувањето на базата а во истовреме и превентираме неефикасности.</a:t>
            </a:r>
          </a:p>
        </p:txBody>
      </p:sp>
      <p:sp>
        <p:nvSpPr>
          <p:cNvPr id="6" name="TextBox 5">
            <a:extLst>
              <a:ext uri="{FF2B5EF4-FFF2-40B4-BE49-F238E27FC236}">
                <a16:creationId xmlns:a16="http://schemas.microsoft.com/office/drawing/2014/main" id="{38766043-7B34-457D-8DE5-D9B52D2FCC00}"/>
              </a:ext>
            </a:extLst>
          </p:cNvPr>
          <p:cNvSpPr txBox="1"/>
          <p:nvPr/>
        </p:nvSpPr>
        <p:spPr>
          <a:xfrm>
            <a:off x="664579" y="367767"/>
            <a:ext cx="9949405" cy="769441"/>
          </a:xfrm>
          <a:prstGeom prst="rect">
            <a:avLst/>
          </a:prstGeom>
          <a:noFill/>
        </p:spPr>
        <p:txBody>
          <a:bodyPr wrap="square">
            <a:spAutoFit/>
          </a:bodyPr>
          <a:lstStyle/>
          <a:p>
            <a:r>
              <a:rPr lang="en-US" sz="4400" b="1" spc="50" dirty="0">
                <a:ln w="0"/>
                <a:solidFill>
                  <a:schemeClr val="bg1"/>
                </a:solidFill>
                <a:effectLst>
                  <a:innerShdw blurRad="63500" dist="50800" dir="13500000">
                    <a:srgbClr val="000000">
                      <a:alpha val="50000"/>
                    </a:srgbClr>
                  </a:innerShdw>
                </a:effectLst>
              </a:rPr>
              <a:t>Benefits of a Relational Database</a:t>
            </a:r>
          </a:p>
        </p:txBody>
      </p:sp>
      <p:sp>
        <p:nvSpPr>
          <p:cNvPr id="7" name="TextBox 6">
            <a:extLst>
              <a:ext uri="{FF2B5EF4-FFF2-40B4-BE49-F238E27FC236}">
                <a16:creationId xmlns:a16="http://schemas.microsoft.com/office/drawing/2014/main" id="{467C6B3D-0C7A-4620-A145-E74DF20B9759}"/>
              </a:ext>
            </a:extLst>
          </p:cNvPr>
          <p:cNvSpPr txBox="1"/>
          <p:nvPr/>
        </p:nvSpPr>
        <p:spPr>
          <a:xfrm>
            <a:off x="2728823" y="2613392"/>
            <a:ext cx="6878164" cy="1631216"/>
          </a:xfrm>
          <a:prstGeom prst="rect">
            <a:avLst/>
          </a:prstGeom>
          <a:noFill/>
        </p:spPr>
        <p:txBody>
          <a:bodyPr wrap="square" rtlCol="0">
            <a:spAutoFit/>
          </a:bodyPr>
          <a:lstStyle/>
          <a:p>
            <a:pPr algn="just"/>
            <a:r>
              <a:rPr lang="en-US" sz="2000" dirty="0"/>
              <a:t>Removes redundant information</a:t>
            </a:r>
          </a:p>
          <a:p>
            <a:pPr algn="just"/>
            <a:endParaRPr lang="en-US" sz="2000" dirty="0"/>
          </a:p>
          <a:p>
            <a:pPr algn="just"/>
            <a:r>
              <a:rPr lang="en-US" sz="2000" dirty="0"/>
              <a:t>Prevents the need to restructure tables to accommodate growth</a:t>
            </a:r>
          </a:p>
          <a:p>
            <a:pPr algn="just"/>
            <a:endParaRPr lang="en-US" sz="2000" dirty="0"/>
          </a:p>
          <a:p>
            <a:pPr algn="just"/>
            <a:endParaRPr lang="mk-MK" sz="2000" dirty="0"/>
          </a:p>
        </p:txBody>
      </p:sp>
      <p:pic>
        <p:nvPicPr>
          <p:cNvPr id="11" name="Picture 10">
            <a:extLst>
              <a:ext uri="{FF2B5EF4-FFF2-40B4-BE49-F238E27FC236}">
                <a16:creationId xmlns:a16="http://schemas.microsoft.com/office/drawing/2014/main" id="{D159939F-2428-4C90-BBD6-F4A52E8104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6411" y="2613392"/>
            <a:ext cx="372412" cy="372412"/>
          </a:xfrm>
          <a:prstGeom prst="rect">
            <a:avLst/>
          </a:prstGeom>
        </p:spPr>
      </p:pic>
      <p:pic>
        <p:nvPicPr>
          <p:cNvPr id="12" name="Picture 11">
            <a:extLst>
              <a:ext uri="{FF2B5EF4-FFF2-40B4-BE49-F238E27FC236}">
                <a16:creationId xmlns:a16="http://schemas.microsoft.com/office/drawing/2014/main" id="{36481D95-883E-4B60-9993-4ED1E543F6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6411" y="3242794"/>
            <a:ext cx="372412" cy="372412"/>
          </a:xfrm>
          <a:prstGeom prst="rect">
            <a:avLst/>
          </a:prstGeom>
        </p:spPr>
      </p:pic>
      <p:pic>
        <p:nvPicPr>
          <p:cNvPr id="18" name="Picture 17">
            <a:extLst>
              <a:ext uri="{FF2B5EF4-FFF2-40B4-BE49-F238E27FC236}">
                <a16:creationId xmlns:a16="http://schemas.microsoft.com/office/drawing/2014/main" id="{39E7CBE6-A08D-4726-89D7-0669247ED9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H="1">
            <a:off x="1282074" y="4818448"/>
            <a:ext cx="900630" cy="914400"/>
          </a:xfrm>
          <a:prstGeom prst="rect">
            <a:avLst/>
          </a:prstGeom>
        </p:spPr>
      </p:pic>
      <p:pic>
        <p:nvPicPr>
          <p:cNvPr id="20" name="Picture 19">
            <a:extLst>
              <a:ext uri="{FF2B5EF4-FFF2-40B4-BE49-F238E27FC236}">
                <a16:creationId xmlns:a16="http://schemas.microsoft.com/office/drawing/2014/main" id="{A3316777-294E-4194-A190-77F3DC5DDF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0976226" y="5943063"/>
            <a:ext cx="900630" cy="914400"/>
          </a:xfrm>
          <a:prstGeom prst="rect">
            <a:avLst/>
          </a:prstGeom>
        </p:spPr>
      </p:pic>
    </p:spTree>
    <p:extLst>
      <p:ext uri="{BB962C8B-B14F-4D97-AF65-F5344CB8AC3E}">
        <p14:creationId xmlns:p14="http://schemas.microsoft.com/office/powerpoint/2010/main" val="3916249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14"/>
          <p:cNvPicPr preferRelativeResize="0"/>
          <p:nvPr/>
        </p:nvPicPr>
        <p:blipFill rotWithShape="1">
          <a:blip r:embed="rId3">
            <a:alphaModFix/>
          </a:blip>
          <a:srcRect l="1059" t="5588" r="-69" b="-5378"/>
          <a:stretch/>
        </p:blipFill>
        <p:spPr>
          <a:xfrm rot="10800000" flipH="1">
            <a:off x="0" y="4097554"/>
            <a:ext cx="11866438" cy="2769832"/>
          </a:xfrm>
          <a:prstGeom prst="rect">
            <a:avLst/>
          </a:prstGeom>
          <a:noFill/>
          <a:ln>
            <a:noFill/>
          </a:ln>
        </p:spPr>
      </p:pic>
      <p:pic>
        <p:nvPicPr>
          <p:cNvPr id="139" name="Google Shape;139;p14"/>
          <p:cNvPicPr preferRelativeResize="0"/>
          <p:nvPr/>
        </p:nvPicPr>
        <p:blipFill rotWithShape="1">
          <a:blip r:embed="rId4">
            <a:alphaModFix/>
          </a:blip>
          <a:srcRect l="31675"/>
          <a:stretch/>
        </p:blipFill>
        <p:spPr>
          <a:xfrm>
            <a:off x="3861786" y="-7339"/>
            <a:ext cx="8330214" cy="1729636"/>
          </a:xfrm>
          <a:prstGeom prst="rect">
            <a:avLst/>
          </a:prstGeom>
          <a:noFill/>
          <a:ln>
            <a:noFill/>
          </a:ln>
        </p:spPr>
      </p:pic>
      <p:sp>
        <p:nvSpPr>
          <p:cNvPr id="140" name="Google Shape;140;p14"/>
          <p:cNvSpPr/>
          <p:nvPr/>
        </p:nvSpPr>
        <p:spPr>
          <a:xfrm>
            <a:off x="0" y="-11253"/>
            <a:ext cx="3861786" cy="1733550"/>
          </a:xfrm>
          <a:prstGeom prst="rect">
            <a:avLst/>
          </a:prstGeom>
          <a:solidFill>
            <a:srgbClr val="3CC0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1" name="Google Shape;141;p14"/>
          <p:cNvSpPr txBox="1"/>
          <p:nvPr/>
        </p:nvSpPr>
        <p:spPr>
          <a:xfrm>
            <a:off x="0" y="275165"/>
            <a:ext cx="12192000" cy="132080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lt1"/>
              </a:buClr>
              <a:buSzPts val="4400"/>
              <a:buFont typeface="Calibri"/>
              <a:buNone/>
            </a:pPr>
            <a:r>
              <a:rPr lang="mk-MK" sz="4400" b="1">
                <a:solidFill>
                  <a:schemeClr val="lt1"/>
                </a:solidFill>
                <a:latin typeface="Calibri"/>
                <a:ea typeface="Calibri"/>
                <a:cs typeface="Calibri"/>
                <a:sym typeface="Calibri"/>
              </a:rPr>
              <a:t>Codd's Rules for Relational DBMS</a:t>
            </a:r>
            <a:endParaRPr sz="4400" b="1" i="0" u="none" strike="noStrike" cap="none">
              <a:solidFill>
                <a:schemeClr val="lt1"/>
              </a:solidFill>
              <a:latin typeface="Calibri"/>
              <a:ea typeface="Calibri"/>
              <a:cs typeface="Calibri"/>
              <a:sym typeface="Calibri"/>
            </a:endParaRPr>
          </a:p>
        </p:txBody>
      </p:sp>
      <p:sp>
        <p:nvSpPr>
          <p:cNvPr id="142" name="Google Shape;142;p14"/>
          <p:cNvSpPr txBox="1"/>
          <p:nvPr/>
        </p:nvSpPr>
        <p:spPr>
          <a:xfrm>
            <a:off x="427525" y="2239875"/>
            <a:ext cx="9536100" cy="437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mk-MK" sz="1600" b="1" dirty="0" err="1">
                <a:solidFill>
                  <a:srgbClr val="3FA7FF"/>
                </a:solidFill>
              </a:rPr>
              <a:t>Rule</a:t>
            </a:r>
            <a:r>
              <a:rPr lang="mk-MK" sz="1600" b="1" dirty="0">
                <a:solidFill>
                  <a:srgbClr val="3FA7FF"/>
                </a:solidFill>
              </a:rPr>
              <a:t> </a:t>
            </a:r>
            <a:r>
              <a:rPr lang="mk-MK" sz="1600" b="1" dirty="0" err="1">
                <a:solidFill>
                  <a:srgbClr val="3FA7FF"/>
                </a:solidFill>
              </a:rPr>
              <a:t>zero</a:t>
            </a:r>
            <a:endParaRPr sz="1600" b="1" dirty="0">
              <a:solidFill>
                <a:srgbClr val="3FA7FF"/>
              </a:solidFill>
            </a:endParaRPr>
          </a:p>
          <a:p>
            <a:pPr marL="0" lvl="0" indent="0" algn="l" rtl="0">
              <a:spcBef>
                <a:spcPts val="0"/>
              </a:spcBef>
              <a:spcAft>
                <a:spcPts val="0"/>
              </a:spcAft>
              <a:buNone/>
            </a:pPr>
            <a:r>
              <a:rPr lang="mk-MK" sz="1600" dirty="0" err="1"/>
              <a:t>This</a:t>
            </a:r>
            <a:r>
              <a:rPr lang="mk-MK" sz="1600" dirty="0"/>
              <a:t> </a:t>
            </a:r>
            <a:r>
              <a:rPr lang="mk-MK" sz="1600" dirty="0" err="1"/>
              <a:t>rule</a:t>
            </a:r>
            <a:r>
              <a:rPr lang="mk-MK" sz="1600" dirty="0"/>
              <a:t> </a:t>
            </a:r>
            <a:r>
              <a:rPr lang="mk-MK" sz="1600" dirty="0" err="1"/>
              <a:t>states</a:t>
            </a:r>
            <a:r>
              <a:rPr lang="mk-MK" sz="1600" dirty="0"/>
              <a:t> </a:t>
            </a:r>
            <a:r>
              <a:rPr lang="mk-MK" sz="1600" dirty="0" err="1"/>
              <a:t>that</a:t>
            </a:r>
            <a:r>
              <a:rPr lang="mk-MK" sz="1600" dirty="0"/>
              <a:t> </a:t>
            </a:r>
            <a:r>
              <a:rPr lang="mk-MK" sz="1600" dirty="0" err="1"/>
              <a:t>for</a:t>
            </a:r>
            <a:r>
              <a:rPr lang="mk-MK" sz="1600" dirty="0"/>
              <a:t> a </a:t>
            </a:r>
            <a:r>
              <a:rPr lang="mk-MK" sz="1600" dirty="0" err="1"/>
              <a:t>system</a:t>
            </a:r>
            <a:r>
              <a:rPr lang="mk-MK" sz="1600" dirty="0"/>
              <a:t> </a:t>
            </a:r>
            <a:r>
              <a:rPr lang="mk-MK" sz="1600" dirty="0" err="1"/>
              <a:t>to</a:t>
            </a:r>
            <a:r>
              <a:rPr lang="mk-MK" sz="1600" dirty="0"/>
              <a:t> </a:t>
            </a:r>
            <a:r>
              <a:rPr lang="mk-MK" sz="1600" dirty="0" err="1"/>
              <a:t>qualify</a:t>
            </a:r>
            <a:r>
              <a:rPr lang="mk-MK" sz="1600" dirty="0"/>
              <a:t> </a:t>
            </a:r>
            <a:r>
              <a:rPr lang="mk-MK" sz="1600" dirty="0" err="1"/>
              <a:t>as</a:t>
            </a:r>
            <a:r>
              <a:rPr lang="mk-MK" sz="1600" dirty="0"/>
              <a:t> </a:t>
            </a:r>
            <a:r>
              <a:rPr lang="mk-MK" sz="1600" dirty="0" err="1"/>
              <a:t>an</a:t>
            </a:r>
            <a:r>
              <a:rPr lang="mk-MK" sz="1600" dirty="0"/>
              <a:t> RDBMS, </a:t>
            </a:r>
            <a:r>
              <a:rPr lang="mk-MK" sz="1600" dirty="0" err="1"/>
              <a:t>it</a:t>
            </a:r>
            <a:r>
              <a:rPr lang="mk-MK" sz="1600" dirty="0"/>
              <a:t> </a:t>
            </a:r>
            <a:r>
              <a:rPr lang="mk-MK" sz="1600" dirty="0" err="1"/>
              <a:t>must</a:t>
            </a:r>
            <a:r>
              <a:rPr lang="mk-MK" sz="1600" dirty="0"/>
              <a:t> </a:t>
            </a:r>
            <a:r>
              <a:rPr lang="mk-MK" sz="1600" dirty="0" err="1"/>
              <a:t>be</a:t>
            </a:r>
            <a:r>
              <a:rPr lang="mk-MK" sz="1600" dirty="0"/>
              <a:t> </a:t>
            </a:r>
            <a:r>
              <a:rPr lang="mk-MK" sz="1600" dirty="0" err="1"/>
              <a:t>able</a:t>
            </a:r>
            <a:r>
              <a:rPr lang="mk-MK" sz="1600" dirty="0"/>
              <a:t> </a:t>
            </a:r>
            <a:r>
              <a:rPr lang="mk-MK" sz="1600" dirty="0" err="1"/>
              <a:t>to</a:t>
            </a:r>
            <a:r>
              <a:rPr lang="mk-MK" sz="1600" dirty="0"/>
              <a:t> </a:t>
            </a:r>
            <a:r>
              <a:rPr lang="mk-MK" sz="1600" dirty="0" err="1"/>
              <a:t>manage</a:t>
            </a:r>
            <a:r>
              <a:rPr lang="mk-MK" sz="1600" dirty="0"/>
              <a:t> </a:t>
            </a:r>
            <a:r>
              <a:rPr lang="mk-MK" sz="1600" dirty="0" err="1"/>
              <a:t>database</a:t>
            </a:r>
            <a:r>
              <a:rPr lang="mk-MK" sz="1600" dirty="0"/>
              <a:t> </a:t>
            </a:r>
            <a:r>
              <a:rPr lang="mk-MK" sz="1600" dirty="0" err="1"/>
              <a:t>entirely</a:t>
            </a:r>
            <a:r>
              <a:rPr lang="mk-MK" sz="1600" dirty="0"/>
              <a:t> </a:t>
            </a:r>
            <a:r>
              <a:rPr lang="mk-MK" sz="1600" dirty="0" err="1"/>
              <a:t>through</a:t>
            </a:r>
            <a:r>
              <a:rPr lang="mk-MK" sz="1600" dirty="0"/>
              <a:t> the </a:t>
            </a:r>
            <a:r>
              <a:rPr lang="mk-MK" sz="1600" dirty="0" err="1"/>
              <a:t>relational</a:t>
            </a:r>
            <a:r>
              <a:rPr lang="mk-MK" sz="1600" dirty="0"/>
              <a:t> </a:t>
            </a:r>
            <a:r>
              <a:rPr lang="mk-MK" sz="1600" dirty="0" err="1"/>
              <a:t>capabilities</a:t>
            </a:r>
            <a:r>
              <a:rPr lang="mk-MK" sz="1600" dirty="0"/>
              <a:t>.</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mk-MK" sz="1600" b="1" dirty="0" err="1">
                <a:solidFill>
                  <a:srgbClr val="3FA5FF"/>
                </a:solidFill>
              </a:rPr>
              <a:t>Rule</a:t>
            </a:r>
            <a:r>
              <a:rPr lang="mk-MK" sz="1600" b="1" dirty="0">
                <a:solidFill>
                  <a:srgbClr val="3FA5FF"/>
                </a:solidFill>
              </a:rPr>
              <a:t> 1:</a:t>
            </a:r>
            <a:r>
              <a:rPr lang="mk-MK" sz="1600" dirty="0"/>
              <a:t> Information </a:t>
            </a:r>
            <a:r>
              <a:rPr lang="mk-MK" sz="1600" dirty="0" err="1"/>
              <a:t>rule</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mk-MK" sz="1600" b="1" dirty="0" err="1">
                <a:solidFill>
                  <a:srgbClr val="3FA5FF"/>
                </a:solidFill>
              </a:rPr>
              <a:t>Rule</a:t>
            </a:r>
            <a:r>
              <a:rPr lang="mk-MK" sz="1600" b="1" dirty="0">
                <a:solidFill>
                  <a:srgbClr val="3FA5FF"/>
                </a:solidFill>
              </a:rPr>
              <a:t> 2:</a:t>
            </a:r>
            <a:r>
              <a:rPr lang="mk-MK" sz="1600" dirty="0"/>
              <a:t> </a:t>
            </a:r>
            <a:r>
              <a:rPr lang="mk-MK" sz="1600" dirty="0" err="1"/>
              <a:t>Guaranted</a:t>
            </a:r>
            <a:r>
              <a:rPr lang="mk-MK" sz="1600" dirty="0"/>
              <a:t> Access</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mk-MK" sz="1600" b="1" dirty="0" err="1">
                <a:solidFill>
                  <a:srgbClr val="3FA5FF"/>
                </a:solidFill>
              </a:rPr>
              <a:t>Rule</a:t>
            </a:r>
            <a:r>
              <a:rPr lang="mk-MK" sz="1600" b="1" dirty="0">
                <a:solidFill>
                  <a:srgbClr val="3FA5FF"/>
                </a:solidFill>
              </a:rPr>
              <a:t> 3:</a:t>
            </a:r>
            <a:r>
              <a:rPr lang="mk-MK" sz="1600" dirty="0"/>
              <a:t> </a:t>
            </a:r>
            <a:r>
              <a:rPr lang="mk-MK" sz="1600" dirty="0" err="1"/>
              <a:t>Systematic</a:t>
            </a:r>
            <a:r>
              <a:rPr lang="mk-MK" sz="1600" dirty="0"/>
              <a:t> </a:t>
            </a:r>
            <a:r>
              <a:rPr lang="mk-MK" sz="1600" dirty="0" err="1"/>
              <a:t>treatment</a:t>
            </a:r>
            <a:r>
              <a:rPr lang="mk-MK" sz="1600" dirty="0"/>
              <a:t> of NULL</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mk-MK" sz="1600" b="1" dirty="0" err="1">
                <a:solidFill>
                  <a:srgbClr val="3FA5FF"/>
                </a:solidFill>
              </a:rPr>
              <a:t>Rule</a:t>
            </a:r>
            <a:r>
              <a:rPr lang="mk-MK" sz="1600" b="1" dirty="0">
                <a:solidFill>
                  <a:srgbClr val="3FA5FF"/>
                </a:solidFill>
              </a:rPr>
              <a:t> 4:</a:t>
            </a:r>
            <a:r>
              <a:rPr lang="mk-MK" sz="1600" dirty="0"/>
              <a:t> </a:t>
            </a:r>
            <a:r>
              <a:rPr lang="mk-MK" sz="1600" dirty="0" err="1"/>
              <a:t>Active</a:t>
            </a:r>
            <a:r>
              <a:rPr lang="mk-MK" sz="1600" dirty="0"/>
              <a:t> </a:t>
            </a:r>
            <a:r>
              <a:rPr lang="mk-MK" sz="1600" dirty="0" err="1"/>
              <a:t>Online</a:t>
            </a:r>
            <a:r>
              <a:rPr lang="mk-MK" sz="1600" dirty="0"/>
              <a:t> </a:t>
            </a:r>
            <a:r>
              <a:rPr lang="mk-MK" sz="1600" dirty="0" err="1"/>
              <a:t>Catalog</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mk-MK" sz="1600" b="1" dirty="0" err="1">
                <a:solidFill>
                  <a:srgbClr val="3FA5FF"/>
                </a:solidFill>
              </a:rPr>
              <a:t>Rule</a:t>
            </a:r>
            <a:r>
              <a:rPr lang="mk-MK" sz="1600" b="1" dirty="0">
                <a:solidFill>
                  <a:srgbClr val="3FA5FF"/>
                </a:solidFill>
              </a:rPr>
              <a:t> 5:</a:t>
            </a:r>
            <a:r>
              <a:rPr lang="mk-MK" sz="1600" dirty="0"/>
              <a:t> </a:t>
            </a:r>
            <a:r>
              <a:rPr lang="mk-MK" sz="1600" dirty="0" err="1"/>
              <a:t>Powerful</a:t>
            </a:r>
            <a:r>
              <a:rPr lang="mk-MK" sz="1600" dirty="0"/>
              <a:t> </a:t>
            </a:r>
            <a:r>
              <a:rPr lang="mk-MK" sz="1600" dirty="0" err="1"/>
              <a:t>and</a:t>
            </a:r>
            <a:r>
              <a:rPr lang="mk-MK" sz="1600" dirty="0"/>
              <a:t> </a:t>
            </a:r>
            <a:r>
              <a:rPr lang="mk-MK" sz="1600" dirty="0" err="1"/>
              <a:t>Well-Structured</a:t>
            </a:r>
            <a:r>
              <a:rPr lang="mk-MK" sz="1600" dirty="0"/>
              <a:t> </a:t>
            </a:r>
            <a:r>
              <a:rPr lang="mk-MK" sz="1600" dirty="0" err="1"/>
              <a:t>Language</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mk-MK" sz="1600" b="1" dirty="0" err="1">
                <a:solidFill>
                  <a:srgbClr val="3FA5FF"/>
                </a:solidFill>
              </a:rPr>
              <a:t>Rule</a:t>
            </a:r>
            <a:r>
              <a:rPr lang="mk-MK" sz="1600" b="1" dirty="0">
                <a:solidFill>
                  <a:srgbClr val="3FA5FF"/>
                </a:solidFill>
              </a:rPr>
              <a:t> 6:</a:t>
            </a:r>
            <a:r>
              <a:rPr lang="mk-MK" sz="1600" dirty="0"/>
              <a:t> </a:t>
            </a:r>
            <a:r>
              <a:rPr lang="mk-MK" sz="1600" dirty="0" err="1"/>
              <a:t>View</a:t>
            </a:r>
            <a:r>
              <a:rPr lang="mk-MK" sz="1600" dirty="0"/>
              <a:t> </a:t>
            </a:r>
            <a:r>
              <a:rPr lang="mk-MK" sz="1600" dirty="0" err="1"/>
              <a:t>Updation</a:t>
            </a:r>
            <a:r>
              <a:rPr lang="mk-MK" sz="1600" dirty="0"/>
              <a:t> </a:t>
            </a:r>
            <a:r>
              <a:rPr lang="mk-MK" sz="1600" dirty="0" err="1"/>
              <a:t>Rule</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p:txBody>
      </p:sp>
      <p:sp>
        <p:nvSpPr>
          <p:cNvPr id="143" name="Google Shape;143;p14"/>
          <p:cNvSpPr txBox="1"/>
          <p:nvPr/>
        </p:nvSpPr>
        <p:spPr>
          <a:xfrm>
            <a:off x="6688800" y="3063375"/>
            <a:ext cx="4618500" cy="289306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mk-MK" sz="1600" b="1" dirty="0" err="1">
                <a:solidFill>
                  <a:srgbClr val="3FA5FF"/>
                </a:solidFill>
              </a:rPr>
              <a:t>Rule</a:t>
            </a:r>
            <a:r>
              <a:rPr lang="mk-MK" sz="1600" b="1" dirty="0">
                <a:solidFill>
                  <a:srgbClr val="3FA5FF"/>
                </a:solidFill>
              </a:rPr>
              <a:t> 7:</a:t>
            </a:r>
            <a:r>
              <a:rPr lang="mk-MK" sz="1600" dirty="0">
                <a:solidFill>
                  <a:schemeClr val="dk1"/>
                </a:solidFill>
              </a:rPr>
              <a:t> </a:t>
            </a:r>
            <a:r>
              <a:rPr lang="mk-MK" sz="1600" dirty="0" err="1">
                <a:solidFill>
                  <a:schemeClr val="dk1"/>
                </a:solidFill>
              </a:rPr>
              <a:t>Relational</a:t>
            </a:r>
            <a:r>
              <a:rPr lang="mk-MK" sz="1600" dirty="0">
                <a:solidFill>
                  <a:schemeClr val="dk1"/>
                </a:solidFill>
              </a:rPr>
              <a:t> </a:t>
            </a:r>
            <a:r>
              <a:rPr lang="mk-MK" sz="1600" dirty="0" err="1">
                <a:solidFill>
                  <a:schemeClr val="dk1"/>
                </a:solidFill>
              </a:rPr>
              <a:t>Level</a:t>
            </a:r>
            <a:r>
              <a:rPr lang="mk-MK" sz="1600" dirty="0">
                <a:solidFill>
                  <a:schemeClr val="dk1"/>
                </a:solidFill>
              </a:rPr>
              <a:t> </a:t>
            </a:r>
            <a:r>
              <a:rPr lang="mk-MK" sz="1600" dirty="0" err="1">
                <a:solidFill>
                  <a:schemeClr val="dk1"/>
                </a:solidFill>
              </a:rPr>
              <a:t>Operation</a:t>
            </a: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r>
              <a:rPr lang="mk-MK" sz="1600" b="1" dirty="0" err="1">
                <a:solidFill>
                  <a:srgbClr val="3FA5FF"/>
                </a:solidFill>
              </a:rPr>
              <a:t>Rule</a:t>
            </a:r>
            <a:r>
              <a:rPr lang="mk-MK" sz="1600" b="1" dirty="0">
                <a:solidFill>
                  <a:srgbClr val="3FA5FF"/>
                </a:solidFill>
              </a:rPr>
              <a:t> 8:</a:t>
            </a:r>
            <a:r>
              <a:rPr lang="mk-MK" sz="1600" dirty="0">
                <a:solidFill>
                  <a:schemeClr val="dk1"/>
                </a:solidFill>
              </a:rPr>
              <a:t> </a:t>
            </a:r>
            <a:r>
              <a:rPr lang="mk-MK" sz="1600" dirty="0" err="1">
                <a:solidFill>
                  <a:schemeClr val="dk1"/>
                </a:solidFill>
              </a:rPr>
              <a:t>Physical</a:t>
            </a:r>
            <a:r>
              <a:rPr lang="mk-MK" sz="1600" dirty="0">
                <a:solidFill>
                  <a:schemeClr val="dk1"/>
                </a:solidFill>
              </a:rPr>
              <a:t> </a:t>
            </a:r>
            <a:r>
              <a:rPr lang="mk-MK" sz="1600" dirty="0" err="1">
                <a:solidFill>
                  <a:schemeClr val="dk1"/>
                </a:solidFill>
              </a:rPr>
              <a:t>Data</a:t>
            </a:r>
            <a:r>
              <a:rPr lang="mk-MK" sz="1600" dirty="0">
                <a:solidFill>
                  <a:schemeClr val="dk1"/>
                </a:solidFill>
              </a:rPr>
              <a:t> </a:t>
            </a:r>
            <a:r>
              <a:rPr lang="mk-MK" sz="1600" dirty="0" err="1">
                <a:solidFill>
                  <a:schemeClr val="dk1"/>
                </a:solidFill>
              </a:rPr>
              <a:t>Independence</a:t>
            </a: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r>
              <a:rPr lang="mk-MK" sz="1600" b="1" dirty="0" err="1">
                <a:solidFill>
                  <a:srgbClr val="3FA5FF"/>
                </a:solidFill>
              </a:rPr>
              <a:t>Rule</a:t>
            </a:r>
            <a:r>
              <a:rPr lang="mk-MK" sz="1600" b="1" dirty="0">
                <a:solidFill>
                  <a:srgbClr val="3FA5FF"/>
                </a:solidFill>
              </a:rPr>
              <a:t> 9:</a:t>
            </a:r>
            <a:r>
              <a:rPr lang="mk-MK" sz="1600" dirty="0">
                <a:solidFill>
                  <a:schemeClr val="dk1"/>
                </a:solidFill>
              </a:rPr>
              <a:t> </a:t>
            </a:r>
            <a:r>
              <a:rPr lang="mk-MK" sz="1600" dirty="0" err="1">
                <a:solidFill>
                  <a:schemeClr val="dk1"/>
                </a:solidFill>
              </a:rPr>
              <a:t>Logical</a:t>
            </a:r>
            <a:r>
              <a:rPr lang="mk-MK" sz="1600" dirty="0">
                <a:solidFill>
                  <a:schemeClr val="dk1"/>
                </a:solidFill>
              </a:rPr>
              <a:t> </a:t>
            </a:r>
            <a:r>
              <a:rPr lang="mk-MK" sz="1600" dirty="0" err="1">
                <a:solidFill>
                  <a:schemeClr val="dk1"/>
                </a:solidFill>
              </a:rPr>
              <a:t>Data</a:t>
            </a:r>
            <a:r>
              <a:rPr lang="mk-MK" sz="1600" dirty="0">
                <a:solidFill>
                  <a:schemeClr val="dk1"/>
                </a:solidFill>
              </a:rPr>
              <a:t> </a:t>
            </a:r>
            <a:r>
              <a:rPr lang="mk-MK" sz="1600" dirty="0" err="1">
                <a:solidFill>
                  <a:schemeClr val="dk1"/>
                </a:solidFill>
              </a:rPr>
              <a:t>Independence</a:t>
            </a: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r>
              <a:rPr lang="mk-MK" sz="1600" b="1" dirty="0" err="1">
                <a:solidFill>
                  <a:srgbClr val="3FA5FF"/>
                </a:solidFill>
              </a:rPr>
              <a:t>Rule</a:t>
            </a:r>
            <a:r>
              <a:rPr lang="mk-MK" sz="1600" b="1" dirty="0">
                <a:solidFill>
                  <a:srgbClr val="3FA5FF"/>
                </a:solidFill>
              </a:rPr>
              <a:t> 10:</a:t>
            </a:r>
            <a:r>
              <a:rPr lang="mk-MK" sz="1600" dirty="0">
                <a:solidFill>
                  <a:schemeClr val="dk1"/>
                </a:solidFill>
              </a:rPr>
              <a:t> </a:t>
            </a:r>
            <a:r>
              <a:rPr lang="mk-MK" sz="1600" dirty="0" err="1">
                <a:solidFill>
                  <a:schemeClr val="dk1"/>
                </a:solidFill>
              </a:rPr>
              <a:t>Integrity</a:t>
            </a:r>
            <a:r>
              <a:rPr lang="mk-MK" sz="1600" dirty="0">
                <a:solidFill>
                  <a:schemeClr val="dk1"/>
                </a:solidFill>
              </a:rPr>
              <a:t> </a:t>
            </a:r>
            <a:r>
              <a:rPr lang="mk-MK" sz="1600" dirty="0" err="1">
                <a:solidFill>
                  <a:schemeClr val="dk1"/>
                </a:solidFill>
              </a:rPr>
              <a:t>Independence</a:t>
            </a: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r>
              <a:rPr lang="mk-MK" sz="1600" b="1" dirty="0" err="1">
                <a:solidFill>
                  <a:srgbClr val="3FA5FF"/>
                </a:solidFill>
              </a:rPr>
              <a:t>Rule</a:t>
            </a:r>
            <a:r>
              <a:rPr lang="mk-MK" sz="1600" b="1" dirty="0">
                <a:solidFill>
                  <a:srgbClr val="3FA5FF"/>
                </a:solidFill>
              </a:rPr>
              <a:t> 11:</a:t>
            </a:r>
            <a:r>
              <a:rPr lang="mk-MK" sz="1600" b="1" dirty="0">
                <a:solidFill>
                  <a:schemeClr val="dk1"/>
                </a:solidFill>
              </a:rPr>
              <a:t> </a:t>
            </a:r>
            <a:r>
              <a:rPr lang="mk-MK" sz="1600" dirty="0" err="1">
                <a:solidFill>
                  <a:schemeClr val="dk1"/>
                </a:solidFill>
              </a:rPr>
              <a:t>Distribution</a:t>
            </a:r>
            <a:r>
              <a:rPr lang="mk-MK" sz="1600" dirty="0">
                <a:solidFill>
                  <a:schemeClr val="dk1"/>
                </a:solidFill>
              </a:rPr>
              <a:t> </a:t>
            </a:r>
            <a:r>
              <a:rPr lang="mk-MK" sz="1600" dirty="0" err="1">
                <a:solidFill>
                  <a:schemeClr val="dk1"/>
                </a:solidFill>
              </a:rPr>
              <a:t>Independence</a:t>
            </a: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r>
              <a:rPr lang="mk-MK" sz="1600" b="1" dirty="0" err="1">
                <a:solidFill>
                  <a:srgbClr val="3FA5FF"/>
                </a:solidFill>
              </a:rPr>
              <a:t>Rule</a:t>
            </a:r>
            <a:r>
              <a:rPr lang="mk-MK" sz="1600" b="1" dirty="0">
                <a:solidFill>
                  <a:srgbClr val="3FA5FF"/>
                </a:solidFill>
              </a:rPr>
              <a:t> 12:</a:t>
            </a:r>
            <a:r>
              <a:rPr lang="mk-MK" sz="1600" dirty="0">
                <a:solidFill>
                  <a:schemeClr val="dk1"/>
                </a:solidFill>
              </a:rPr>
              <a:t> </a:t>
            </a:r>
            <a:r>
              <a:rPr lang="mk-MK" sz="1600" dirty="0" err="1">
                <a:solidFill>
                  <a:schemeClr val="dk1"/>
                </a:solidFill>
              </a:rPr>
              <a:t>Nonsubversion</a:t>
            </a:r>
            <a:r>
              <a:rPr lang="mk-MK" sz="1600" dirty="0">
                <a:solidFill>
                  <a:schemeClr val="dk1"/>
                </a:solidFill>
              </a:rPr>
              <a:t> </a:t>
            </a:r>
            <a:r>
              <a:rPr lang="mk-MK" sz="1600" dirty="0" err="1">
                <a:solidFill>
                  <a:schemeClr val="dk1"/>
                </a:solidFill>
              </a:rPr>
              <a:t>Rule</a:t>
            </a:r>
            <a:endParaRPr sz="1600" dirty="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C25FD44-F0CB-49B0-8A03-A5A62838BD81}"/>
              </a:ext>
            </a:extLst>
          </p:cNvPr>
          <p:cNvPicPr>
            <a:picLocks noChangeAspect="1"/>
          </p:cNvPicPr>
          <p:nvPr/>
        </p:nvPicPr>
        <p:blipFill rotWithShape="1">
          <a:blip r:embed="rId2">
            <a:biLevel thresh="25000"/>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1061" t="5593" r="-74" b="-5386"/>
          <a:stretch/>
        </p:blipFill>
        <p:spPr>
          <a:xfrm>
            <a:off x="0" y="0"/>
            <a:ext cx="11980538" cy="2796466"/>
          </a:xfrm>
          <a:prstGeom prst="rect">
            <a:avLst/>
          </a:prstGeom>
        </p:spPr>
      </p:pic>
      <p:sp>
        <p:nvSpPr>
          <p:cNvPr id="7" name="Rectangle 6">
            <a:extLst>
              <a:ext uri="{FF2B5EF4-FFF2-40B4-BE49-F238E27FC236}">
                <a16:creationId xmlns:a16="http://schemas.microsoft.com/office/drawing/2014/main" id="{1E42D65E-7C0F-429B-B34E-23CFE8A61ED9}"/>
              </a:ext>
            </a:extLst>
          </p:cNvPr>
          <p:cNvSpPr/>
          <p:nvPr/>
        </p:nvSpPr>
        <p:spPr>
          <a:xfrm>
            <a:off x="1016724" y="1512164"/>
            <a:ext cx="10158551" cy="4465467"/>
          </a:xfrm>
          <a:prstGeom prst="rect">
            <a:avLst/>
          </a:prstGeom>
          <a:solidFill>
            <a:srgbClr val="12A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6" name="TextBox 5">
            <a:extLst>
              <a:ext uri="{FF2B5EF4-FFF2-40B4-BE49-F238E27FC236}">
                <a16:creationId xmlns:a16="http://schemas.microsoft.com/office/drawing/2014/main" id="{4D996DB2-CAF8-4A4E-9D47-47A37E6D9107}"/>
              </a:ext>
            </a:extLst>
          </p:cNvPr>
          <p:cNvSpPr txBox="1"/>
          <p:nvPr/>
        </p:nvSpPr>
        <p:spPr>
          <a:xfrm>
            <a:off x="1016724" y="1045177"/>
            <a:ext cx="6023957" cy="369332"/>
          </a:xfrm>
          <a:prstGeom prst="rect">
            <a:avLst/>
          </a:prstGeom>
          <a:noFill/>
        </p:spPr>
        <p:txBody>
          <a:bodyPr wrap="none" rtlCol="0">
            <a:spAutoFit/>
          </a:bodyPr>
          <a:lstStyle/>
          <a:p>
            <a:r>
              <a:rPr lang="mk-MK" dirty="0"/>
              <a:t>Кој објект на базата ги складира и организира податоците?</a:t>
            </a:r>
          </a:p>
        </p:txBody>
      </p:sp>
      <p:sp>
        <p:nvSpPr>
          <p:cNvPr id="10" name="Rectangle 9">
            <a:extLst>
              <a:ext uri="{FF2B5EF4-FFF2-40B4-BE49-F238E27FC236}">
                <a16:creationId xmlns:a16="http://schemas.microsoft.com/office/drawing/2014/main" id="{16870AF1-9380-4CF1-89EC-2616FE738692}"/>
              </a:ext>
            </a:extLst>
          </p:cNvPr>
          <p:cNvSpPr/>
          <p:nvPr/>
        </p:nvSpPr>
        <p:spPr>
          <a:xfrm>
            <a:off x="1251751" y="1734105"/>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mk-MK" dirty="0">
                <a:solidFill>
                  <a:schemeClr val="tx1"/>
                </a:solidFill>
              </a:rPr>
              <a:t>Форма</a:t>
            </a:r>
          </a:p>
        </p:txBody>
      </p:sp>
      <p:sp>
        <p:nvSpPr>
          <p:cNvPr id="11" name="Rectangle 10">
            <a:extLst>
              <a:ext uri="{FF2B5EF4-FFF2-40B4-BE49-F238E27FC236}">
                <a16:creationId xmlns:a16="http://schemas.microsoft.com/office/drawing/2014/main" id="{1E3A4C76-7D5E-4E2D-A054-0D5B941E562D}"/>
              </a:ext>
            </a:extLst>
          </p:cNvPr>
          <p:cNvSpPr/>
          <p:nvPr/>
        </p:nvSpPr>
        <p:spPr>
          <a:xfrm>
            <a:off x="1251751" y="2796466"/>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mk-MK" dirty="0">
              <a:solidFill>
                <a:schemeClr val="tx1"/>
              </a:solidFill>
            </a:endParaRPr>
          </a:p>
          <a:p>
            <a:r>
              <a:rPr lang="mk-MK" dirty="0">
                <a:solidFill>
                  <a:schemeClr val="tx1"/>
                </a:solidFill>
              </a:rPr>
              <a:t>Табела</a:t>
            </a:r>
          </a:p>
          <a:p>
            <a:endParaRPr lang="mk-MK" dirty="0">
              <a:solidFill>
                <a:schemeClr val="tx1"/>
              </a:solidFill>
            </a:endParaRPr>
          </a:p>
        </p:txBody>
      </p:sp>
      <p:sp>
        <p:nvSpPr>
          <p:cNvPr id="12" name="Rectangle 11">
            <a:extLst>
              <a:ext uri="{FF2B5EF4-FFF2-40B4-BE49-F238E27FC236}">
                <a16:creationId xmlns:a16="http://schemas.microsoft.com/office/drawing/2014/main" id="{FDE8EF09-63BD-4FE6-922C-0BA1063E3F58}"/>
              </a:ext>
            </a:extLst>
          </p:cNvPr>
          <p:cNvSpPr/>
          <p:nvPr/>
        </p:nvSpPr>
        <p:spPr>
          <a:xfrm>
            <a:off x="1248792" y="3858827"/>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mk-MK" dirty="0">
                <a:solidFill>
                  <a:schemeClr val="tx1"/>
                </a:solidFill>
              </a:rPr>
              <a:t>Извештај</a:t>
            </a:r>
          </a:p>
        </p:txBody>
      </p:sp>
      <p:sp>
        <p:nvSpPr>
          <p:cNvPr id="13" name="Rectangle 12">
            <a:extLst>
              <a:ext uri="{FF2B5EF4-FFF2-40B4-BE49-F238E27FC236}">
                <a16:creationId xmlns:a16="http://schemas.microsoft.com/office/drawing/2014/main" id="{BFE9B895-A56F-4DD6-A1B1-7D55D0B3D8DF}"/>
              </a:ext>
            </a:extLst>
          </p:cNvPr>
          <p:cNvSpPr/>
          <p:nvPr/>
        </p:nvSpPr>
        <p:spPr>
          <a:xfrm>
            <a:off x="1248792" y="4921188"/>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mk-MK" dirty="0">
                <a:solidFill>
                  <a:schemeClr val="tx1"/>
                </a:solidFill>
              </a:rPr>
              <a:t>Прашалник</a:t>
            </a:r>
          </a:p>
        </p:txBody>
      </p:sp>
      <p:pic>
        <p:nvPicPr>
          <p:cNvPr id="14" name="Picture 13">
            <a:extLst>
              <a:ext uri="{FF2B5EF4-FFF2-40B4-BE49-F238E27FC236}">
                <a16:creationId xmlns:a16="http://schemas.microsoft.com/office/drawing/2014/main" id="{7A424E55-9E2C-4FF7-B86E-18362D9FE2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62" y="130777"/>
            <a:ext cx="914400" cy="914400"/>
          </a:xfrm>
          <a:prstGeom prst="rect">
            <a:avLst/>
          </a:prstGeom>
        </p:spPr>
      </p:pic>
    </p:spTree>
    <p:extLst>
      <p:ext uri="{BB962C8B-B14F-4D97-AF65-F5344CB8AC3E}">
        <p14:creationId xmlns:p14="http://schemas.microsoft.com/office/powerpoint/2010/main" val="420582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1"/>
                                        </p:tgtEl>
                                      </p:cBhvr>
                                    </p:animEffect>
                                    <p:animScale>
                                      <p:cBhvr>
                                        <p:cTn id="7"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A4373A"/>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51BE5B9-56F7-4155-AB4A-0AEB9A56EAC6}"/>
              </a:ext>
            </a:extLst>
          </p:cNvPr>
          <p:cNvPicPr>
            <a:picLocks noChangeAspect="1"/>
          </p:cNvPicPr>
          <p:nvPr/>
        </p:nvPicPr>
        <p:blipFill rotWithShape="1">
          <a:blip r:embed="rId2"/>
          <a:srcRect b="1309"/>
          <a:stretch/>
        </p:blipFill>
        <p:spPr>
          <a:xfrm>
            <a:off x="0" y="0"/>
            <a:ext cx="12192000" cy="6276975"/>
          </a:xfrm>
          <a:prstGeom prst="rect">
            <a:avLst/>
          </a:prstGeom>
        </p:spPr>
      </p:pic>
      <p:sp>
        <p:nvSpPr>
          <p:cNvPr id="15" name="Rectangle 14">
            <a:extLst>
              <a:ext uri="{FF2B5EF4-FFF2-40B4-BE49-F238E27FC236}">
                <a16:creationId xmlns:a16="http://schemas.microsoft.com/office/drawing/2014/main" id="{74649879-5815-4F88-8119-8AABEC331D4A}"/>
              </a:ext>
            </a:extLst>
          </p:cNvPr>
          <p:cNvSpPr/>
          <p:nvPr/>
        </p:nvSpPr>
        <p:spPr>
          <a:xfrm>
            <a:off x="6169709" y="392545"/>
            <a:ext cx="6022291" cy="923330"/>
          </a:xfrm>
          <a:prstGeom prst="rect">
            <a:avLst/>
          </a:prstGeom>
          <a:noFill/>
        </p:spPr>
        <p:txBody>
          <a:bodyPr wrap="none" lIns="91440" tIns="45720" rIns="91440" bIns="45720">
            <a:spAutoFit/>
          </a:bodyPr>
          <a:lstStyle/>
          <a:p>
            <a:pPr algn="ctr"/>
            <a:r>
              <a:rPr lang="en-US" sz="5400" b="1" cap="none" spc="50" dirty="0">
                <a:ln w="0"/>
                <a:solidFill>
                  <a:srgbClr val="C94F60"/>
                </a:solidFill>
                <a:effectLst>
                  <a:innerShdw blurRad="63500" dist="50800" dir="13500000">
                    <a:srgbClr val="000000">
                      <a:alpha val="50000"/>
                    </a:srgbClr>
                  </a:innerShdw>
                </a:effectLst>
              </a:rPr>
              <a:t>Create database file</a:t>
            </a:r>
          </a:p>
        </p:txBody>
      </p:sp>
      <p:pic>
        <p:nvPicPr>
          <p:cNvPr id="19" name="Picture 18">
            <a:extLst>
              <a:ext uri="{FF2B5EF4-FFF2-40B4-BE49-F238E27FC236}">
                <a16:creationId xmlns:a16="http://schemas.microsoft.com/office/drawing/2014/main" id="{FE92586E-2507-4C1E-8735-7DA8E2936605}"/>
              </a:ext>
            </a:extLst>
          </p:cNvPr>
          <p:cNvPicPr>
            <a:picLocks noChangeAspect="1"/>
          </p:cNvPicPr>
          <p:nvPr/>
        </p:nvPicPr>
        <p:blipFill rotWithShape="1">
          <a:blip r:embed="rId3"/>
          <a:srcRect l="800"/>
          <a:stretch/>
        </p:blipFill>
        <p:spPr>
          <a:xfrm>
            <a:off x="1118586" y="5486570"/>
            <a:ext cx="11073413" cy="2379533"/>
          </a:xfrm>
          <a:prstGeom prst="rect">
            <a:avLst/>
          </a:prstGeom>
        </p:spPr>
      </p:pic>
    </p:spTree>
    <p:extLst>
      <p:ext uri="{BB962C8B-B14F-4D97-AF65-F5344CB8AC3E}">
        <p14:creationId xmlns:p14="http://schemas.microsoft.com/office/powerpoint/2010/main" val="2865038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B7ECA7-FFEE-44AF-9066-DE5214898C9E}"/>
              </a:ext>
            </a:extLst>
          </p:cNvPr>
          <p:cNvPicPr>
            <a:picLocks noChangeAspect="1"/>
          </p:cNvPicPr>
          <p:nvPr/>
        </p:nvPicPr>
        <p:blipFill>
          <a:blip r:embed="rId2"/>
          <a:stretch>
            <a:fillRect/>
          </a:stretch>
        </p:blipFill>
        <p:spPr>
          <a:xfrm>
            <a:off x="566737" y="357187"/>
            <a:ext cx="11058525" cy="6143625"/>
          </a:xfrm>
          <a:prstGeom prst="rect">
            <a:avLst/>
          </a:prstGeom>
        </p:spPr>
      </p:pic>
    </p:spTree>
    <p:extLst>
      <p:ext uri="{BB962C8B-B14F-4D97-AF65-F5344CB8AC3E}">
        <p14:creationId xmlns:p14="http://schemas.microsoft.com/office/powerpoint/2010/main" val="447891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416C2-E13B-49EE-8CD2-B0F72F425466}"/>
              </a:ext>
            </a:extLst>
          </p:cNvPr>
          <p:cNvSpPr>
            <a:spLocks noGrp="1"/>
          </p:cNvSpPr>
          <p:nvPr>
            <p:ph type="title"/>
          </p:nvPr>
        </p:nvSpPr>
        <p:spPr/>
        <p:txBody>
          <a:bodyPr/>
          <a:lstStyle/>
          <a:p>
            <a:endParaRPr lang="mk-MK"/>
          </a:p>
        </p:txBody>
      </p:sp>
      <p:sp>
        <p:nvSpPr>
          <p:cNvPr id="3" name="Content Placeholder 2">
            <a:extLst>
              <a:ext uri="{FF2B5EF4-FFF2-40B4-BE49-F238E27FC236}">
                <a16:creationId xmlns:a16="http://schemas.microsoft.com/office/drawing/2014/main" id="{F9801CC4-427E-4D8E-A289-4A31831665F8}"/>
              </a:ext>
            </a:extLst>
          </p:cNvPr>
          <p:cNvSpPr>
            <a:spLocks noGrp="1"/>
          </p:cNvSpPr>
          <p:nvPr>
            <p:ph idx="1"/>
          </p:nvPr>
        </p:nvSpPr>
        <p:spPr/>
        <p:txBody>
          <a:bodyPr/>
          <a:lstStyle/>
          <a:p>
            <a:endParaRPr lang="mk-MK"/>
          </a:p>
        </p:txBody>
      </p:sp>
      <p:pic>
        <p:nvPicPr>
          <p:cNvPr id="5" name="Picture 4">
            <a:extLst>
              <a:ext uri="{FF2B5EF4-FFF2-40B4-BE49-F238E27FC236}">
                <a16:creationId xmlns:a16="http://schemas.microsoft.com/office/drawing/2014/main" id="{C4D0EEDD-8D3A-487B-A6C0-F419ECBA5AC6}"/>
              </a:ext>
            </a:extLst>
          </p:cNvPr>
          <p:cNvPicPr>
            <a:picLocks noChangeAspect="1"/>
          </p:cNvPicPr>
          <p:nvPr/>
        </p:nvPicPr>
        <p:blipFill>
          <a:blip r:embed="rId2"/>
          <a:stretch>
            <a:fillRect/>
          </a:stretch>
        </p:blipFill>
        <p:spPr>
          <a:xfrm>
            <a:off x="0" y="0"/>
            <a:ext cx="12192000" cy="6846693"/>
          </a:xfrm>
          <a:prstGeom prst="rect">
            <a:avLst/>
          </a:prstGeom>
        </p:spPr>
      </p:pic>
      <p:sp>
        <p:nvSpPr>
          <p:cNvPr id="7" name="TextBox 6">
            <a:extLst>
              <a:ext uri="{FF2B5EF4-FFF2-40B4-BE49-F238E27FC236}">
                <a16:creationId xmlns:a16="http://schemas.microsoft.com/office/drawing/2014/main" id="{D85027BD-7B2E-4F0E-A25C-7C22FD77B3EE}"/>
              </a:ext>
            </a:extLst>
          </p:cNvPr>
          <p:cNvSpPr txBox="1"/>
          <p:nvPr/>
        </p:nvSpPr>
        <p:spPr>
          <a:xfrm>
            <a:off x="664579" y="367767"/>
            <a:ext cx="9949405" cy="769441"/>
          </a:xfrm>
          <a:prstGeom prst="rect">
            <a:avLst/>
          </a:prstGeom>
          <a:noFill/>
        </p:spPr>
        <p:txBody>
          <a:bodyPr wrap="square">
            <a:spAutoFit/>
          </a:bodyPr>
          <a:lstStyle/>
          <a:p>
            <a:r>
              <a:rPr lang="mk-MK" sz="4400" b="1" spc="50" dirty="0">
                <a:ln w="0"/>
                <a:solidFill>
                  <a:schemeClr val="bg1"/>
                </a:solidFill>
                <a:effectLst>
                  <a:innerShdw blurRad="63500" dist="50800" dir="13500000">
                    <a:srgbClr val="000000">
                      <a:alpha val="50000"/>
                    </a:srgbClr>
                  </a:innerShdw>
                </a:effectLst>
              </a:rPr>
              <a:t>Структура на податочна табела</a:t>
            </a:r>
            <a:endParaRPr lang="en-US" sz="4400" b="1" spc="50" dirty="0">
              <a:ln w="0"/>
              <a:solidFill>
                <a:schemeClr val="bg1"/>
              </a:solidFill>
              <a:effectLst>
                <a:innerShdw blurRad="63500" dist="50800" dir="13500000">
                  <a:srgbClr val="000000">
                    <a:alpha val="50000"/>
                  </a:srgbClr>
                </a:innerShdw>
              </a:effectLst>
            </a:endParaRPr>
          </a:p>
        </p:txBody>
      </p:sp>
      <p:pic>
        <p:nvPicPr>
          <p:cNvPr id="8" name="Picture 7">
            <a:extLst>
              <a:ext uri="{FF2B5EF4-FFF2-40B4-BE49-F238E27FC236}">
                <a16:creationId xmlns:a16="http://schemas.microsoft.com/office/drawing/2014/main" id="{19DE9198-C3D2-4572-9470-151BCAE969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643499" y="3448537"/>
            <a:ext cx="400111" cy="400111"/>
          </a:xfrm>
          <a:prstGeom prst="rect">
            <a:avLst/>
          </a:prstGeom>
        </p:spPr>
      </p:pic>
      <p:sp>
        <p:nvSpPr>
          <p:cNvPr id="9" name="TextBox 8">
            <a:extLst>
              <a:ext uri="{FF2B5EF4-FFF2-40B4-BE49-F238E27FC236}">
                <a16:creationId xmlns:a16="http://schemas.microsoft.com/office/drawing/2014/main" id="{3AC5C32A-3391-4FF6-B21A-1EA98A7730D0}"/>
              </a:ext>
            </a:extLst>
          </p:cNvPr>
          <p:cNvSpPr txBox="1"/>
          <p:nvPr/>
        </p:nvSpPr>
        <p:spPr>
          <a:xfrm>
            <a:off x="2043610" y="2669495"/>
            <a:ext cx="4065740" cy="523220"/>
          </a:xfrm>
          <a:prstGeom prst="rect">
            <a:avLst/>
          </a:prstGeom>
          <a:noFill/>
        </p:spPr>
        <p:txBody>
          <a:bodyPr wrap="square">
            <a:spAutoFit/>
          </a:bodyPr>
          <a:lstStyle/>
          <a:p>
            <a:r>
              <a:rPr lang="en-US" sz="2800" dirty="0">
                <a:ln w="0"/>
                <a:solidFill>
                  <a:srgbClr val="119C3B"/>
                </a:solidFill>
                <a:effectLst>
                  <a:outerShdw blurRad="38100" dist="25400" dir="5400000" algn="ctr" rotWithShape="0">
                    <a:srgbClr val="6E747A">
                      <a:alpha val="43000"/>
                    </a:srgbClr>
                  </a:outerShdw>
                </a:effectLst>
              </a:rPr>
              <a:t>Records (rows)</a:t>
            </a:r>
          </a:p>
        </p:txBody>
      </p:sp>
      <p:sp>
        <p:nvSpPr>
          <p:cNvPr id="10" name="TextBox 9">
            <a:extLst>
              <a:ext uri="{FF2B5EF4-FFF2-40B4-BE49-F238E27FC236}">
                <a16:creationId xmlns:a16="http://schemas.microsoft.com/office/drawing/2014/main" id="{133F34BE-A73C-41CC-9010-9CD1D4E2F07A}"/>
              </a:ext>
            </a:extLst>
          </p:cNvPr>
          <p:cNvSpPr txBox="1"/>
          <p:nvPr/>
        </p:nvSpPr>
        <p:spPr>
          <a:xfrm>
            <a:off x="2043610" y="3479317"/>
            <a:ext cx="3549561" cy="369332"/>
          </a:xfrm>
          <a:prstGeom prst="rect">
            <a:avLst/>
          </a:prstGeom>
          <a:noFill/>
        </p:spPr>
        <p:txBody>
          <a:bodyPr wrap="none" rtlCol="0">
            <a:spAutoFit/>
          </a:bodyPr>
          <a:lstStyle/>
          <a:p>
            <a:r>
              <a:rPr lang="mk-MK" dirty="0"/>
              <a:t>Хоризонтални редови во табелата</a:t>
            </a:r>
          </a:p>
        </p:txBody>
      </p:sp>
      <p:pic>
        <p:nvPicPr>
          <p:cNvPr id="11" name="Picture 10">
            <a:extLst>
              <a:ext uri="{FF2B5EF4-FFF2-40B4-BE49-F238E27FC236}">
                <a16:creationId xmlns:a16="http://schemas.microsoft.com/office/drawing/2014/main" id="{D7280322-F04E-4CD0-B37F-6DF726DF83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643499" y="3919805"/>
            <a:ext cx="400111" cy="400111"/>
          </a:xfrm>
          <a:prstGeom prst="rect">
            <a:avLst/>
          </a:prstGeom>
        </p:spPr>
      </p:pic>
      <p:sp>
        <p:nvSpPr>
          <p:cNvPr id="12" name="TextBox 11">
            <a:extLst>
              <a:ext uri="{FF2B5EF4-FFF2-40B4-BE49-F238E27FC236}">
                <a16:creationId xmlns:a16="http://schemas.microsoft.com/office/drawing/2014/main" id="{304E22E2-736B-431A-847A-94D92B8ABF10}"/>
              </a:ext>
            </a:extLst>
          </p:cNvPr>
          <p:cNvSpPr txBox="1"/>
          <p:nvPr/>
        </p:nvSpPr>
        <p:spPr>
          <a:xfrm>
            <a:off x="2043610" y="3950585"/>
            <a:ext cx="3706912" cy="369332"/>
          </a:xfrm>
          <a:prstGeom prst="rect">
            <a:avLst/>
          </a:prstGeom>
          <a:noFill/>
        </p:spPr>
        <p:txBody>
          <a:bodyPr wrap="none" rtlCol="0">
            <a:spAutoFit/>
          </a:bodyPr>
          <a:lstStyle/>
          <a:p>
            <a:r>
              <a:rPr lang="mk-MK" dirty="0"/>
              <a:t>Секој рекорд опишува еден ентитет</a:t>
            </a:r>
          </a:p>
        </p:txBody>
      </p:sp>
      <p:pic>
        <p:nvPicPr>
          <p:cNvPr id="13" name="Picture 12">
            <a:extLst>
              <a:ext uri="{FF2B5EF4-FFF2-40B4-BE49-F238E27FC236}">
                <a16:creationId xmlns:a16="http://schemas.microsoft.com/office/drawing/2014/main" id="{E08759B0-B0DE-4AE0-AA4C-7542389DC6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6443656" y="3448537"/>
            <a:ext cx="400111" cy="400111"/>
          </a:xfrm>
          <a:prstGeom prst="rect">
            <a:avLst/>
          </a:prstGeom>
        </p:spPr>
      </p:pic>
      <p:sp>
        <p:nvSpPr>
          <p:cNvPr id="14" name="TextBox 13">
            <a:extLst>
              <a:ext uri="{FF2B5EF4-FFF2-40B4-BE49-F238E27FC236}">
                <a16:creationId xmlns:a16="http://schemas.microsoft.com/office/drawing/2014/main" id="{31ED5743-3A96-4DD9-8E17-3070806DF0F7}"/>
              </a:ext>
            </a:extLst>
          </p:cNvPr>
          <p:cNvSpPr txBox="1"/>
          <p:nvPr/>
        </p:nvSpPr>
        <p:spPr>
          <a:xfrm>
            <a:off x="6843767" y="2669495"/>
            <a:ext cx="4065740" cy="523220"/>
          </a:xfrm>
          <a:prstGeom prst="rect">
            <a:avLst/>
          </a:prstGeom>
          <a:noFill/>
        </p:spPr>
        <p:txBody>
          <a:bodyPr wrap="square">
            <a:spAutoFit/>
          </a:bodyPr>
          <a:lstStyle/>
          <a:p>
            <a:r>
              <a:rPr lang="en-US" sz="2800" dirty="0">
                <a:ln w="0"/>
                <a:solidFill>
                  <a:srgbClr val="119C3B"/>
                </a:solidFill>
                <a:effectLst>
                  <a:outerShdw blurRad="38100" dist="25400" dir="5400000" algn="ctr" rotWithShape="0">
                    <a:srgbClr val="6E747A">
                      <a:alpha val="43000"/>
                    </a:srgbClr>
                  </a:outerShdw>
                </a:effectLst>
              </a:rPr>
              <a:t>Fields (columns)</a:t>
            </a:r>
          </a:p>
        </p:txBody>
      </p:sp>
      <p:sp>
        <p:nvSpPr>
          <p:cNvPr id="15" name="TextBox 14">
            <a:extLst>
              <a:ext uri="{FF2B5EF4-FFF2-40B4-BE49-F238E27FC236}">
                <a16:creationId xmlns:a16="http://schemas.microsoft.com/office/drawing/2014/main" id="{C604F550-D6B1-409A-9B72-664D83C54B85}"/>
              </a:ext>
            </a:extLst>
          </p:cNvPr>
          <p:cNvSpPr txBox="1"/>
          <p:nvPr/>
        </p:nvSpPr>
        <p:spPr>
          <a:xfrm>
            <a:off x="6843767" y="3479317"/>
            <a:ext cx="3304623" cy="369332"/>
          </a:xfrm>
          <a:prstGeom prst="rect">
            <a:avLst/>
          </a:prstGeom>
          <a:noFill/>
        </p:spPr>
        <p:txBody>
          <a:bodyPr wrap="none" rtlCol="0">
            <a:spAutoFit/>
          </a:bodyPr>
          <a:lstStyle/>
          <a:p>
            <a:r>
              <a:rPr lang="mk-MK" dirty="0"/>
              <a:t>Вертикални колони во табелата</a:t>
            </a:r>
          </a:p>
        </p:txBody>
      </p:sp>
      <p:pic>
        <p:nvPicPr>
          <p:cNvPr id="16" name="Picture 15">
            <a:extLst>
              <a:ext uri="{FF2B5EF4-FFF2-40B4-BE49-F238E27FC236}">
                <a16:creationId xmlns:a16="http://schemas.microsoft.com/office/drawing/2014/main" id="{2D37B1CC-E78F-4E29-BBAC-C3092016B8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6443656" y="3919805"/>
            <a:ext cx="400111" cy="400111"/>
          </a:xfrm>
          <a:prstGeom prst="rect">
            <a:avLst/>
          </a:prstGeom>
        </p:spPr>
      </p:pic>
      <p:sp>
        <p:nvSpPr>
          <p:cNvPr id="17" name="TextBox 16">
            <a:extLst>
              <a:ext uri="{FF2B5EF4-FFF2-40B4-BE49-F238E27FC236}">
                <a16:creationId xmlns:a16="http://schemas.microsoft.com/office/drawing/2014/main" id="{350328A3-68E2-4A33-8A0A-6D49A524DC34}"/>
              </a:ext>
            </a:extLst>
          </p:cNvPr>
          <p:cNvSpPr txBox="1"/>
          <p:nvPr/>
        </p:nvSpPr>
        <p:spPr>
          <a:xfrm>
            <a:off x="6843767" y="3950585"/>
            <a:ext cx="2497479" cy="369332"/>
          </a:xfrm>
          <a:prstGeom prst="rect">
            <a:avLst/>
          </a:prstGeom>
          <a:noFill/>
        </p:spPr>
        <p:txBody>
          <a:bodyPr wrap="none" rtlCol="0">
            <a:spAutoFit/>
          </a:bodyPr>
          <a:lstStyle/>
          <a:p>
            <a:r>
              <a:rPr lang="mk-MK" dirty="0"/>
              <a:t>Индивидуални својства</a:t>
            </a:r>
          </a:p>
        </p:txBody>
      </p:sp>
      <p:pic>
        <p:nvPicPr>
          <p:cNvPr id="18" name="Picture 17">
            <a:extLst>
              <a:ext uri="{FF2B5EF4-FFF2-40B4-BE49-F238E27FC236}">
                <a16:creationId xmlns:a16="http://schemas.microsoft.com/office/drawing/2014/main" id="{4F667604-C6A6-41C9-829F-3189472C31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6443656" y="4391073"/>
            <a:ext cx="400111" cy="400111"/>
          </a:xfrm>
          <a:prstGeom prst="rect">
            <a:avLst/>
          </a:prstGeom>
        </p:spPr>
      </p:pic>
      <p:sp>
        <p:nvSpPr>
          <p:cNvPr id="19" name="TextBox 18">
            <a:extLst>
              <a:ext uri="{FF2B5EF4-FFF2-40B4-BE49-F238E27FC236}">
                <a16:creationId xmlns:a16="http://schemas.microsoft.com/office/drawing/2014/main" id="{9EE49E04-94EB-4FCA-83F7-B42AC6E560F9}"/>
              </a:ext>
            </a:extLst>
          </p:cNvPr>
          <p:cNvSpPr txBox="1"/>
          <p:nvPr/>
        </p:nvSpPr>
        <p:spPr>
          <a:xfrm>
            <a:off x="6843767" y="4421853"/>
            <a:ext cx="5142626" cy="369332"/>
          </a:xfrm>
          <a:prstGeom prst="rect">
            <a:avLst/>
          </a:prstGeom>
          <a:noFill/>
        </p:spPr>
        <p:txBody>
          <a:bodyPr wrap="none" rtlCol="0">
            <a:spAutoFit/>
          </a:bodyPr>
          <a:lstStyle/>
          <a:p>
            <a:r>
              <a:rPr lang="mk-MK" dirty="0"/>
              <a:t>Распоредени на најмалата возможна компонента </a:t>
            </a:r>
          </a:p>
        </p:txBody>
      </p:sp>
    </p:spTree>
    <p:extLst>
      <p:ext uri="{BB962C8B-B14F-4D97-AF65-F5344CB8AC3E}">
        <p14:creationId xmlns:p14="http://schemas.microsoft.com/office/powerpoint/2010/main" val="453538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416C2-E13B-49EE-8CD2-B0F72F425466}"/>
              </a:ext>
            </a:extLst>
          </p:cNvPr>
          <p:cNvSpPr>
            <a:spLocks noGrp="1"/>
          </p:cNvSpPr>
          <p:nvPr>
            <p:ph type="title"/>
          </p:nvPr>
        </p:nvSpPr>
        <p:spPr/>
        <p:txBody>
          <a:bodyPr/>
          <a:lstStyle/>
          <a:p>
            <a:endParaRPr lang="mk-MK"/>
          </a:p>
        </p:txBody>
      </p:sp>
      <p:sp>
        <p:nvSpPr>
          <p:cNvPr id="3" name="Content Placeholder 2">
            <a:extLst>
              <a:ext uri="{FF2B5EF4-FFF2-40B4-BE49-F238E27FC236}">
                <a16:creationId xmlns:a16="http://schemas.microsoft.com/office/drawing/2014/main" id="{F9801CC4-427E-4D8E-A289-4A31831665F8}"/>
              </a:ext>
            </a:extLst>
          </p:cNvPr>
          <p:cNvSpPr>
            <a:spLocks noGrp="1"/>
          </p:cNvSpPr>
          <p:nvPr>
            <p:ph idx="1"/>
          </p:nvPr>
        </p:nvSpPr>
        <p:spPr/>
        <p:txBody>
          <a:bodyPr/>
          <a:lstStyle/>
          <a:p>
            <a:endParaRPr lang="mk-MK"/>
          </a:p>
        </p:txBody>
      </p:sp>
      <p:pic>
        <p:nvPicPr>
          <p:cNvPr id="5" name="Picture 4">
            <a:extLst>
              <a:ext uri="{FF2B5EF4-FFF2-40B4-BE49-F238E27FC236}">
                <a16:creationId xmlns:a16="http://schemas.microsoft.com/office/drawing/2014/main" id="{C4D0EEDD-8D3A-487B-A6C0-F419ECBA5AC6}"/>
              </a:ext>
            </a:extLst>
          </p:cNvPr>
          <p:cNvPicPr>
            <a:picLocks noChangeAspect="1"/>
          </p:cNvPicPr>
          <p:nvPr/>
        </p:nvPicPr>
        <p:blipFill>
          <a:blip r:embed="rId2"/>
          <a:stretch>
            <a:fillRect/>
          </a:stretch>
        </p:blipFill>
        <p:spPr>
          <a:xfrm>
            <a:off x="0" y="0"/>
            <a:ext cx="12192000" cy="6846693"/>
          </a:xfrm>
          <a:prstGeom prst="rect">
            <a:avLst/>
          </a:prstGeom>
        </p:spPr>
      </p:pic>
      <p:sp>
        <p:nvSpPr>
          <p:cNvPr id="7" name="TextBox 6">
            <a:extLst>
              <a:ext uri="{FF2B5EF4-FFF2-40B4-BE49-F238E27FC236}">
                <a16:creationId xmlns:a16="http://schemas.microsoft.com/office/drawing/2014/main" id="{D85027BD-7B2E-4F0E-A25C-7C22FD77B3EE}"/>
              </a:ext>
            </a:extLst>
          </p:cNvPr>
          <p:cNvSpPr txBox="1"/>
          <p:nvPr/>
        </p:nvSpPr>
        <p:spPr>
          <a:xfrm>
            <a:off x="664579" y="367767"/>
            <a:ext cx="9949405" cy="769441"/>
          </a:xfrm>
          <a:prstGeom prst="rect">
            <a:avLst/>
          </a:prstGeom>
          <a:noFill/>
        </p:spPr>
        <p:txBody>
          <a:bodyPr wrap="square">
            <a:spAutoFit/>
          </a:bodyPr>
          <a:lstStyle/>
          <a:p>
            <a:r>
              <a:rPr lang="mk-MK" sz="4400" b="1" spc="50" dirty="0">
                <a:ln w="0"/>
                <a:solidFill>
                  <a:schemeClr val="bg1"/>
                </a:solidFill>
                <a:effectLst>
                  <a:innerShdw blurRad="63500" dist="50800" dir="13500000">
                    <a:srgbClr val="000000">
                      <a:alpha val="50000"/>
                    </a:srgbClr>
                  </a:innerShdw>
                </a:effectLst>
              </a:rPr>
              <a:t>Типови на податоци</a:t>
            </a:r>
            <a:endParaRPr lang="en-US" sz="4400" b="1" spc="50" dirty="0">
              <a:ln w="0"/>
              <a:solidFill>
                <a:schemeClr val="bg1"/>
              </a:solidFill>
              <a:effectLst>
                <a:innerShdw blurRad="63500" dist="50800" dir="13500000">
                  <a:srgbClr val="000000">
                    <a:alpha val="50000"/>
                  </a:srgbClr>
                </a:innerShdw>
              </a:effectLst>
            </a:endParaRPr>
          </a:p>
        </p:txBody>
      </p:sp>
      <p:sp>
        <p:nvSpPr>
          <p:cNvPr id="10" name="TextBox 9">
            <a:extLst>
              <a:ext uri="{FF2B5EF4-FFF2-40B4-BE49-F238E27FC236}">
                <a16:creationId xmlns:a16="http://schemas.microsoft.com/office/drawing/2014/main" id="{133F34BE-A73C-41CC-9010-9CD1D4E2F07A}"/>
              </a:ext>
            </a:extLst>
          </p:cNvPr>
          <p:cNvSpPr txBox="1"/>
          <p:nvPr/>
        </p:nvSpPr>
        <p:spPr>
          <a:xfrm>
            <a:off x="2370743" y="2247937"/>
            <a:ext cx="9080712" cy="646331"/>
          </a:xfrm>
          <a:prstGeom prst="rect">
            <a:avLst/>
          </a:prstGeom>
          <a:noFill/>
        </p:spPr>
        <p:txBody>
          <a:bodyPr wrap="square" rtlCol="0">
            <a:spAutoFit/>
          </a:bodyPr>
          <a:lstStyle/>
          <a:p>
            <a:r>
              <a:rPr lang="mk-MK" dirty="0"/>
              <a:t>Секоја колона може да содржи различен тип на податок. Типовите ја дефинираат информацијата која може да биде складирана:</a:t>
            </a:r>
          </a:p>
        </p:txBody>
      </p:sp>
      <p:sp>
        <p:nvSpPr>
          <p:cNvPr id="20" name="TextBox 19">
            <a:extLst>
              <a:ext uri="{FF2B5EF4-FFF2-40B4-BE49-F238E27FC236}">
                <a16:creationId xmlns:a16="http://schemas.microsoft.com/office/drawing/2014/main" id="{2950EF30-C156-4C66-A797-608348D977EB}"/>
              </a:ext>
            </a:extLst>
          </p:cNvPr>
          <p:cNvSpPr txBox="1"/>
          <p:nvPr/>
        </p:nvSpPr>
        <p:spPr>
          <a:xfrm>
            <a:off x="2370743" y="3360432"/>
            <a:ext cx="9080712" cy="2585323"/>
          </a:xfrm>
          <a:prstGeom prst="rect">
            <a:avLst/>
          </a:prstGeom>
          <a:noFill/>
        </p:spPr>
        <p:txBody>
          <a:bodyPr wrap="square" rtlCol="0">
            <a:spAutoFit/>
          </a:bodyPr>
          <a:lstStyle/>
          <a:p>
            <a:pPr marL="285750" indent="-285750">
              <a:buFont typeface="Arial" panose="020B0604020202020204" pitchFamily="34" charset="0"/>
              <a:buChar char="•"/>
            </a:pPr>
            <a:r>
              <a:rPr lang="en-US" dirty="0"/>
              <a:t>Short Text (up to 255 characters)</a:t>
            </a:r>
          </a:p>
          <a:p>
            <a:pPr marL="285750" indent="-285750">
              <a:buFont typeface="Arial" panose="020B0604020202020204" pitchFamily="34" charset="0"/>
              <a:buChar char="•"/>
            </a:pPr>
            <a:r>
              <a:rPr lang="en-US" dirty="0"/>
              <a:t>Long Text (up to 65,536 characters)</a:t>
            </a:r>
          </a:p>
          <a:p>
            <a:pPr marL="285750" indent="-285750">
              <a:buFont typeface="Arial" panose="020B0604020202020204" pitchFamily="34" charset="0"/>
              <a:buChar char="•"/>
            </a:pPr>
            <a:r>
              <a:rPr lang="en-US" dirty="0"/>
              <a:t>Numbers with various constraints</a:t>
            </a:r>
          </a:p>
          <a:p>
            <a:pPr marL="285750" indent="-285750">
              <a:buFont typeface="Arial" panose="020B0604020202020204" pitchFamily="34" charset="0"/>
              <a:buChar char="•"/>
            </a:pPr>
            <a:r>
              <a:rPr lang="en-US" dirty="0"/>
              <a:t>Date/Time</a:t>
            </a:r>
          </a:p>
          <a:p>
            <a:pPr marL="285750" indent="-285750">
              <a:buFont typeface="Arial" panose="020B0604020202020204" pitchFamily="34" charset="0"/>
              <a:buChar char="•"/>
            </a:pPr>
            <a:r>
              <a:rPr lang="en-US" dirty="0"/>
              <a:t>Currency</a:t>
            </a:r>
          </a:p>
          <a:p>
            <a:pPr marL="285750" indent="-285750">
              <a:buFont typeface="Arial" panose="020B0604020202020204" pitchFamily="34" charset="0"/>
              <a:buChar char="•"/>
            </a:pPr>
            <a:r>
              <a:rPr lang="en-US" dirty="0"/>
              <a:t>AutoNumber</a:t>
            </a:r>
          </a:p>
          <a:p>
            <a:pPr marL="285750" indent="-285750">
              <a:buFont typeface="Arial" panose="020B0604020202020204" pitchFamily="34" charset="0"/>
              <a:buChar char="•"/>
            </a:pPr>
            <a:r>
              <a:rPr lang="en-US" dirty="0"/>
              <a:t>Yes/No</a:t>
            </a:r>
          </a:p>
          <a:p>
            <a:pPr marL="285750" indent="-285750">
              <a:buFont typeface="Arial" panose="020B0604020202020204" pitchFamily="34" charset="0"/>
              <a:buChar char="•"/>
            </a:pPr>
            <a:r>
              <a:rPr lang="en-US" dirty="0"/>
              <a:t>Attachment ( a modern version of OLE Object) or Hyperlink</a:t>
            </a:r>
          </a:p>
          <a:p>
            <a:pPr marL="285750" indent="-285750">
              <a:buFont typeface="Arial" panose="020B0604020202020204" pitchFamily="34" charset="0"/>
              <a:buChar char="•"/>
            </a:pPr>
            <a:r>
              <a:rPr lang="en-US" dirty="0"/>
              <a:t>Calculated fields and Lookup Wizard</a:t>
            </a:r>
            <a:endParaRPr lang="mk-MK" dirty="0"/>
          </a:p>
        </p:txBody>
      </p:sp>
      <p:pic>
        <p:nvPicPr>
          <p:cNvPr id="21" name="Picture 20">
            <a:extLst>
              <a:ext uri="{FF2B5EF4-FFF2-40B4-BE49-F238E27FC236}">
                <a16:creationId xmlns:a16="http://schemas.microsoft.com/office/drawing/2014/main" id="{54C9919B-1CFE-44AC-AAC0-4DC50B5F9C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743" y="3398480"/>
            <a:ext cx="266846" cy="266846"/>
          </a:xfrm>
          <a:prstGeom prst="rect">
            <a:avLst/>
          </a:prstGeom>
        </p:spPr>
      </p:pic>
      <p:pic>
        <p:nvPicPr>
          <p:cNvPr id="22" name="Picture 21">
            <a:extLst>
              <a:ext uri="{FF2B5EF4-FFF2-40B4-BE49-F238E27FC236}">
                <a16:creationId xmlns:a16="http://schemas.microsoft.com/office/drawing/2014/main" id="{54C0CE08-FDDB-4C6E-AF91-8057316263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743" y="3685114"/>
            <a:ext cx="266846" cy="266846"/>
          </a:xfrm>
          <a:prstGeom prst="rect">
            <a:avLst/>
          </a:prstGeom>
        </p:spPr>
      </p:pic>
      <p:pic>
        <p:nvPicPr>
          <p:cNvPr id="23" name="Picture 22">
            <a:extLst>
              <a:ext uri="{FF2B5EF4-FFF2-40B4-BE49-F238E27FC236}">
                <a16:creationId xmlns:a16="http://schemas.microsoft.com/office/drawing/2014/main" id="{91172783-95BB-46A8-8782-D221CA6A1A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743" y="3953474"/>
            <a:ext cx="266846" cy="266846"/>
          </a:xfrm>
          <a:prstGeom prst="rect">
            <a:avLst/>
          </a:prstGeom>
        </p:spPr>
      </p:pic>
      <p:pic>
        <p:nvPicPr>
          <p:cNvPr id="24" name="Picture 23">
            <a:extLst>
              <a:ext uri="{FF2B5EF4-FFF2-40B4-BE49-F238E27FC236}">
                <a16:creationId xmlns:a16="http://schemas.microsoft.com/office/drawing/2014/main" id="{0478DF67-6C50-4612-AEE2-0B1745D7F2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743" y="4239469"/>
            <a:ext cx="266846" cy="266846"/>
          </a:xfrm>
          <a:prstGeom prst="rect">
            <a:avLst/>
          </a:prstGeom>
        </p:spPr>
      </p:pic>
      <p:pic>
        <p:nvPicPr>
          <p:cNvPr id="25" name="Picture 24">
            <a:extLst>
              <a:ext uri="{FF2B5EF4-FFF2-40B4-BE49-F238E27FC236}">
                <a16:creationId xmlns:a16="http://schemas.microsoft.com/office/drawing/2014/main" id="{E7164C4D-DA7F-437F-B20E-31704AA59C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743" y="4507829"/>
            <a:ext cx="266846" cy="266846"/>
          </a:xfrm>
          <a:prstGeom prst="rect">
            <a:avLst/>
          </a:prstGeom>
        </p:spPr>
      </p:pic>
      <p:pic>
        <p:nvPicPr>
          <p:cNvPr id="26" name="Picture 25">
            <a:extLst>
              <a:ext uri="{FF2B5EF4-FFF2-40B4-BE49-F238E27FC236}">
                <a16:creationId xmlns:a16="http://schemas.microsoft.com/office/drawing/2014/main" id="{D664742C-ABA9-49D9-BC9F-E3BC0C311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743" y="4774675"/>
            <a:ext cx="266846" cy="266846"/>
          </a:xfrm>
          <a:prstGeom prst="rect">
            <a:avLst/>
          </a:prstGeom>
        </p:spPr>
      </p:pic>
      <p:pic>
        <p:nvPicPr>
          <p:cNvPr id="27" name="Picture 26">
            <a:extLst>
              <a:ext uri="{FF2B5EF4-FFF2-40B4-BE49-F238E27FC236}">
                <a16:creationId xmlns:a16="http://schemas.microsoft.com/office/drawing/2014/main" id="{44F7F9BD-1E3C-4315-B868-4C9FA5F232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743" y="5043035"/>
            <a:ext cx="266846" cy="266846"/>
          </a:xfrm>
          <a:prstGeom prst="rect">
            <a:avLst/>
          </a:prstGeom>
        </p:spPr>
      </p:pic>
      <p:pic>
        <p:nvPicPr>
          <p:cNvPr id="28" name="Picture 27">
            <a:extLst>
              <a:ext uri="{FF2B5EF4-FFF2-40B4-BE49-F238E27FC236}">
                <a16:creationId xmlns:a16="http://schemas.microsoft.com/office/drawing/2014/main" id="{D77F437B-B333-4209-9483-4C3DD3CEF5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743" y="5329030"/>
            <a:ext cx="266846" cy="266846"/>
          </a:xfrm>
          <a:prstGeom prst="rect">
            <a:avLst/>
          </a:prstGeom>
        </p:spPr>
      </p:pic>
      <p:pic>
        <p:nvPicPr>
          <p:cNvPr id="29" name="Picture 28">
            <a:extLst>
              <a:ext uri="{FF2B5EF4-FFF2-40B4-BE49-F238E27FC236}">
                <a16:creationId xmlns:a16="http://schemas.microsoft.com/office/drawing/2014/main" id="{C20EFE9E-E5CC-4139-A30C-335F6CC753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743" y="5597390"/>
            <a:ext cx="266846" cy="266846"/>
          </a:xfrm>
          <a:prstGeom prst="rect">
            <a:avLst/>
          </a:prstGeom>
        </p:spPr>
      </p:pic>
    </p:spTree>
    <p:extLst>
      <p:ext uri="{BB962C8B-B14F-4D97-AF65-F5344CB8AC3E}">
        <p14:creationId xmlns:p14="http://schemas.microsoft.com/office/powerpoint/2010/main" val="3985870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416C2-E13B-49EE-8CD2-B0F72F425466}"/>
              </a:ext>
            </a:extLst>
          </p:cNvPr>
          <p:cNvSpPr>
            <a:spLocks noGrp="1"/>
          </p:cNvSpPr>
          <p:nvPr>
            <p:ph type="title"/>
          </p:nvPr>
        </p:nvSpPr>
        <p:spPr/>
        <p:txBody>
          <a:bodyPr/>
          <a:lstStyle/>
          <a:p>
            <a:endParaRPr lang="mk-MK"/>
          </a:p>
        </p:txBody>
      </p:sp>
      <p:sp>
        <p:nvSpPr>
          <p:cNvPr id="3" name="Content Placeholder 2">
            <a:extLst>
              <a:ext uri="{FF2B5EF4-FFF2-40B4-BE49-F238E27FC236}">
                <a16:creationId xmlns:a16="http://schemas.microsoft.com/office/drawing/2014/main" id="{F9801CC4-427E-4D8E-A289-4A31831665F8}"/>
              </a:ext>
            </a:extLst>
          </p:cNvPr>
          <p:cNvSpPr>
            <a:spLocks noGrp="1"/>
          </p:cNvSpPr>
          <p:nvPr>
            <p:ph idx="1"/>
          </p:nvPr>
        </p:nvSpPr>
        <p:spPr/>
        <p:txBody>
          <a:bodyPr/>
          <a:lstStyle/>
          <a:p>
            <a:endParaRPr lang="mk-MK"/>
          </a:p>
        </p:txBody>
      </p:sp>
      <p:pic>
        <p:nvPicPr>
          <p:cNvPr id="5" name="Picture 4">
            <a:extLst>
              <a:ext uri="{FF2B5EF4-FFF2-40B4-BE49-F238E27FC236}">
                <a16:creationId xmlns:a16="http://schemas.microsoft.com/office/drawing/2014/main" id="{C4D0EEDD-8D3A-487B-A6C0-F419ECBA5AC6}"/>
              </a:ext>
            </a:extLst>
          </p:cNvPr>
          <p:cNvPicPr>
            <a:picLocks noChangeAspect="1"/>
          </p:cNvPicPr>
          <p:nvPr/>
        </p:nvPicPr>
        <p:blipFill>
          <a:blip r:embed="rId2"/>
          <a:stretch>
            <a:fillRect/>
          </a:stretch>
        </p:blipFill>
        <p:spPr>
          <a:xfrm>
            <a:off x="0" y="0"/>
            <a:ext cx="12192000" cy="6846693"/>
          </a:xfrm>
          <a:prstGeom prst="rect">
            <a:avLst/>
          </a:prstGeom>
        </p:spPr>
      </p:pic>
      <p:sp>
        <p:nvSpPr>
          <p:cNvPr id="7" name="TextBox 6">
            <a:extLst>
              <a:ext uri="{FF2B5EF4-FFF2-40B4-BE49-F238E27FC236}">
                <a16:creationId xmlns:a16="http://schemas.microsoft.com/office/drawing/2014/main" id="{40EE78B9-BC52-4C83-9DF9-026642055352}"/>
              </a:ext>
            </a:extLst>
          </p:cNvPr>
          <p:cNvSpPr txBox="1"/>
          <p:nvPr/>
        </p:nvSpPr>
        <p:spPr>
          <a:xfrm>
            <a:off x="664579" y="367767"/>
            <a:ext cx="9949405" cy="769441"/>
          </a:xfrm>
          <a:prstGeom prst="rect">
            <a:avLst/>
          </a:prstGeom>
          <a:noFill/>
        </p:spPr>
        <p:txBody>
          <a:bodyPr wrap="square">
            <a:spAutoFit/>
          </a:bodyPr>
          <a:lstStyle/>
          <a:p>
            <a:r>
              <a:rPr lang="mk-MK" sz="4400" b="1" spc="50" dirty="0">
                <a:ln w="0"/>
                <a:solidFill>
                  <a:schemeClr val="bg1"/>
                </a:solidFill>
              </a:rPr>
              <a:t>Клучеви</a:t>
            </a:r>
            <a:endParaRPr lang="en-US" sz="4400" b="1" spc="50" dirty="0">
              <a:ln w="0"/>
              <a:solidFill>
                <a:schemeClr val="bg1"/>
              </a:solidFill>
            </a:endParaRPr>
          </a:p>
        </p:txBody>
      </p:sp>
      <p:graphicFrame>
        <p:nvGraphicFramePr>
          <p:cNvPr id="8" name="Table 10">
            <a:extLst>
              <a:ext uri="{FF2B5EF4-FFF2-40B4-BE49-F238E27FC236}">
                <a16:creationId xmlns:a16="http://schemas.microsoft.com/office/drawing/2014/main" id="{5DFFB154-01B4-4ED0-9EE6-CB4EB90C7EDC}"/>
              </a:ext>
            </a:extLst>
          </p:cNvPr>
          <p:cNvGraphicFramePr>
            <a:graphicFrameLocks noGrp="1"/>
          </p:cNvGraphicFramePr>
          <p:nvPr>
            <p:extLst>
              <p:ext uri="{D42A27DB-BD31-4B8C-83A1-F6EECF244321}">
                <p14:modId xmlns:p14="http://schemas.microsoft.com/office/powerpoint/2010/main" val="2544521751"/>
              </p:ext>
            </p:extLst>
          </p:nvPr>
        </p:nvGraphicFramePr>
        <p:xfrm>
          <a:off x="2004193" y="1438607"/>
          <a:ext cx="5778627" cy="2214490"/>
        </p:xfrm>
        <a:graphic>
          <a:graphicData uri="http://schemas.openxmlformats.org/drawingml/2006/table">
            <a:tbl>
              <a:tblPr firstRow="1" bandRow="1">
                <a:tableStyleId>{00A15C55-8517-42AA-B614-E9B94910E393}</a:tableStyleId>
              </a:tblPr>
              <a:tblGrid>
                <a:gridCol w="1926209">
                  <a:extLst>
                    <a:ext uri="{9D8B030D-6E8A-4147-A177-3AD203B41FA5}">
                      <a16:colId xmlns:a16="http://schemas.microsoft.com/office/drawing/2014/main" val="3069389487"/>
                    </a:ext>
                  </a:extLst>
                </a:gridCol>
                <a:gridCol w="1873147">
                  <a:extLst>
                    <a:ext uri="{9D8B030D-6E8A-4147-A177-3AD203B41FA5}">
                      <a16:colId xmlns:a16="http://schemas.microsoft.com/office/drawing/2014/main" val="290570990"/>
                    </a:ext>
                  </a:extLst>
                </a:gridCol>
                <a:gridCol w="1979271">
                  <a:extLst>
                    <a:ext uri="{9D8B030D-6E8A-4147-A177-3AD203B41FA5}">
                      <a16:colId xmlns:a16="http://schemas.microsoft.com/office/drawing/2014/main" val="964303756"/>
                    </a:ext>
                  </a:extLst>
                </a:gridCol>
              </a:tblGrid>
              <a:tr h="389936">
                <a:tc>
                  <a:txBody>
                    <a:bodyPr/>
                    <a:lstStyle/>
                    <a:p>
                      <a:pPr algn="ctr"/>
                      <a:r>
                        <a:rPr lang="mk-MK" sz="2200" dirty="0"/>
                        <a:t>Раб</a:t>
                      </a:r>
                      <a:r>
                        <a:rPr lang="en-US" sz="2200" dirty="0"/>
                        <a:t>ID</a:t>
                      </a:r>
                      <a:endParaRPr lang="mk-MK" sz="2200" dirty="0"/>
                    </a:p>
                  </a:txBody>
                  <a:tcPr marL="107620" marR="107620" marT="53809" marB="53809"/>
                </a:tc>
                <a:tc>
                  <a:txBody>
                    <a:bodyPr/>
                    <a:lstStyle/>
                    <a:p>
                      <a:pPr algn="ctr"/>
                      <a:r>
                        <a:rPr lang="mk-MK" sz="2200" dirty="0"/>
                        <a:t>Име</a:t>
                      </a:r>
                    </a:p>
                  </a:txBody>
                  <a:tcPr marL="107620" marR="107620" marT="53809" marB="53809"/>
                </a:tc>
                <a:tc>
                  <a:txBody>
                    <a:bodyPr/>
                    <a:lstStyle/>
                    <a:p>
                      <a:pPr algn="ctr"/>
                      <a:r>
                        <a:rPr lang="mk-MK" sz="2200" dirty="0"/>
                        <a:t>Презиме</a:t>
                      </a:r>
                    </a:p>
                  </a:txBody>
                  <a:tcPr marL="107620" marR="107620" marT="53809" marB="53809"/>
                </a:tc>
                <a:extLst>
                  <a:ext uri="{0D108BD9-81ED-4DB2-BD59-A6C34878D82A}">
                    <a16:rowId xmlns:a16="http://schemas.microsoft.com/office/drawing/2014/main" val="1013250464"/>
                  </a:ext>
                </a:extLst>
              </a:tr>
              <a:tr h="389936">
                <a:tc>
                  <a:txBody>
                    <a:bodyPr/>
                    <a:lstStyle/>
                    <a:p>
                      <a:pPr algn="ctr"/>
                      <a:r>
                        <a:rPr lang="en-US" sz="2200" dirty="0"/>
                        <a:t>1</a:t>
                      </a:r>
                      <a:endParaRPr lang="mk-MK" sz="2200" dirty="0"/>
                    </a:p>
                  </a:txBody>
                  <a:tcPr marL="107620" marR="107620" marT="53809" marB="53809">
                    <a:solidFill>
                      <a:srgbClr val="92D050"/>
                    </a:solidFill>
                  </a:tcPr>
                </a:tc>
                <a:tc>
                  <a:txBody>
                    <a:bodyPr/>
                    <a:lstStyle/>
                    <a:p>
                      <a:pPr algn="ctr"/>
                      <a:r>
                        <a:rPr lang="mk-MK" sz="2200" dirty="0"/>
                        <a:t>Ивана</a:t>
                      </a:r>
                    </a:p>
                  </a:txBody>
                  <a:tcPr marL="107620" marR="107620" marT="53809" marB="53809"/>
                </a:tc>
                <a:tc>
                  <a:txBody>
                    <a:bodyPr/>
                    <a:lstStyle/>
                    <a:p>
                      <a:pPr algn="ctr"/>
                      <a:r>
                        <a:rPr lang="mk-MK" sz="2200" dirty="0"/>
                        <a:t>Петревска</a:t>
                      </a:r>
                    </a:p>
                  </a:txBody>
                  <a:tcPr marL="107620" marR="107620" marT="53809" marB="53809"/>
                </a:tc>
                <a:extLst>
                  <a:ext uri="{0D108BD9-81ED-4DB2-BD59-A6C34878D82A}">
                    <a16:rowId xmlns:a16="http://schemas.microsoft.com/office/drawing/2014/main" val="4060843823"/>
                  </a:ext>
                </a:extLst>
              </a:tr>
              <a:tr h="389936">
                <a:tc>
                  <a:txBody>
                    <a:bodyPr/>
                    <a:lstStyle/>
                    <a:p>
                      <a:pPr algn="ctr"/>
                      <a:r>
                        <a:rPr lang="en-US" sz="2200" dirty="0"/>
                        <a:t>2</a:t>
                      </a:r>
                      <a:endParaRPr lang="mk-MK" sz="2200" dirty="0"/>
                    </a:p>
                  </a:txBody>
                  <a:tcPr marL="107620" marR="107620" marT="53809" marB="53809">
                    <a:solidFill>
                      <a:srgbClr val="92D050"/>
                    </a:solidFill>
                  </a:tcPr>
                </a:tc>
                <a:tc>
                  <a:txBody>
                    <a:bodyPr/>
                    <a:lstStyle/>
                    <a:p>
                      <a:pPr algn="ctr"/>
                      <a:r>
                        <a:rPr lang="mk-MK" sz="2200" dirty="0"/>
                        <a:t>Марко</a:t>
                      </a:r>
                    </a:p>
                  </a:txBody>
                  <a:tcPr marL="107620" marR="107620" marT="53809" marB="53809"/>
                </a:tc>
                <a:tc>
                  <a:txBody>
                    <a:bodyPr/>
                    <a:lstStyle/>
                    <a:p>
                      <a:pPr algn="ctr"/>
                      <a:r>
                        <a:rPr lang="mk-MK" sz="2200" dirty="0"/>
                        <a:t>Трајковски</a:t>
                      </a:r>
                    </a:p>
                  </a:txBody>
                  <a:tcPr marL="107620" marR="107620" marT="53809" marB="53809"/>
                </a:tc>
                <a:extLst>
                  <a:ext uri="{0D108BD9-81ED-4DB2-BD59-A6C34878D82A}">
                    <a16:rowId xmlns:a16="http://schemas.microsoft.com/office/drawing/2014/main" val="2192227361"/>
                  </a:ext>
                </a:extLst>
              </a:tr>
              <a:tr h="389936">
                <a:tc>
                  <a:txBody>
                    <a:bodyPr/>
                    <a:lstStyle/>
                    <a:p>
                      <a:pPr algn="ctr"/>
                      <a:r>
                        <a:rPr lang="en-US" sz="2200" dirty="0"/>
                        <a:t>3</a:t>
                      </a:r>
                      <a:endParaRPr lang="mk-MK" sz="2200" dirty="0"/>
                    </a:p>
                  </a:txBody>
                  <a:tcPr marL="107620" marR="107620" marT="53809" marB="53809">
                    <a:solidFill>
                      <a:srgbClr val="92D050"/>
                    </a:solidFill>
                  </a:tcPr>
                </a:tc>
                <a:tc>
                  <a:txBody>
                    <a:bodyPr/>
                    <a:lstStyle/>
                    <a:p>
                      <a:pPr algn="ctr"/>
                      <a:r>
                        <a:rPr lang="mk-MK" sz="2200" dirty="0"/>
                        <a:t>Сара</a:t>
                      </a:r>
                    </a:p>
                  </a:txBody>
                  <a:tcPr marL="107620" marR="107620" marT="53809" marB="53809"/>
                </a:tc>
                <a:tc>
                  <a:txBody>
                    <a:bodyPr/>
                    <a:lstStyle/>
                    <a:p>
                      <a:pPr algn="ctr"/>
                      <a:r>
                        <a:rPr lang="mk-MK" sz="2200" dirty="0"/>
                        <a:t>Костовска</a:t>
                      </a:r>
                    </a:p>
                  </a:txBody>
                  <a:tcPr marL="107620" marR="107620" marT="53809" marB="53809"/>
                </a:tc>
                <a:extLst>
                  <a:ext uri="{0D108BD9-81ED-4DB2-BD59-A6C34878D82A}">
                    <a16:rowId xmlns:a16="http://schemas.microsoft.com/office/drawing/2014/main" val="238250144"/>
                  </a:ext>
                </a:extLst>
              </a:tr>
              <a:tr h="389936">
                <a:tc>
                  <a:txBody>
                    <a:bodyPr/>
                    <a:lstStyle/>
                    <a:p>
                      <a:pPr algn="ctr"/>
                      <a:r>
                        <a:rPr lang="en-US" sz="2200" dirty="0"/>
                        <a:t>4</a:t>
                      </a:r>
                      <a:endParaRPr lang="mk-MK" sz="2200" dirty="0"/>
                    </a:p>
                  </a:txBody>
                  <a:tcPr marL="107620" marR="107620" marT="53809" marB="53809">
                    <a:solidFill>
                      <a:srgbClr val="92D050"/>
                    </a:solidFill>
                  </a:tcPr>
                </a:tc>
                <a:tc>
                  <a:txBody>
                    <a:bodyPr/>
                    <a:lstStyle/>
                    <a:p>
                      <a:pPr algn="ctr"/>
                      <a:r>
                        <a:rPr lang="mk-MK" sz="2200" dirty="0"/>
                        <a:t>Јован</a:t>
                      </a:r>
                    </a:p>
                  </a:txBody>
                  <a:tcPr marL="107620" marR="107620" marT="53809" marB="53809"/>
                </a:tc>
                <a:tc>
                  <a:txBody>
                    <a:bodyPr/>
                    <a:lstStyle/>
                    <a:p>
                      <a:pPr algn="ctr"/>
                      <a:r>
                        <a:rPr lang="mk-MK" sz="2200" dirty="0"/>
                        <a:t>Стефановски</a:t>
                      </a:r>
                    </a:p>
                  </a:txBody>
                  <a:tcPr marL="107620" marR="107620" marT="53809" marB="53809"/>
                </a:tc>
                <a:extLst>
                  <a:ext uri="{0D108BD9-81ED-4DB2-BD59-A6C34878D82A}">
                    <a16:rowId xmlns:a16="http://schemas.microsoft.com/office/drawing/2014/main" val="2193137365"/>
                  </a:ext>
                </a:extLst>
              </a:tr>
            </a:tbl>
          </a:graphicData>
        </a:graphic>
      </p:graphicFrame>
      <p:graphicFrame>
        <p:nvGraphicFramePr>
          <p:cNvPr id="9" name="Table 8">
            <a:extLst>
              <a:ext uri="{FF2B5EF4-FFF2-40B4-BE49-F238E27FC236}">
                <a16:creationId xmlns:a16="http://schemas.microsoft.com/office/drawing/2014/main" id="{B348E18A-A027-4F9C-A064-9A066AABC12C}"/>
              </a:ext>
            </a:extLst>
          </p:cNvPr>
          <p:cNvGraphicFramePr>
            <a:graphicFrameLocks noGrp="1"/>
          </p:cNvGraphicFramePr>
          <p:nvPr>
            <p:extLst>
              <p:ext uri="{D42A27DB-BD31-4B8C-83A1-F6EECF244321}">
                <p14:modId xmlns:p14="http://schemas.microsoft.com/office/powerpoint/2010/main" val="1365049522"/>
              </p:ext>
            </p:extLst>
          </p:nvPr>
        </p:nvGraphicFramePr>
        <p:xfrm>
          <a:off x="4720598" y="4177963"/>
          <a:ext cx="6408516" cy="2214490"/>
        </p:xfrm>
        <a:graphic>
          <a:graphicData uri="http://schemas.openxmlformats.org/drawingml/2006/table">
            <a:tbl>
              <a:tblPr firstRow="1" bandRow="1">
                <a:tableStyleId>{00A15C55-8517-42AA-B614-E9B94910E393}</a:tableStyleId>
              </a:tblPr>
              <a:tblGrid>
                <a:gridCol w="1602129">
                  <a:extLst>
                    <a:ext uri="{9D8B030D-6E8A-4147-A177-3AD203B41FA5}">
                      <a16:colId xmlns:a16="http://schemas.microsoft.com/office/drawing/2014/main" val="3469671037"/>
                    </a:ext>
                  </a:extLst>
                </a:gridCol>
                <a:gridCol w="1602129">
                  <a:extLst>
                    <a:ext uri="{9D8B030D-6E8A-4147-A177-3AD203B41FA5}">
                      <a16:colId xmlns:a16="http://schemas.microsoft.com/office/drawing/2014/main" val="3789258288"/>
                    </a:ext>
                  </a:extLst>
                </a:gridCol>
                <a:gridCol w="1602129">
                  <a:extLst>
                    <a:ext uri="{9D8B030D-6E8A-4147-A177-3AD203B41FA5}">
                      <a16:colId xmlns:a16="http://schemas.microsoft.com/office/drawing/2014/main" val="1822104774"/>
                    </a:ext>
                  </a:extLst>
                </a:gridCol>
                <a:gridCol w="1602129">
                  <a:extLst>
                    <a:ext uri="{9D8B030D-6E8A-4147-A177-3AD203B41FA5}">
                      <a16:colId xmlns:a16="http://schemas.microsoft.com/office/drawing/2014/main" val="3872355785"/>
                    </a:ext>
                  </a:extLst>
                </a:gridCol>
              </a:tblGrid>
              <a:tr h="442898">
                <a:tc>
                  <a:txBody>
                    <a:bodyPr/>
                    <a:lstStyle/>
                    <a:p>
                      <a:pPr algn="ctr"/>
                      <a:r>
                        <a:rPr lang="mk-MK" sz="2000" dirty="0"/>
                        <a:t>Тел</a:t>
                      </a:r>
                      <a:r>
                        <a:rPr lang="en-US" sz="2000" dirty="0"/>
                        <a:t>ID</a:t>
                      </a:r>
                      <a:endParaRPr lang="mk-MK" sz="2000" dirty="0"/>
                    </a:p>
                  </a:txBody>
                  <a:tcPr marL="108477" marR="108477" marT="54238" marB="54238"/>
                </a:tc>
                <a:tc>
                  <a:txBody>
                    <a:bodyPr/>
                    <a:lstStyle/>
                    <a:p>
                      <a:pPr algn="ctr"/>
                      <a:r>
                        <a:rPr lang="mk-MK" sz="2000" dirty="0"/>
                        <a:t>Раб</a:t>
                      </a:r>
                      <a:r>
                        <a:rPr lang="en-US" sz="2000" dirty="0"/>
                        <a:t>ID</a:t>
                      </a:r>
                      <a:endParaRPr lang="mk-MK" sz="2000" dirty="0"/>
                    </a:p>
                  </a:txBody>
                  <a:tcPr marL="108477" marR="108477" marT="54238" marB="54238"/>
                </a:tc>
                <a:tc>
                  <a:txBody>
                    <a:bodyPr/>
                    <a:lstStyle/>
                    <a:p>
                      <a:pPr algn="ctr"/>
                      <a:r>
                        <a:rPr lang="en-US" sz="2000" dirty="0"/>
                        <a:t>Office</a:t>
                      </a:r>
                      <a:endParaRPr lang="mk-MK" sz="2000" dirty="0"/>
                    </a:p>
                  </a:txBody>
                  <a:tcPr marL="108477" marR="108477" marT="54238" marB="54238"/>
                </a:tc>
                <a:tc>
                  <a:txBody>
                    <a:bodyPr/>
                    <a:lstStyle/>
                    <a:p>
                      <a:pPr algn="ctr"/>
                      <a:r>
                        <a:rPr lang="en-US" sz="2000" dirty="0"/>
                        <a:t>Mobile</a:t>
                      </a:r>
                      <a:endParaRPr lang="mk-MK" sz="2000" dirty="0"/>
                    </a:p>
                  </a:txBody>
                  <a:tcPr marL="108477" marR="108477" marT="54238" marB="54238"/>
                </a:tc>
                <a:extLst>
                  <a:ext uri="{0D108BD9-81ED-4DB2-BD59-A6C34878D82A}">
                    <a16:rowId xmlns:a16="http://schemas.microsoft.com/office/drawing/2014/main" val="3910920201"/>
                  </a:ext>
                </a:extLst>
              </a:tr>
              <a:tr h="442898">
                <a:tc>
                  <a:txBody>
                    <a:bodyPr/>
                    <a:lstStyle/>
                    <a:p>
                      <a:pPr algn="ctr"/>
                      <a:r>
                        <a:rPr lang="en-US" sz="2000" dirty="0"/>
                        <a:t>1</a:t>
                      </a:r>
                      <a:endParaRPr lang="mk-MK" sz="2000" dirty="0"/>
                    </a:p>
                  </a:txBody>
                  <a:tcPr marL="108477" marR="108477" marT="54238" marB="54238"/>
                </a:tc>
                <a:tc>
                  <a:txBody>
                    <a:bodyPr/>
                    <a:lstStyle/>
                    <a:p>
                      <a:pPr algn="ctr"/>
                      <a:r>
                        <a:rPr lang="en-US" sz="2000" dirty="0"/>
                        <a:t>1</a:t>
                      </a:r>
                      <a:endParaRPr lang="mk-MK" sz="2000" dirty="0"/>
                    </a:p>
                  </a:txBody>
                  <a:tcPr marL="108477" marR="108477" marT="54238" marB="54238">
                    <a:solidFill>
                      <a:srgbClr val="FDAD2E"/>
                    </a:solidFill>
                  </a:tcPr>
                </a:tc>
                <a:tc>
                  <a:txBody>
                    <a:bodyPr/>
                    <a:lstStyle/>
                    <a:p>
                      <a:pPr algn="ctr"/>
                      <a:r>
                        <a:rPr lang="en-US" sz="2000" dirty="0"/>
                        <a:t>Mobile</a:t>
                      </a:r>
                      <a:endParaRPr lang="mk-MK" sz="2000" dirty="0"/>
                    </a:p>
                  </a:txBody>
                  <a:tcPr marL="108477" marR="108477" marT="54238" marB="5423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072/251-368</a:t>
                      </a:r>
                      <a:endParaRPr lang="mk-MK" sz="2000" dirty="0"/>
                    </a:p>
                  </a:txBody>
                  <a:tcPr marL="108477" marR="108477" marT="54238" marB="54238"/>
                </a:tc>
                <a:extLst>
                  <a:ext uri="{0D108BD9-81ED-4DB2-BD59-A6C34878D82A}">
                    <a16:rowId xmlns:a16="http://schemas.microsoft.com/office/drawing/2014/main" val="643318303"/>
                  </a:ext>
                </a:extLst>
              </a:tr>
              <a:tr h="442898">
                <a:tc>
                  <a:txBody>
                    <a:bodyPr/>
                    <a:lstStyle/>
                    <a:p>
                      <a:pPr algn="ctr"/>
                      <a:r>
                        <a:rPr lang="en-US" sz="2000" dirty="0"/>
                        <a:t>2</a:t>
                      </a:r>
                      <a:endParaRPr lang="mk-MK" sz="2000" dirty="0"/>
                    </a:p>
                  </a:txBody>
                  <a:tcPr marL="108477" marR="108477" marT="54238" marB="54238"/>
                </a:tc>
                <a:tc>
                  <a:txBody>
                    <a:bodyPr/>
                    <a:lstStyle/>
                    <a:p>
                      <a:pPr algn="ctr"/>
                      <a:r>
                        <a:rPr lang="en-US" sz="2000" dirty="0"/>
                        <a:t>1</a:t>
                      </a:r>
                      <a:endParaRPr lang="mk-MK" sz="2000" dirty="0"/>
                    </a:p>
                  </a:txBody>
                  <a:tcPr marL="108477" marR="108477" marT="54238" marB="54238">
                    <a:solidFill>
                      <a:srgbClr val="FDAD2E"/>
                    </a:solidFill>
                  </a:tcPr>
                </a:tc>
                <a:tc>
                  <a:txBody>
                    <a:bodyPr/>
                    <a:lstStyle/>
                    <a:p>
                      <a:pPr algn="ctr"/>
                      <a:r>
                        <a:rPr lang="en-US" sz="2000" dirty="0"/>
                        <a:t>Office</a:t>
                      </a:r>
                      <a:endParaRPr lang="mk-MK" sz="2000" dirty="0"/>
                    </a:p>
                  </a:txBody>
                  <a:tcPr marL="108477" marR="108477" marT="54238" marB="5423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078/148-961</a:t>
                      </a:r>
                      <a:endParaRPr lang="mk-MK" sz="2000" dirty="0"/>
                    </a:p>
                  </a:txBody>
                  <a:tcPr marL="108477" marR="108477" marT="54238" marB="54238"/>
                </a:tc>
                <a:extLst>
                  <a:ext uri="{0D108BD9-81ED-4DB2-BD59-A6C34878D82A}">
                    <a16:rowId xmlns:a16="http://schemas.microsoft.com/office/drawing/2014/main" val="3363619064"/>
                  </a:ext>
                </a:extLst>
              </a:tr>
              <a:tr h="442898">
                <a:tc>
                  <a:txBody>
                    <a:bodyPr/>
                    <a:lstStyle/>
                    <a:p>
                      <a:pPr algn="ctr"/>
                      <a:r>
                        <a:rPr lang="en-US" sz="2000" dirty="0"/>
                        <a:t>3</a:t>
                      </a:r>
                      <a:endParaRPr lang="mk-MK" sz="2000" dirty="0"/>
                    </a:p>
                  </a:txBody>
                  <a:tcPr marL="108477" marR="108477" marT="54238" marB="54238"/>
                </a:tc>
                <a:tc>
                  <a:txBody>
                    <a:bodyPr/>
                    <a:lstStyle/>
                    <a:p>
                      <a:pPr algn="ctr"/>
                      <a:r>
                        <a:rPr lang="en-US" sz="2000" dirty="0"/>
                        <a:t>1</a:t>
                      </a:r>
                      <a:endParaRPr lang="mk-MK" sz="2000" dirty="0"/>
                    </a:p>
                  </a:txBody>
                  <a:tcPr marL="108477" marR="108477" marT="54238" marB="54238">
                    <a:solidFill>
                      <a:srgbClr val="FDAD2E"/>
                    </a:solidFill>
                  </a:tcPr>
                </a:tc>
                <a:tc>
                  <a:txBody>
                    <a:bodyPr/>
                    <a:lstStyle/>
                    <a:p>
                      <a:pPr algn="ctr"/>
                      <a:r>
                        <a:rPr lang="en-US" sz="2000" dirty="0"/>
                        <a:t>Home</a:t>
                      </a:r>
                      <a:endParaRPr lang="mk-MK" sz="2000" dirty="0"/>
                    </a:p>
                  </a:txBody>
                  <a:tcPr marL="108477" marR="108477" marT="54238" marB="54238"/>
                </a:tc>
                <a:tc>
                  <a:txBody>
                    <a:bodyPr/>
                    <a:lstStyle/>
                    <a:p>
                      <a:pPr algn="ctr"/>
                      <a:r>
                        <a:rPr lang="en-US" sz="2000" dirty="0"/>
                        <a:t>071/457-364</a:t>
                      </a:r>
                      <a:endParaRPr lang="mk-MK" sz="2000" dirty="0"/>
                    </a:p>
                  </a:txBody>
                  <a:tcPr marL="108477" marR="108477" marT="54238" marB="54238"/>
                </a:tc>
                <a:extLst>
                  <a:ext uri="{0D108BD9-81ED-4DB2-BD59-A6C34878D82A}">
                    <a16:rowId xmlns:a16="http://schemas.microsoft.com/office/drawing/2014/main" val="251584853"/>
                  </a:ext>
                </a:extLst>
              </a:tr>
              <a:tr h="442898">
                <a:tc>
                  <a:txBody>
                    <a:bodyPr/>
                    <a:lstStyle/>
                    <a:p>
                      <a:pPr algn="ctr"/>
                      <a:r>
                        <a:rPr lang="en-US" sz="2000" dirty="0"/>
                        <a:t>4</a:t>
                      </a:r>
                      <a:endParaRPr lang="mk-MK" sz="2000" dirty="0"/>
                    </a:p>
                  </a:txBody>
                  <a:tcPr marL="108477" marR="108477" marT="54238" marB="54238"/>
                </a:tc>
                <a:tc>
                  <a:txBody>
                    <a:bodyPr/>
                    <a:lstStyle/>
                    <a:p>
                      <a:pPr algn="ctr"/>
                      <a:r>
                        <a:rPr lang="en-US" sz="2000" dirty="0"/>
                        <a:t>2</a:t>
                      </a:r>
                      <a:endParaRPr lang="mk-MK" sz="2000" dirty="0"/>
                    </a:p>
                  </a:txBody>
                  <a:tcPr marL="108477" marR="108477" marT="54238" marB="54238"/>
                </a:tc>
                <a:tc>
                  <a:txBody>
                    <a:bodyPr/>
                    <a:lstStyle/>
                    <a:p>
                      <a:pPr algn="ctr"/>
                      <a:r>
                        <a:rPr lang="en-US" sz="2000" dirty="0"/>
                        <a:t>Office</a:t>
                      </a:r>
                      <a:endParaRPr lang="mk-MK" sz="2000" dirty="0"/>
                    </a:p>
                  </a:txBody>
                  <a:tcPr marL="108477" marR="108477" marT="54238" marB="5423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047/632-896</a:t>
                      </a:r>
                      <a:endParaRPr lang="mk-MK" sz="2000" dirty="0"/>
                    </a:p>
                  </a:txBody>
                  <a:tcPr marL="108477" marR="108477" marT="54238" marB="54238"/>
                </a:tc>
                <a:extLst>
                  <a:ext uri="{0D108BD9-81ED-4DB2-BD59-A6C34878D82A}">
                    <a16:rowId xmlns:a16="http://schemas.microsoft.com/office/drawing/2014/main" val="1502084904"/>
                  </a:ext>
                </a:extLst>
              </a:tr>
            </a:tbl>
          </a:graphicData>
        </a:graphic>
      </p:graphicFrame>
      <p:sp>
        <p:nvSpPr>
          <p:cNvPr id="10" name="TextBox 9">
            <a:extLst>
              <a:ext uri="{FF2B5EF4-FFF2-40B4-BE49-F238E27FC236}">
                <a16:creationId xmlns:a16="http://schemas.microsoft.com/office/drawing/2014/main" id="{C265BF5F-2511-44EB-A66D-0A40BB48D699}"/>
              </a:ext>
            </a:extLst>
          </p:cNvPr>
          <p:cNvSpPr txBox="1"/>
          <p:nvPr/>
        </p:nvSpPr>
        <p:spPr>
          <a:xfrm>
            <a:off x="8097544" y="1438607"/>
            <a:ext cx="3675356" cy="1477328"/>
          </a:xfrm>
          <a:prstGeom prst="rect">
            <a:avLst/>
          </a:prstGeom>
          <a:noFill/>
        </p:spPr>
        <p:txBody>
          <a:bodyPr wrap="square" rtlCol="0">
            <a:spAutoFit/>
          </a:bodyPr>
          <a:lstStyle/>
          <a:p>
            <a:pPr algn="just"/>
            <a:r>
              <a:rPr lang="mk-MK" dirty="0">
                <a:solidFill>
                  <a:schemeClr val="tx1">
                    <a:lumMod val="95000"/>
                    <a:lumOff val="5000"/>
                  </a:schemeClr>
                </a:solidFill>
              </a:rPr>
              <a:t>Секој рекорд во табелата треба да биди идентификуван уникатно (еден единствен), со таа цел креираме колона која ќе ја нарекуваме уште и </a:t>
            </a:r>
            <a:r>
              <a:rPr lang="mk-MK" b="1" u="sng" dirty="0">
                <a:solidFill>
                  <a:srgbClr val="92D050"/>
                </a:solidFill>
              </a:rPr>
              <a:t>примарен клуч</a:t>
            </a:r>
            <a:r>
              <a:rPr lang="mk-MK" b="1" u="sng" dirty="0">
                <a:solidFill>
                  <a:schemeClr val="tx1">
                    <a:lumMod val="95000"/>
                    <a:lumOff val="5000"/>
                  </a:schemeClr>
                </a:solidFill>
              </a:rPr>
              <a:t>.</a:t>
            </a:r>
          </a:p>
        </p:txBody>
      </p:sp>
      <p:sp>
        <p:nvSpPr>
          <p:cNvPr id="11" name="TextBox 10">
            <a:extLst>
              <a:ext uri="{FF2B5EF4-FFF2-40B4-BE49-F238E27FC236}">
                <a16:creationId xmlns:a16="http://schemas.microsoft.com/office/drawing/2014/main" id="{F6ABA6B8-9052-45D4-A758-8984432270A6}"/>
              </a:ext>
            </a:extLst>
          </p:cNvPr>
          <p:cNvSpPr txBox="1"/>
          <p:nvPr/>
        </p:nvSpPr>
        <p:spPr>
          <a:xfrm>
            <a:off x="75490" y="2707057"/>
            <a:ext cx="1853214" cy="369332"/>
          </a:xfrm>
          <a:prstGeom prst="rect">
            <a:avLst/>
          </a:prstGeom>
          <a:noFill/>
        </p:spPr>
        <p:txBody>
          <a:bodyPr wrap="square">
            <a:spAutoFit/>
          </a:bodyPr>
          <a:lstStyle/>
          <a:p>
            <a:r>
              <a:rPr lang="mk-MK" b="1" dirty="0">
                <a:solidFill>
                  <a:srgbClr val="AF2031"/>
                </a:solidFill>
              </a:rPr>
              <a:t>Примарен клуч</a:t>
            </a:r>
            <a:endParaRPr lang="mk-MK" dirty="0"/>
          </a:p>
        </p:txBody>
      </p:sp>
      <p:sp>
        <p:nvSpPr>
          <p:cNvPr id="12" name="TextBox 11">
            <a:extLst>
              <a:ext uri="{FF2B5EF4-FFF2-40B4-BE49-F238E27FC236}">
                <a16:creationId xmlns:a16="http://schemas.microsoft.com/office/drawing/2014/main" id="{4974B623-64D2-4EA6-8CB5-4660A6766904}"/>
              </a:ext>
            </a:extLst>
          </p:cNvPr>
          <p:cNvSpPr txBox="1"/>
          <p:nvPr/>
        </p:nvSpPr>
        <p:spPr>
          <a:xfrm>
            <a:off x="8097544" y="2810817"/>
            <a:ext cx="3675356" cy="923330"/>
          </a:xfrm>
          <a:prstGeom prst="rect">
            <a:avLst/>
          </a:prstGeom>
          <a:noFill/>
        </p:spPr>
        <p:txBody>
          <a:bodyPr wrap="square" rtlCol="0">
            <a:spAutoFit/>
          </a:bodyPr>
          <a:lstStyle/>
          <a:p>
            <a:pPr algn="just"/>
            <a:r>
              <a:rPr lang="mk-MK" dirty="0">
                <a:solidFill>
                  <a:schemeClr val="tx1">
                    <a:lumMod val="95000"/>
                    <a:lumOff val="5000"/>
                  </a:schemeClr>
                </a:solidFill>
              </a:rPr>
              <a:t>Пример: број на лична карта, возачка дозвола, кредитна картичка...</a:t>
            </a:r>
          </a:p>
        </p:txBody>
      </p:sp>
      <p:sp>
        <p:nvSpPr>
          <p:cNvPr id="13" name="TextBox 12">
            <a:extLst>
              <a:ext uri="{FF2B5EF4-FFF2-40B4-BE49-F238E27FC236}">
                <a16:creationId xmlns:a16="http://schemas.microsoft.com/office/drawing/2014/main" id="{F3A3834A-46F9-4A7A-8466-652085C417E6}"/>
              </a:ext>
            </a:extLst>
          </p:cNvPr>
          <p:cNvSpPr txBox="1"/>
          <p:nvPr/>
        </p:nvSpPr>
        <p:spPr>
          <a:xfrm>
            <a:off x="1695856" y="4177963"/>
            <a:ext cx="2962597" cy="2031325"/>
          </a:xfrm>
          <a:prstGeom prst="rect">
            <a:avLst/>
          </a:prstGeom>
          <a:noFill/>
        </p:spPr>
        <p:txBody>
          <a:bodyPr wrap="square" rtlCol="0">
            <a:spAutoFit/>
          </a:bodyPr>
          <a:lstStyle/>
          <a:p>
            <a:pPr algn="just"/>
            <a:r>
              <a:rPr lang="mk-MK" dirty="0">
                <a:solidFill>
                  <a:schemeClr val="tx1">
                    <a:lumMod val="95000"/>
                    <a:lumOff val="5000"/>
                  </a:schemeClr>
                </a:solidFill>
              </a:rPr>
              <a:t>Примарниот клуч е нашиот линк за да дојдеме до поврзани податоци со истиот во други табели. </a:t>
            </a:r>
          </a:p>
          <a:p>
            <a:pPr algn="just"/>
            <a:r>
              <a:rPr lang="mk-MK" dirty="0">
                <a:solidFill>
                  <a:schemeClr val="tx1">
                    <a:lumMod val="95000"/>
                    <a:lumOff val="5000"/>
                  </a:schemeClr>
                </a:solidFill>
              </a:rPr>
              <a:t>Во другата табела тој клуч ќе биде наречен </a:t>
            </a:r>
            <a:r>
              <a:rPr lang="en-US" b="1" u="sng" dirty="0">
                <a:solidFill>
                  <a:srgbClr val="92D050"/>
                </a:solidFill>
              </a:rPr>
              <a:t>foreign key </a:t>
            </a:r>
            <a:r>
              <a:rPr lang="mk-MK" dirty="0">
                <a:solidFill>
                  <a:schemeClr val="tx1">
                    <a:lumMod val="95000"/>
                    <a:lumOff val="5000"/>
                  </a:schemeClr>
                </a:solidFill>
              </a:rPr>
              <a:t>(</a:t>
            </a:r>
            <a:r>
              <a:rPr lang="mk-MK" u="sng" dirty="0"/>
              <a:t>надворешен клуч</a:t>
            </a:r>
            <a:r>
              <a:rPr lang="mk-MK" dirty="0">
                <a:solidFill>
                  <a:schemeClr val="tx1">
                    <a:lumMod val="95000"/>
                    <a:lumOff val="5000"/>
                  </a:schemeClr>
                </a:solidFill>
              </a:rPr>
              <a:t>).</a:t>
            </a:r>
          </a:p>
        </p:txBody>
      </p:sp>
      <p:cxnSp>
        <p:nvCxnSpPr>
          <p:cNvPr id="6" name="Straight Arrow Connector 5">
            <a:extLst>
              <a:ext uri="{FF2B5EF4-FFF2-40B4-BE49-F238E27FC236}">
                <a16:creationId xmlns:a16="http://schemas.microsoft.com/office/drawing/2014/main" id="{B8E3DFFC-C932-46BC-94E0-7C28B7739C77}"/>
              </a:ext>
            </a:extLst>
          </p:cNvPr>
          <p:cNvCxnSpPr>
            <a:endCxn id="8" idx="1"/>
          </p:cNvCxnSpPr>
          <p:nvPr/>
        </p:nvCxnSpPr>
        <p:spPr>
          <a:xfrm flipV="1">
            <a:off x="1455938" y="2545852"/>
            <a:ext cx="548255" cy="161205"/>
          </a:xfrm>
          <a:prstGeom prst="straightConnector1">
            <a:avLst/>
          </a:prstGeom>
          <a:ln w="28575">
            <a:solidFill>
              <a:srgbClr val="AF203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7E3E631-DF4E-4D8E-9F12-156E9BA067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014" y="1373121"/>
            <a:ext cx="999079" cy="999079"/>
          </a:xfrm>
          <a:prstGeom prst="rect">
            <a:avLst/>
          </a:prstGeom>
        </p:spPr>
      </p:pic>
    </p:spTree>
    <p:extLst>
      <p:ext uri="{BB962C8B-B14F-4D97-AF65-F5344CB8AC3E}">
        <p14:creationId xmlns:p14="http://schemas.microsoft.com/office/powerpoint/2010/main" val="1035557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37495F1-19E1-44E8-9391-4B1311BF2AB0}"/>
              </a:ext>
            </a:extLst>
          </p:cNvPr>
          <p:cNvSpPr/>
          <p:nvPr/>
        </p:nvSpPr>
        <p:spPr>
          <a:xfrm>
            <a:off x="1932373" y="3826275"/>
            <a:ext cx="8327254" cy="710214"/>
          </a:xfrm>
          <a:prstGeom prst="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pic>
        <p:nvPicPr>
          <p:cNvPr id="4" name="Picture 3">
            <a:extLst>
              <a:ext uri="{FF2B5EF4-FFF2-40B4-BE49-F238E27FC236}">
                <a16:creationId xmlns:a16="http://schemas.microsoft.com/office/drawing/2014/main" id="{F9F0F318-EA34-43ED-8AE6-A258795EFC1E}"/>
              </a:ext>
            </a:extLst>
          </p:cNvPr>
          <p:cNvPicPr>
            <a:picLocks noChangeAspect="1"/>
          </p:cNvPicPr>
          <p:nvPr/>
        </p:nvPicPr>
        <p:blipFill rotWithShape="1">
          <a:blip r:embed="rId2">
            <a:biLevel thresh="25000"/>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1061" t="5593" r="-74" b="-5386"/>
          <a:stretch/>
        </p:blipFill>
        <p:spPr>
          <a:xfrm>
            <a:off x="0" y="0"/>
            <a:ext cx="11980538" cy="2796466"/>
          </a:xfrm>
          <a:prstGeom prst="rect">
            <a:avLst/>
          </a:prstGeom>
        </p:spPr>
      </p:pic>
      <p:sp>
        <p:nvSpPr>
          <p:cNvPr id="7" name="Rectangle 6">
            <a:extLst>
              <a:ext uri="{FF2B5EF4-FFF2-40B4-BE49-F238E27FC236}">
                <a16:creationId xmlns:a16="http://schemas.microsoft.com/office/drawing/2014/main" id="{762F9054-549A-4AF6-9DC6-4D9F9889511C}"/>
              </a:ext>
            </a:extLst>
          </p:cNvPr>
          <p:cNvSpPr/>
          <p:nvPr/>
        </p:nvSpPr>
        <p:spPr>
          <a:xfrm>
            <a:off x="1016724" y="1512164"/>
            <a:ext cx="10158551" cy="4465467"/>
          </a:xfrm>
          <a:prstGeom prst="rect">
            <a:avLst/>
          </a:prstGeom>
          <a:solidFill>
            <a:srgbClr val="12A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8" name="TextBox 7">
            <a:extLst>
              <a:ext uri="{FF2B5EF4-FFF2-40B4-BE49-F238E27FC236}">
                <a16:creationId xmlns:a16="http://schemas.microsoft.com/office/drawing/2014/main" id="{812F29BD-D89B-48C8-9B20-872C09A40C4A}"/>
              </a:ext>
            </a:extLst>
          </p:cNvPr>
          <p:cNvSpPr txBox="1"/>
          <p:nvPr/>
        </p:nvSpPr>
        <p:spPr>
          <a:xfrm>
            <a:off x="1016724" y="1045177"/>
            <a:ext cx="9545434" cy="369332"/>
          </a:xfrm>
          <a:prstGeom prst="rect">
            <a:avLst/>
          </a:prstGeom>
          <a:noFill/>
        </p:spPr>
        <p:txBody>
          <a:bodyPr wrap="none" rtlCol="0">
            <a:spAutoFit/>
          </a:bodyPr>
          <a:lstStyle/>
          <a:p>
            <a:r>
              <a:rPr lang="mk-MK" dirty="0"/>
              <a:t>Како се нарекува кога една колона е поврзана (има конекција) со друга колона од иста табела?</a:t>
            </a:r>
          </a:p>
        </p:txBody>
      </p:sp>
      <p:sp>
        <p:nvSpPr>
          <p:cNvPr id="9" name="Rectangle 8">
            <a:extLst>
              <a:ext uri="{FF2B5EF4-FFF2-40B4-BE49-F238E27FC236}">
                <a16:creationId xmlns:a16="http://schemas.microsoft.com/office/drawing/2014/main" id="{48ACA770-4B4F-4525-A670-EC8A7559EA74}"/>
              </a:ext>
            </a:extLst>
          </p:cNvPr>
          <p:cNvSpPr/>
          <p:nvPr/>
        </p:nvSpPr>
        <p:spPr>
          <a:xfrm>
            <a:off x="1251751" y="1734105"/>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Referential-join</a:t>
            </a:r>
            <a:endParaRPr lang="mk-MK" dirty="0">
              <a:solidFill>
                <a:schemeClr val="tx1"/>
              </a:solidFill>
            </a:endParaRPr>
          </a:p>
        </p:txBody>
      </p:sp>
      <p:sp>
        <p:nvSpPr>
          <p:cNvPr id="10" name="Rectangle 9">
            <a:extLst>
              <a:ext uri="{FF2B5EF4-FFF2-40B4-BE49-F238E27FC236}">
                <a16:creationId xmlns:a16="http://schemas.microsoft.com/office/drawing/2014/main" id="{B3713637-969F-4F6B-B6DE-6AB2C78495F3}"/>
              </a:ext>
            </a:extLst>
          </p:cNvPr>
          <p:cNvSpPr/>
          <p:nvPr/>
        </p:nvSpPr>
        <p:spPr>
          <a:xfrm>
            <a:off x="1251751" y="2796466"/>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mk-MK" dirty="0">
              <a:solidFill>
                <a:schemeClr val="tx1"/>
              </a:solidFill>
            </a:endParaRPr>
          </a:p>
          <a:p>
            <a:r>
              <a:rPr lang="en-US" dirty="0">
                <a:solidFill>
                  <a:schemeClr val="tx1"/>
                </a:solidFill>
              </a:rPr>
              <a:t>One-to-many join</a:t>
            </a:r>
            <a:endParaRPr lang="mk-MK" dirty="0">
              <a:solidFill>
                <a:schemeClr val="tx1"/>
              </a:solidFill>
            </a:endParaRPr>
          </a:p>
          <a:p>
            <a:endParaRPr lang="mk-MK" dirty="0">
              <a:solidFill>
                <a:schemeClr val="tx1"/>
              </a:solidFill>
            </a:endParaRPr>
          </a:p>
        </p:txBody>
      </p:sp>
      <p:sp>
        <p:nvSpPr>
          <p:cNvPr id="11" name="Rectangle 10">
            <a:extLst>
              <a:ext uri="{FF2B5EF4-FFF2-40B4-BE49-F238E27FC236}">
                <a16:creationId xmlns:a16="http://schemas.microsoft.com/office/drawing/2014/main" id="{21443AE2-B4E9-4186-8E84-17A3ED244209}"/>
              </a:ext>
            </a:extLst>
          </p:cNvPr>
          <p:cNvSpPr/>
          <p:nvPr/>
        </p:nvSpPr>
        <p:spPr>
          <a:xfrm>
            <a:off x="1248792" y="3858827"/>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Self-join</a:t>
            </a:r>
            <a:endParaRPr lang="mk-MK" dirty="0">
              <a:solidFill>
                <a:schemeClr val="tx1"/>
              </a:solidFill>
            </a:endParaRPr>
          </a:p>
        </p:txBody>
      </p:sp>
      <p:sp>
        <p:nvSpPr>
          <p:cNvPr id="12" name="Rectangle 11">
            <a:extLst>
              <a:ext uri="{FF2B5EF4-FFF2-40B4-BE49-F238E27FC236}">
                <a16:creationId xmlns:a16="http://schemas.microsoft.com/office/drawing/2014/main" id="{81440C32-D573-404D-816E-866FB84F9C77}"/>
              </a:ext>
            </a:extLst>
          </p:cNvPr>
          <p:cNvSpPr/>
          <p:nvPr/>
        </p:nvSpPr>
        <p:spPr>
          <a:xfrm>
            <a:off x="1248792" y="4921188"/>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Column-join</a:t>
            </a:r>
            <a:endParaRPr lang="mk-MK" dirty="0">
              <a:solidFill>
                <a:schemeClr val="tx1"/>
              </a:solidFill>
            </a:endParaRPr>
          </a:p>
        </p:txBody>
      </p:sp>
      <p:pic>
        <p:nvPicPr>
          <p:cNvPr id="14" name="Picture 13">
            <a:extLst>
              <a:ext uri="{FF2B5EF4-FFF2-40B4-BE49-F238E27FC236}">
                <a16:creationId xmlns:a16="http://schemas.microsoft.com/office/drawing/2014/main" id="{3185F330-16E1-40B4-A6EE-E2C068B631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62" y="130777"/>
            <a:ext cx="914400" cy="914400"/>
          </a:xfrm>
          <a:prstGeom prst="rect">
            <a:avLst/>
          </a:prstGeom>
        </p:spPr>
      </p:pic>
    </p:spTree>
    <p:extLst>
      <p:ext uri="{BB962C8B-B14F-4D97-AF65-F5344CB8AC3E}">
        <p14:creationId xmlns:p14="http://schemas.microsoft.com/office/powerpoint/2010/main" val="162242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1"/>
                                        </p:tgtEl>
                                      </p:cBhvr>
                                    </p:animEffect>
                                    <p:animScale>
                                      <p:cBhvr>
                                        <p:cTn id="7"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2F4371-3154-404A-9521-1FF0BD99AB0C}"/>
              </a:ext>
            </a:extLst>
          </p:cNvPr>
          <p:cNvSpPr/>
          <p:nvPr/>
        </p:nvSpPr>
        <p:spPr>
          <a:xfrm>
            <a:off x="1932373" y="3826275"/>
            <a:ext cx="8327254" cy="710214"/>
          </a:xfrm>
          <a:prstGeom prst="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pic>
        <p:nvPicPr>
          <p:cNvPr id="7" name="Picture 6">
            <a:extLst>
              <a:ext uri="{FF2B5EF4-FFF2-40B4-BE49-F238E27FC236}">
                <a16:creationId xmlns:a16="http://schemas.microsoft.com/office/drawing/2014/main" id="{A66AA1FF-79D8-4DCF-AEF0-A5B9C68E48D1}"/>
              </a:ext>
            </a:extLst>
          </p:cNvPr>
          <p:cNvPicPr>
            <a:picLocks noChangeAspect="1"/>
          </p:cNvPicPr>
          <p:nvPr/>
        </p:nvPicPr>
        <p:blipFill rotWithShape="1">
          <a:blip r:embed="rId2">
            <a:biLevel thresh="25000"/>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1061" t="5593" r="-74" b="-5386"/>
          <a:stretch/>
        </p:blipFill>
        <p:spPr>
          <a:xfrm>
            <a:off x="0" y="0"/>
            <a:ext cx="11980538" cy="2796466"/>
          </a:xfrm>
          <a:prstGeom prst="rect">
            <a:avLst/>
          </a:prstGeom>
        </p:spPr>
      </p:pic>
      <p:sp>
        <p:nvSpPr>
          <p:cNvPr id="8" name="Rectangle 7">
            <a:extLst>
              <a:ext uri="{FF2B5EF4-FFF2-40B4-BE49-F238E27FC236}">
                <a16:creationId xmlns:a16="http://schemas.microsoft.com/office/drawing/2014/main" id="{1C9D7108-4CA2-4232-9DDC-F4C6C7EE5B15}"/>
              </a:ext>
            </a:extLst>
          </p:cNvPr>
          <p:cNvSpPr/>
          <p:nvPr/>
        </p:nvSpPr>
        <p:spPr>
          <a:xfrm>
            <a:off x="1016724" y="1512164"/>
            <a:ext cx="10158551" cy="4465467"/>
          </a:xfrm>
          <a:prstGeom prst="rect">
            <a:avLst/>
          </a:prstGeom>
          <a:solidFill>
            <a:srgbClr val="12A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9" name="TextBox 8">
            <a:extLst>
              <a:ext uri="{FF2B5EF4-FFF2-40B4-BE49-F238E27FC236}">
                <a16:creationId xmlns:a16="http://schemas.microsoft.com/office/drawing/2014/main" id="{8B048E40-C0CC-4474-A05A-7B9CD71EF105}"/>
              </a:ext>
            </a:extLst>
          </p:cNvPr>
          <p:cNvSpPr txBox="1"/>
          <p:nvPr/>
        </p:nvSpPr>
        <p:spPr>
          <a:xfrm>
            <a:off x="1016724" y="754862"/>
            <a:ext cx="10158551" cy="646331"/>
          </a:xfrm>
          <a:prstGeom prst="rect">
            <a:avLst/>
          </a:prstGeom>
          <a:noFill/>
        </p:spPr>
        <p:txBody>
          <a:bodyPr wrap="square" rtlCol="0">
            <a:spAutoFit/>
          </a:bodyPr>
          <a:lstStyle/>
          <a:p>
            <a:pPr algn="just"/>
            <a:r>
              <a:rPr lang="mk-MK" dirty="0"/>
              <a:t>Од сигурносни причини, треба да се зачуваат информациите за кредитни картички за плаќање сметки во посебни табели од другите податоци за сметките. Каков тип на </a:t>
            </a:r>
            <a:r>
              <a:rPr lang="en-US" dirty="0"/>
              <a:t>join </a:t>
            </a:r>
            <a:r>
              <a:rPr lang="mk-MK" dirty="0"/>
              <a:t>ќе искористиме? </a:t>
            </a:r>
          </a:p>
        </p:txBody>
      </p:sp>
      <p:sp>
        <p:nvSpPr>
          <p:cNvPr id="10" name="Rectangle 9">
            <a:extLst>
              <a:ext uri="{FF2B5EF4-FFF2-40B4-BE49-F238E27FC236}">
                <a16:creationId xmlns:a16="http://schemas.microsoft.com/office/drawing/2014/main" id="{E4E1EEFD-CE9A-451F-BA31-1BB45A631A9A}"/>
              </a:ext>
            </a:extLst>
          </p:cNvPr>
          <p:cNvSpPr/>
          <p:nvPr/>
        </p:nvSpPr>
        <p:spPr>
          <a:xfrm>
            <a:off x="1251751" y="1734105"/>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One-to-one</a:t>
            </a:r>
            <a:endParaRPr lang="mk-MK" dirty="0">
              <a:solidFill>
                <a:schemeClr val="tx1"/>
              </a:solidFill>
            </a:endParaRPr>
          </a:p>
        </p:txBody>
      </p:sp>
      <p:sp>
        <p:nvSpPr>
          <p:cNvPr id="11" name="Rectangle 10">
            <a:extLst>
              <a:ext uri="{FF2B5EF4-FFF2-40B4-BE49-F238E27FC236}">
                <a16:creationId xmlns:a16="http://schemas.microsoft.com/office/drawing/2014/main" id="{2593F195-BF5D-47F0-9475-79F4A663B819}"/>
              </a:ext>
            </a:extLst>
          </p:cNvPr>
          <p:cNvSpPr/>
          <p:nvPr/>
        </p:nvSpPr>
        <p:spPr>
          <a:xfrm>
            <a:off x="1251751" y="2796466"/>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mk-MK" dirty="0">
              <a:solidFill>
                <a:schemeClr val="tx1"/>
              </a:solidFill>
            </a:endParaRPr>
          </a:p>
          <a:p>
            <a:r>
              <a:rPr lang="en-US" dirty="0">
                <a:solidFill>
                  <a:schemeClr val="tx1"/>
                </a:solidFill>
              </a:rPr>
              <a:t>Many-to-many</a:t>
            </a:r>
            <a:endParaRPr lang="mk-MK" dirty="0">
              <a:solidFill>
                <a:schemeClr val="tx1"/>
              </a:solidFill>
            </a:endParaRPr>
          </a:p>
          <a:p>
            <a:endParaRPr lang="mk-MK" dirty="0">
              <a:solidFill>
                <a:schemeClr val="tx1"/>
              </a:solidFill>
            </a:endParaRPr>
          </a:p>
        </p:txBody>
      </p:sp>
      <p:sp>
        <p:nvSpPr>
          <p:cNvPr id="12" name="Rectangle 11">
            <a:extLst>
              <a:ext uri="{FF2B5EF4-FFF2-40B4-BE49-F238E27FC236}">
                <a16:creationId xmlns:a16="http://schemas.microsoft.com/office/drawing/2014/main" id="{86E73738-705A-4092-BF2E-60F2FEC88118}"/>
              </a:ext>
            </a:extLst>
          </p:cNvPr>
          <p:cNvSpPr/>
          <p:nvPr/>
        </p:nvSpPr>
        <p:spPr>
          <a:xfrm>
            <a:off x="1248792" y="3858827"/>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One-to-many</a:t>
            </a:r>
            <a:endParaRPr lang="mk-MK" dirty="0">
              <a:solidFill>
                <a:schemeClr val="tx1"/>
              </a:solidFill>
            </a:endParaRPr>
          </a:p>
        </p:txBody>
      </p:sp>
      <p:sp>
        <p:nvSpPr>
          <p:cNvPr id="13" name="Rectangle 12">
            <a:extLst>
              <a:ext uri="{FF2B5EF4-FFF2-40B4-BE49-F238E27FC236}">
                <a16:creationId xmlns:a16="http://schemas.microsoft.com/office/drawing/2014/main" id="{5CCFFA4E-BF27-4290-B29A-510019D4E906}"/>
              </a:ext>
            </a:extLst>
          </p:cNvPr>
          <p:cNvSpPr/>
          <p:nvPr/>
        </p:nvSpPr>
        <p:spPr>
          <a:xfrm>
            <a:off x="1248792" y="4921188"/>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Many-to-one</a:t>
            </a:r>
            <a:endParaRPr lang="mk-MK" dirty="0">
              <a:solidFill>
                <a:schemeClr val="tx1"/>
              </a:solidFill>
            </a:endParaRPr>
          </a:p>
        </p:txBody>
      </p:sp>
      <p:pic>
        <p:nvPicPr>
          <p:cNvPr id="14" name="Picture 13">
            <a:extLst>
              <a:ext uri="{FF2B5EF4-FFF2-40B4-BE49-F238E27FC236}">
                <a16:creationId xmlns:a16="http://schemas.microsoft.com/office/drawing/2014/main" id="{16144E57-516A-49CC-89B9-496E76A807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62" y="130777"/>
            <a:ext cx="914400" cy="914400"/>
          </a:xfrm>
          <a:prstGeom prst="rect">
            <a:avLst/>
          </a:prstGeom>
        </p:spPr>
      </p:pic>
    </p:spTree>
    <p:extLst>
      <p:ext uri="{BB962C8B-B14F-4D97-AF65-F5344CB8AC3E}">
        <p14:creationId xmlns:p14="http://schemas.microsoft.com/office/powerpoint/2010/main" val="12945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2F4371-3154-404A-9521-1FF0BD99AB0C}"/>
              </a:ext>
            </a:extLst>
          </p:cNvPr>
          <p:cNvSpPr/>
          <p:nvPr/>
        </p:nvSpPr>
        <p:spPr>
          <a:xfrm>
            <a:off x="1932373" y="3826275"/>
            <a:ext cx="8327254" cy="710214"/>
          </a:xfrm>
          <a:prstGeom prst="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pic>
        <p:nvPicPr>
          <p:cNvPr id="7" name="Picture 6">
            <a:extLst>
              <a:ext uri="{FF2B5EF4-FFF2-40B4-BE49-F238E27FC236}">
                <a16:creationId xmlns:a16="http://schemas.microsoft.com/office/drawing/2014/main" id="{A66AA1FF-79D8-4DCF-AEF0-A5B9C68E48D1}"/>
              </a:ext>
            </a:extLst>
          </p:cNvPr>
          <p:cNvPicPr>
            <a:picLocks noChangeAspect="1"/>
          </p:cNvPicPr>
          <p:nvPr/>
        </p:nvPicPr>
        <p:blipFill rotWithShape="1">
          <a:blip r:embed="rId2">
            <a:biLevel thresh="25000"/>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1061" t="5593" r="-74" b="-5386"/>
          <a:stretch/>
        </p:blipFill>
        <p:spPr>
          <a:xfrm>
            <a:off x="0" y="0"/>
            <a:ext cx="11980538" cy="2796466"/>
          </a:xfrm>
          <a:prstGeom prst="rect">
            <a:avLst/>
          </a:prstGeom>
        </p:spPr>
      </p:pic>
      <p:sp>
        <p:nvSpPr>
          <p:cNvPr id="8" name="Rectangle 7">
            <a:extLst>
              <a:ext uri="{FF2B5EF4-FFF2-40B4-BE49-F238E27FC236}">
                <a16:creationId xmlns:a16="http://schemas.microsoft.com/office/drawing/2014/main" id="{1C9D7108-4CA2-4232-9DDC-F4C6C7EE5B15}"/>
              </a:ext>
            </a:extLst>
          </p:cNvPr>
          <p:cNvSpPr/>
          <p:nvPr/>
        </p:nvSpPr>
        <p:spPr>
          <a:xfrm>
            <a:off x="1016724" y="1512164"/>
            <a:ext cx="10158551" cy="4465467"/>
          </a:xfrm>
          <a:prstGeom prst="rect">
            <a:avLst/>
          </a:prstGeom>
          <a:solidFill>
            <a:srgbClr val="12A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10" name="Rectangle 9">
            <a:extLst>
              <a:ext uri="{FF2B5EF4-FFF2-40B4-BE49-F238E27FC236}">
                <a16:creationId xmlns:a16="http://schemas.microsoft.com/office/drawing/2014/main" id="{E4E1EEFD-CE9A-451F-BA31-1BB45A631A9A}"/>
              </a:ext>
            </a:extLst>
          </p:cNvPr>
          <p:cNvSpPr/>
          <p:nvPr/>
        </p:nvSpPr>
        <p:spPr>
          <a:xfrm>
            <a:off x="1251751" y="1734105"/>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Optionality</a:t>
            </a:r>
            <a:endParaRPr lang="mk-MK" dirty="0">
              <a:solidFill>
                <a:schemeClr val="tx1"/>
              </a:solidFill>
            </a:endParaRPr>
          </a:p>
        </p:txBody>
      </p:sp>
      <p:sp>
        <p:nvSpPr>
          <p:cNvPr id="11" name="Rectangle 10">
            <a:extLst>
              <a:ext uri="{FF2B5EF4-FFF2-40B4-BE49-F238E27FC236}">
                <a16:creationId xmlns:a16="http://schemas.microsoft.com/office/drawing/2014/main" id="{2593F195-BF5D-47F0-9475-79F4A663B819}"/>
              </a:ext>
            </a:extLst>
          </p:cNvPr>
          <p:cNvSpPr/>
          <p:nvPr/>
        </p:nvSpPr>
        <p:spPr>
          <a:xfrm>
            <a:off x="1251751" y="2796466"/>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mk-MK" dirty="0">
              <a:solidFill>
                <a:schemeClr val="tx1"/>
              </a:solidFill>
            </a:endParaRPr>
          </a:p>
          <a:p>
            <a:r>
              <a:rPr lang="en-US" dirty="0">
                <a:solidFill>
                  <a:schemeClr val="tx1"/>
                </a:solidFill>
              </a:rPr>
              <a:t>Maximality</a:t>
            </a:r>
            <a:endParaRPr lang="mk-MK" dirty="0">
              <a:solidFill>
                <a:schemeClr val="tx1"/>
              </a:solidFill>
            </a:endParaRPr>
          </a:p>
          <a:p>
            <a:endParaRPr lang="mk-MK" dirty="0">
              <a:solidFill>
                <a:schemeClr val="tx1"/>
              </a:solidFill>
            </a:endParaRPr>
          </a:p>
        </p:txBody>
      </p:sp>
      <p:sp>
        <p:nvSpPr>
          <p:cNvPr id="12" name="Rectangle 11">
            <a:extLst>
              <a:ext uri="{FF2B5EF4-FFF2-40B4-BE49-F238E27FC236}">
                <a16:creationId xmlns:a16="http://schemas.microsoft.com/office/drawing/2014/main" id="{86E73738-705A-4092-BF2E-60F2FEC88118}"/>
              </a:ext>
            </a:extLst>
          </p:cNvPr>
          <p:cNvSpPr/>
          <p:nvPr/>
        </p:nvSpPr>
        <p:spPr>
          <a:xfrm>
            <a:off x="1248792" y="3858827"/>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Obligatory</a:t>
            </a:r>
            <a:endParaRPr lang="mk-MK" dirty="0">
              <a:solidFill>
                <a:schemeClr val="tx1"/>
              </a:solidFill>
            </a:endParaRPr>
          </a:p>
        </p:txBody>
      </p:sp>
      <p:sp>
        <p:nvSpPr>
          <p:cNvPr id="13" name="Rectangle 12">
            <a:extLst>
              <a:ext uri="{FF2B5EF4-FFF2-40B4-BE49-F238E27FC236}">
                <a16:creationId xmlns:a16="http://schemas.microsoft.com/office/drawing/2014/main" id="{5CCFFA4E-BF27-4290-B29A-510019D4E906}"/>
              </a:ext>
            </a:extLst>
          </p:cNvPr>
          <p:cNvSpPr/>
          <p:nvPr/>
        </p:nvSpPr>
        <p:spPr>
          <a:xfrm>
            <a:off x="1248792" y="4921188"/>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Cardinality</a:t>
            </a:r>
            <a:endParaRPr lang="mk-MK" dirty="0">
              <a:solidFill>
                <a:schemeClr val="tx1"/>
              </a:solidFill>
            </a:endParaRPr>
          </a:p>
        </p:txBody>
      </p:sp>
      <p:sp>
        <p:nvSpPr>
          <p:cNvPr id="15" name="TextBox 14">
            <a:extLst>
              <a:ext uri="{FF2B5EF4-FFF2-40B4-BE49-F238E27FC236}">
                <a16:creationId xmlns:a16="http://schemas.microsoft.com/office/drawing/2014/main" id="{4FBEF258-4279-4118-8DDB-BD751259F918}"/>
              </a:ext>
            </a:extLst>
          </p:cNvPr>
          <p:cNvSpPr txBox="1"/>
          <p:nvPr/>
        </p:nvSpPr>
        <p:spPr>
          <a:xfrm>
            <a:off x="1016723" y="984937"/>
            <a:ext cx="10158551" cy="369332"/>
          </a:xfrm>
          <a:prstGeom prst="rect">
            <a:avLst/>
          </a:prstGeom>
          <a:noFill/>
        </p:spPr>
        <p:txBody>
          <a:bodyPr wrap="square" rtlCol="0">
            <a:spAutoFit/>
          </a:bodyPr>
          <a:lstStyle/>
          <a:p>
            <a:pPr algn="just"/>
            <a:r>
              <a:rPr lang="mk-MK" dirty="0"/>
              <a:t>Кој од наведените термини го опишува максималниот број на поврзани записи помеѓу две табели?</a:t>
            </a:r>
          </a:p>
        </p:txBody>
      </p:sp>
      <p:pic>
        <p:nvPicPr>
          <p:cNvPr id="16" name="Picture 15">
            <a:extLst>
              <a:ext uri="{FF2B5EF4-FFF2-40B4-BE49-F238E27FC236}">
                <a16:creationId xmlns:a16="http://schemas.microsoft.com/office/drawing/2014/main" id="{AA94C893-F706-4A87-A01C-ACC8143EB7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62" y="130777"/>
            <a:ext cx="914400" cy="914400"/>
          </a:xfrm>
          <a:prstGeom prst="rect">
            <a:avLst/>
          </a:prstGeom>
        </p:spPr>
      </p:pic>
    </p:spTree>
    <p:extLst>
      <p:ext uri="{BB962C8B-B14F-4D97-AF65-F5344CB8AC3E}">
        <p14:creationId xmlns:p14="http://schemas.microsoft.com/office/powerpoint/2010/main" val="141514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3"/>
                                        </p:tgtEl>
                                      </p:cBhvr>
                                    </p:animEffect>
                                    <p:animScale>
                                      <p:cBhvr>
                                        <p:cTn id="7"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2F4371-3154-404A-9521-1FF0BD99AB0C}"/>
              </a:ext>
            </a:extLst>
          </p:cNvPr>
          <p:cNvSpPr/>
          <p:nvPr/>
        </p:nvSpPr>
        <p:spPr>
          <a:xfrm>
            <a:off x="1932373" y="3826275"/>
            <a:ext cx="8327254" cy="710214"/>
          </a:xfrm>
          <a:prstGeom prst="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pic>
        <p:nvPicPr>
          <p:cNvPr id="7" name="Picture 6">
            <a:extLst>
              <a:ext uri="{FF2B5EF4-FFF2-40B4-BE49-F238E27FC236}">
                <a16:creationId xmlns:a16="http://schemas.microsoft.com/office/drawing/2014/main" id="{A66AA1FF-79D8-4DCF-AEF0-A5B9C68E48D1}"/>
              </a:ext>
            </a:extLst>
          </p:cNvPr>
          <p:cNvPicPr>
            <a:picLocks noChangeAspect="1"/>
          </p:cNvPicPr>
          <p:nvPr/>
        </p:nvPicPr>
        <p:blipFill rotWithShape="1">
          <a:blip r:embed="rId2">
            <a:biLevel thresh="25000"/>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1061" t="5593" r="-74" b="-5386"/>
          <a:stretch/>
        </p:blipFill>
        <p:spPr>
          <a:xfrm>
            <a:off x="0" y="0"/>
            <a:ext cx="11980538" cy="2796466"/>
          </a:xfrm>
          <a:prstGeom prst="rect">
            <a:avLst/>
          </a:prstGeom>
        </p:spPr>
      </p:pic>
      <p:sp>
        <p:nvSpPr>
          <p:cNvPr id="8" name="Rectangle 7">
            <a:extLst>
              <a:ext uri="{FF2B5EF4-FFF2-40B4-BE49-F238E27FC236}">
                <a16:creationId xmlns:a16="http://schemas.microsoft.com/office/drawing/2014/main" id="{1C9D7108-4CA2-4232-9DDC-F4C6C7EE5B15}"/>
              </a:ext>
            </a:extLst>
          </p:cNvPr>
          <p:cNvSpPr/>
          <p:nvPr/>
        </p:nvSpPr>
        <p:spPr>
          <a:xfrm>
            <a:off x="1016724" y="1512164"/>
            <a:ext cx="10158551" cy="4465467"/>
          </a:xfrm>
          <a:prstGeom prst="rect">
            <a:avLst/>
          </a:prstGeom>
          <a:solidFill>
            <a:srgbClr val="12A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10" name="Rectangle 9">
            <a:extLst>
              <a:ext uri="{FF2B5EF4-FFF2-40B4-BE49-F238E27FC236}">
                <a16:creationId xmlns:a16="http://schemas.microsoft.com/office/drawing/2014/main" id="{E4E1EEFD-CE9A-451F-BA31-1BB45A631A9A}"/>
              </a:ext>
            </a:extLst>
          </p:cNvPr>
          <p:cNvSpPr/>
          <p:nvPr/>
        </p:nvSpPr>
        <p:spPr>
          <a:xfrm>
            <a:off x="1251751" y="1734105"/>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Not null</a:t>
            </a:r>
            <a:endParaRPr lang="mk-MK" dirty="0">
              <a:solidFill>
                <a:schemeClr val="tx1"/>
              </a:solidFill>
            </a:endParaRPr>
          </a:p>
        </p:txBody>
      </p:sp>
      <p:sp>
        <p:nvSpPr>
          <p:cNvPr id="11" name="Rectangle 10">
            <a:extLst>
              <a:ext uri="{FF2B5EF4-FFF2-40B4-BE49-F238E27FC236}">
                <a16:creationId xmlns:a16="http://schemas.microsoft.com/office/drawing/2014/main" id="{2593F195-BF5D-47F0-9475-79F4A663B819}"/>
              </a:ext>
            </a:extLst>
          </p:cNvPr>
          <p:cNvSpPr/>
          <p:nvPr/>
        </p:nvSpPr>
        <p:spPr>
          <a:xfrm>
            <a:off x="1251751" y="2796466"/>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mk-MK" dirty="0">
              <a:solidFill>
                <a:schemeClr val="tx1"/>
              </a:solidFill>
            </a:endParaRPr>
          </a:p>
          <a:p>
            <a:r>
              <a:rPr lang="en-US" dirty="0">
                <a:solidFill>
                  <a:schemeClr val="tx1"/>
                </a:solidFill>
              </a:rPr>
              <a:t>An INT data type</a:t>
            </a:r>
            <a:endParaRPr lang="mk-MK" dirty="0">
              <a:solidFill>
                <a:schemeClr val="tx1"/>
              </a:solidFill>
            </a:endParaRPr>
          </a:p>
          <a:p>
            <a:endParaRPr lang="mk-MK" dirty="0">
              <a:solidFill>
                <a:schemeClr val="tx1"/>
              </a:solidFill>
            </a:endParaRPr>
          </a:p>
        </p:txBody>
      </p:sp>
      <p:sp>
        <p:nvSpPr>
          <p:cNvPr id="12" name="Rectangle 11">
            <a:extLst>
              <a:ext uri="{FF2B5EF4-FFF2-40B4-BE49-F238E27FC236}">
                <a16:creationId xmlns:a16="http://schemas.microsoft.com/office/drawing/2014/main" id="{86E73738-705A-4092-BF2E-60F2FEC88118}"/>
              </a:ext>
            </a:extLst>
          </p:cNvPr>
          <p:cNvSpPr/>
          <p:nvPr/>
        </p:nvSpPr>
        <p:spPr>
          <a:xfrm>
            <a:off x="1248792" y="3858827"/>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Unique</a:t>
            </a:r>
            <a:endParaRPr lang="mk-MK" dirty="0">
              <a:solidFill>
                <a:schemeClr val="tx1"/>
              </a:solidFill>
            </a:endParaRPr>
          </a:p>
        </p:txBody>
      </p:sp>
      <p:sp>
        <p:nvSpPr>
          <p:cNvPr id="13" name="Rectangle 12">
            <a:extLst>
              <a:ext uri="{FF2B5EF4-FFF2-40B4-BE49-F238E27FC236}">
                <a16:creationId xmlns:a16="http://schemas.microsoft.com/office/drawing/2014/main" id="{5CCFFA4E-BF27-4290-B29A-510019D4E906}"/>
              </a:ext>
            </a:extLst>
          </p:cNvPr>
          <p:cNvSpPr/>
          <p:nvPr/>
        </p:nvSpPr>
        <p:spPr>
          <a:xfrm>
            <a:off x="1248792" y="4921188"/>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mk-MK" dirty="0">
                <a:solidFill>
                  <a:schemeClr val="tx1"/>
                </a:solidFill>
              </a:rPr>
              <a:t>Именуван Продукт</a:t>
            </a:r>
            <a:r>
              <a:rPr lang="en-US" dirty="0">
                <a:solidFill>
                  <a:schemeClr val="tx1"/>
                </a:solidFill>
              </a:rPr>
              <a:t>ID</a:t>
            </a:r>
            <a:endParaRPr lang="mk-MK" dirty="0">
              <a:solidFill>
                <a:schemeClr val="tx1"/>
              </a:solidFill>
            </a:endParaRPr>
          </a:p>
        </p:txBody>
      </p:sp>
      <p:sp>
        <p:nvSpPr>
          <p:cNvPr id="15" name="TextBox 14">
            <a:extLst>
              <a:ext uri="{FF2B5EF4-FFF2-40B4-BE49-F238E27FC236}">
                <a16:creationId xmlns:a16="http://schemas.microsoft.com/office/drawing/2014/main" id="{4FBEF258-4279-4118-8DDB-BD751259F918}"/>
              </a:ext>
            </a:extLst>
          </p:cNvPr>
          <p:cNvSpPr txBox="1"/>
          <p:nvPr/>
        </p:nvSpPr>
        <p:spPr>
          <a:xfrm>
            <a:off x="1016723" y="833281"/>
            <a:ext cx="10158551" cy="646331"/>
          </a:xfrm>
          <a:prstGeom prst="rect">
            <a:avLst/>
          </a:prstGeom>
          <a:noFill/>
        </p:spPr>
        <p:txBody>
          <a:bodyPr wrap="square" rtlCol="0">
            <a:spAutoFit/>
          </a:bodyPr>
          <a:lstStyle/>
          <a:p>
            <a:pPr algn="just"/>
            <a:r>
              <a:rPr lang="mk-MK" dirty="0"/>
              <a:t>Кога креираме врска од </a:t>
            </a:r>
            <a:r>
              <a:rPr lang="en-US" dirty="0"/>
              <a:t>INT </a:t>
            </a:r>
            <a:r>
              <a:rPr lang="mk-MK" dirty="0"/>
              <a:t>тип на податок на примарен клуч пример именуван како Продукт</a:t>
            </a:r>
            <a:r>
              <a:rPr lang="en-US" dirty="0"/>
              <a:t>ID</a:t>
            </a:r>
            <a:r>
              <a:rPr lang="mk-MK" dirty="0"/>
              <a:t>, надворешниот клуч исто така треба да биде..?</a:t>
            </a:r>
          </a:p>
        </p:txBody>
      </p:sp>
      <p:pic>
        <p:nvPicPr>
          <p:cNvPr id="16" name="Picture 15">
            <a:extLst>
              <a:ext uri="{FF2B5EF4-FFF2-40B4-BE49-F238E27FC236}">
                <a16:creationId xmlns:a16="http://schemas.microsoft.com/office/drawing/2014/main" id="{AA94C893-F706-4A87-A01C-ACC8143EB7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62" y="130777"/>
            <a:ext cx="914400" cy="914400"/>
          </a:xfrm>
          <a:prstGeom prst="rect">
            <a:avLst/>
          </a:prstGeom>
        </p:spPr>
      </p:pic>
    </p:spTree>
    <p:extLst>
      <p:ext uri="{BB962C8B-B14F-4D97-AF65-F5344CB8AC3E}">
        <p14:creationId xmlns:p14="http://schemas.microsoft.com/office/powerpoint/2010/main" val="412083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1"/>
                                        </p:tgtEl>
                                      </p:cBhvr>
                                    </p:animEffect>
                                    <p:animScale>
                                      <p:cBhvr>
                                        <p:cTn id="7"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55"/>
          <p:cNvPicPr preferRelativeResize="0"/>
          <p:nvPr/>
        </p:nvPicPr>
        <p:blipFill rotWithShape="1">
          <a:blip r:embed="rId3">
            <a:alphaModFix/>
          </a:blip>
          <a:srcRect t="900" r="1060"/>
          <a:stretch/>
        </p:blipFill>
        <p:spPr>
          <a:xfrm>
            <a:off x="0" y="0"/>
            <a:ext cx="12192000" cy="6848419"/>
          </a:xfrm>
          <a:prstGeom prst="rect">
            <a:avLst/>
          </a:prstGeom>
          <a:noFill/>
          <a:ln>
            <a:noFill/>
          </a:ln>
        </p:spPr>
      </p:pic>
      <p:sp>
        <p:nvSpPr>
          <p:cNvPr id="149" name="Google Shape;149;p55"/>
          <p:cNvSpPr txBox="1"/>
          <p:nvPr/>
        </p:nvSpPr>
        <p:spPr>
          <a:xfrm>
            <a:off x="268750" y="314975"/>
            <a:ext cx="8689500" cy="13209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4400"/>
              <a:buFont typeface="Calibri"/>
              <a:buNone/>
            </a:pPr>
            <a:r>
              <a:rPr lang="mk-MK" sz="3900" b="1">
                <a:solidFill>
                  <a:schemeClr val="lt1"/>
                </a:solidFill>
                <a:latin typeface="Calibri"/>
                <a:ea typeface="Calibri"/>
                <a:cs typeface="Calibri"/>
                <a:sym typeface="Calibri"/>
              </a:rPr>
              <a:t>Basic Relational DBMS Concepts</a:t>
            </a:r>
            <a:endParaRPr sz="3900" b="1">
              <a:solidFill>
                <a:schemeClr val="lt1"/>
              </a:solidFill>
              <a:latin typeface="Calibri"/>
              <a:ea typeface="Calibri"/>
              <a:cs typeface="Calibri"/>
              <a:sym typeface="Calibri"/>
            </a:endParaRPr>
          </a:p>
          <a:p>
            <a:pPr marL="0" marR="0" lvl="0" indent="0" algn="ctr" rtl="0">
              <a:lnSpc>
                <a:spcPct val="90000"/>
              </a:lnSpc>
              <a:spcBef>
                <a:spcPts val="0"/>
              </a:spcBef>
              <a:spcAft>
                <a:spcPts val="0"/>
              </a:spcAft>
              <a:buClr>
                <a:schemeClr val="lt1"/>
              </a:buClr>
              <a:buSzPts val="4400"/>
              <a:buFont typeface="Calibri"/>
              <a:buNone/>
            </a:pPr>
            <a:endParaRPr sz="3900" b="1">
              <a:solidFill>
                <a:schemeClr val="lt1"/>
              </a:solidFill>
              <a:latin typeface="Calibri"/>
              <a:ea typeface="Calibri"/>
              <a:cs typeface="Calibri"/>
              <a:sym typeface="Calibri"/>
            </a:endParaRPr>
          </a:p>
        </p:txBody>
      </p:sp>
      <p:sp>
        <p:nvSpPr>
          <p:cNvPr id="150" name="Google Shape;150;p55"/>
          <p:cNvSpPr txBox="1"/>
          <p:nvPr/>
        </p:nvSpPr>
        <p:spPr>
          <a:xfrm>
            <a:off x="1499225" y="1558925"/>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500">
              <a:solidFill>
                <a:srgbClr val="FFFFFF"/>
              </a:solidFill>
              <a:highlight>
                <a:srgbClr val="212529"/>
              </a:highlight>
              <a:latin typeface="Roboto"/>
              <a:ea typeface="Roboto"/>
              <a:cs typeface="Roboto"/>
              <a:sym typeface="Roboto"/>
            </a:endParaRPr>
          </a:p>
          <a:p>
            <a:pPr marL="0" lvl="0" indent="0" algn="l" rtl="0">
              <a:lnSpc>
                <a:spcPct val="115000"/>
              </a:lnSpc>
              <a:spcBef>
                <a:spcPts val="1200"/>
              </a:spcBef>
              <a:spcAft>
                <a:spcPts val="0"/>
              </a:spcAft>
              <a:buNone/>
            </a:pPr>
            <a:endParaRPr sz="1500">
              <a:solidFill>
                <a:srgbClr val="FFFFFF"/>
              </a:solidFill>
              <a:highlight>
                <a:srgbClr val="212529"/>
              </a:highlight>
              <a:latin typeface="Roboto"/>
              <a:ea typeface="Roboto"/>
              <a:cs typeface="Roboto"/>
              <a:sym typeface="Roboto"/>
            </a:endParaRPr>
          </a:p>
          <a:p>
            <a:pPr marL="0" lvl="0" indent="0" algn="l" rtl="0">
              <a:lnSpc>
                <a:spcPct val="120000"/>
              </a:lnSpc>
              <a:spcBef>
                <a:spcPts val="1900"/>
              </a:spcBef>
              <a:spcAft>
                <a:spcPts val="1900"/>
              </a:spcAft>
              <a:buNone/>
            </a:pPr>
            <a:endParaRPr sz="1300">
              <a:solidFill>
                <a:srgbClr val="FFFFFF"/>
              </a:solidFill>
              <a:highlight>
                <a:srgbClr val="212529"/>
              </a:highlight>
              <a:latin typeface="Roboto"/>
              <a:ea typeface="Roboto"/>
              <a:cs typeface="Roboto"/>
              <a:sym typeface="Roboto"/>
            </a:endParaRPr>
          </a:p>
        </p:txBody>
      </p:sp>
      <p:graphicFrame>
        <p:nvGraphicFramePr>
          <p:cNvPr id="2" name="Table 10">
            <a:extLst>
              <a:ext uri="{FF2B5EF4-FFF2-40B4-BE49-F238E27FC236}">
                <a16:creationId xmlns:a16="http://schemas.microsoft.com/office/drawing/2014/main" id="{0210EC56-1D82-C9B9-5260-4DB72BE064FD}"/>
              </a:ext>
            </a:extLst>
          </p:cNvPr>
          <p:cNvGraphicFramePr>
            <a:graphicFrameLocks noGrp="1"/>
          </p:cNvGraphicFramePr>
          <p:nvPr>
            <p:extLst>
              <p:ext uri="{D42A27DB-BD31-4B8C-83A1-F6EECF244321}">
                <p14:modId xmlns:p14="http://schemas.microsoft.com/office/powerpoint/2010/main" val="2326731599"/>
              </p:ext>
            </p:extLst>
          </p:nvPr>
        </p:nvGraphicFramePr>
        <p:xfrm>
          <a:off x="2102448" y="3058925"/>
          <a:ext cx="7987104" cy="2429410"/>
        </p:xfrm>
        <a:graphic>
          <a:graphicData uri="http://schemas.openxmlformats.org/drawingml/2006/table">
            <a:tbl>
              <a:tblPr firstRow="1" bandRow="1">
                <a:tableStyleId>{93296810-A885-4BE3-A3E7-6D5BEEA58F35}</a:tableStyleId>
              </a:tblPr>
              <a:tblGrid>
                <a:gridCol w="2662368">
                  <a:extLst>
                    <a:ext uri="{9D8B030D-6E8A-4147-A177-3AD203B41FA5}">
                      <a16:colId xmlns:a16="http://schemas.microsoft.com/office/drawing/2014/main" val="290570990"/>
                    </a:ext>
                  </a:extLst>
                </a:gridCol>
                <a:gridCol w="2662368">
                  <a:extLst>
                    <a:ext uri="{9D8B030D-6E8A-4147-A177-3AD203B41FA5}">
                      <a16:colId xmlns:a16="http://schemas.microsoft.com/office/drawing/2014/main" val="964303756"/>
                    </a:ext>
                  </a:extLst>
                </a:gridCol>
                <a:gridCol w="2662368">
                  <a:extLst>
                    <a:ext uri="{9D8B030D-6E8A-4147-A177-3AD203B41FA5}">
                      <a16:colId xmlns:a16="http://schemas.microsoft.com/office/drawing/2014/main" val="2555570019"/>
                    </a:ext>
                  </a:extLst>
                </a:gridCol>
              </a:tblGrid>
              <a:tr h="485882">
                <a:tc>
                  <a:txBody>
                    <a:bodyPr/>
                    <a:lstStyle/>
                    <a:p>
                      <a:pPr algn="ctr"/>
                      <a:r>
                        <a:rPr lang="mk-MK" sz="2400" dirty="0"/>
                        <a:t>Име</a:t>
                      </a:r>
                    </a:p>
                  </a:txBody>
                  <a:tcPr marL="119807" marR="119807" marT="59903" marB="59903">
                    <a:solidFill>
                      <a:srgbClr val="39B54A"/>
                    </a:solidFill>
                  </a:tcPr>
                </a:tc>
                <a:tc>
                  <a:txBody>
                    <a:bodyPr/>
                    <a:lstStyle/>
                    <a:p>
                      <a:pPr algn="ctr"/>
                      <a:r>
                        <a:rPr lang="mk-MK" sz="2400" dirty="0"/>
                        <a:t>Презиме</a:t>
                      </a:r>
                    </a:p>
                  </a:txBody>
                  <a:tcPr marL="119807" marR="119807" marT="59903" marB="59903">
                    <a:solidFill>
                      <a:srgbClr val="39B54A"/>
                    </a:solidFill>
                  </a:tcPr>
                </a:tc>
                <a:tc>
                  <a:txBody>
                    <a:bodyPr/>
                    <a:lstStyle/>
                    <a:p>
                      <a:pPr algn="ctr"/>
                      <a:r>
                        <a:rPr lang="mk-MK" sz="2400" dirty="0"/>
                        <a:t>Година на раѓање</a:t>
                      </a:r>
                    </a:p>
                  </a:txBody>
                  <a:tcPr marL="119807" marR="119807" marT="59903" marB="59903">
                    <a:solidFill>
                      <a:srgbClr val="39B54A"/>
                    </a:solidFill>
                  </a:tcPr>
                </a:tc>
                <a:extLst>
                  <a:ext uri="{0D108BD9-81ED-4DB2-BD59-A6C34878D82A}">
                    <a16:rowId xmlns:a16="http://schemas.microsoft.com/office/drawing/2014/main" val="1013250464"/>
                  </a:ext>
                </a:extLst>
              </a:tr>
              <a:tr h="485882">
                <a:tc>
                  <a:txBody>
                    <a:bodyPr/>
                    <a:lstStyle/>
                    <a:p>
                      <a:pPr algn="ctr"/>
                      <a:r>
                        <a:rPr lang="mk-MK" sz="2400" dirty="0"/>
                        <a:t>Ивана</a:t>
                      </a:r>
                    </a:p>
                  </a:txBody>
                  <a:tcPr marL="119807" marR="119807" marT="59903" marB="59903"/>
                </a:tc>
                <a:tc>
                  <a:txBody>
                    <a:bodyPr/>
                    <a:lstStyle/>
                    <a:p>
                      <a:pPr algn="ctr"/>
                      <a:r>
                        <a:rPr lang="mk-MK" sz="2400" dirty="0"/>
                        <a:t>Петревска</a:t>
                      </a:r>
                    </a:p>
                  </a:txBody>
                  <a:tcPr marL="119807" marR="119807" marT="59903" marB="59903"/>
                </a:tc>
                <a:tc>
                  <a:txBody>
                    <a:bodyPr/>
                    <a:lstStyle/>
                    <a:p>
                      <a:pPr algn="ctr"/>
                      <a:r>
                        <a:rPr lang="mk-MK" sz="2400" dirty="0"/>
                        <a:t>1990</a:t>
                      </a:r>
                    </a:p>
                  </a:txBody>
                  <a:tcPr marL="119807" marR="119807" marT="59903" marB="59903"/>
                </a:tc>
                <a:extLst>
                  <a:ext uri="{0D108BD9-81ED-4DB2-BD59-A6C34878D82A}">
                    <a16:rowId xmlns:a16="http://schemas.microsoft.com/office/drawing/2014/main" val="4060843823"/>
                  </a:ext>
                </a:extLst>
              </a:tr>
              <a:tr h="485882">
                <a:tc>
                  <a:txBody>
                    <a:bodyPr/>
                    <a:lstStyle/>
                    <a:p>
                      <a:pPr algn="ctr"/>
                      <a:r>
                        <a:rPr lang="mk-MK" sz="2400" dirty="0"/>
                        <a:t>Марко</a:t>
                      </a:r>
                    </a:p>
                  </a:txBody>
                  <a:tcPr marL="119807" marR="119807" marT="59903" marB="59903"/>
                </a:tc>
                <a:tc>
                  <a:txBody>
                    <a:bodyPr/>
                    <a:lstStyle/>
                    <a:p>
                      <a:pPr algn="ctr"/>
                      <a:r>
                        <a:rPr lang="mk-MK" sz="2400" dirty="0"/>
                        <a:t>Трајковски</a:t>
                      </a:r>
                    </a:p>
                  </a:txBody>
                  <a:tcPr marL="119807" marR="119807" marT="59903" marB="59903"/>
                </a:tc>
                <a:tc>
                  <a:txBody>
                    <a:bodyPr/>
                    <a:lstStyle/>
                    <a:p>
                      <a:pPr algn="ctr"/>
                      <a:r>
                        <a:rPr lang="mk-MK" sz="2400" dirty="0"/>
                        <a:t>1993</a:t>
                      </a:r>
                    </a:p>
                  </a:txBody>
                  <a:tcPr marL="119807" marR="119807" marT="59903" marB="59903"/>
                </a:tc>
                <a:extLst>
                  <a:ext uri="{0D108BD9-81ED-4DB2-BD59-A6C34878D82A}">
                    <a16:rowId xmlns:a16="http://schemas.microsoft.com/office/drawing/2014/main" val="2192227361"/>
                  </a:ext>
                </a:extLst>
              </a:tr>
              <a:tr h="485882">
                <a:tc>
                  <a:txBody>
                    <a:bodyPr/>
                    <a:lstStyle/>
                    <a:p>
                      <a:pPr algn="ctr"/>
                      <a:r>
                        <a:rPr lang="mk-MK" sz="2400" dirty="0"/>
                        <a:t>Сара</a:t>
                      </a:r>
                    </a:p>
                  </a:txBody>
                  <a:tcPr marL="119807" marR="119807" marT="59903" marB="59903"/>
                </a:tc>
                <a:tc>
                  <a:txBody>
                    <a:bodyPr/>
                    <a:lstStyle/>
                    <a:p>
                      <a:pPr algn="ctr"/>
                      <a:r>
                        <a:rPr lang="mk-MK" sz="2400" dirty="0"/>
                        <a:t>Костовска</a:t>
                      </a:r>
                    </a:p>
                  </a:txBody>
                  <a:tcPr marL="119807" marR="119807" marT="59903" marB="59903"/>
                </a:tc>
                <a:tc>
                  <a:txBody>
                    <a:bodyPr/>
                    <a:lstStyle/>
                    <a:p>
                      <a:pPr algn="ctr"/>
                      <a:r>
                        <a:rPr lang="mk-MK" sz="2400" dirty="0"/>
                        <a:t>1989</a:t>
                      </a:r>
                    </a:p>
                  </a:txBody>
                  <a:tcPr marL="119807" marR="119807" marT="59903" marB="59903"/>
                </a:tc>
                <a:extLst>
                  <a:ext uri="{0D108BD9-81ED-4DB2-BD59-A6C34878D82A}">
                    <a16:rowId xmlns:a16="http://schemas.microsoft.com/office/drawing/2014/main" val="178989814"/>
                  </a:ext>
                </a:extLst>
              </a:tr>
              <a:tr h="485882">
                <a:tc>
                  <a:txBody>
                    <a:bodyPr/>
                    <a:lstStyle/>
                    <a:p>
                      <a:pPr algn="ctr"/>
                      <a:r>
                        <a:rPr lang="mk-MK" sz="2400" dirty="0"/>
                        <a:t>Јован</a:t>
                      </a:r>
                    </a:p>
                  </a:txBody>
                  <a:tcPr marL="119807" marR="119807" marT="59903" marB="59903"/>
                </a:tc>
                <a:tc>
                  <a:txBody>
                    <a:bodyPr/>
                    <a:lstStyle/>
                    <a:p>
                      <a:pPr algn="ctr"/>
                      <a:r>
                        <a:rPr lang="mk-MK" sz="2400" dirty="0"/>
                        <a:t>Стефановски</a:t>
                      </a:r>
                    </a:p>
                  </a:txBody>
                  <a:tcPr marL="119807" marR="119807" marT="59903" marB="59903"/>
                </a:tc>
                <a:tc>
                  <a:txBody>
                    <a:bodyPr/>
                    <a:lstStyle/>
                    <a:p>
                      <a:pPr algn="ctr"/>
                      <a:r>
                        <a:rPr lang="mk-MK" sz="2400" dirty="0"/>
                        <a:t>1977</a:t>
                      </a:r>
                    </a:p>
                  </a:txBody>
                  <a:tcPr marL="119807" marR="119807" marT="59903" marB="59903"/>
                </a:tc>
                <a:extLst>
                  <a:ext uri="{0D108BD9-81ED-4DB2-BD59-A6C34878D82A}">
                    <a16:rowId xmlns:a16="http://schemas.microsoft.com/office/drawing/2014/main" val="2193137365"/>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D0EEDD-8D3A-487B-A6C0-F419ECBA5AC6}"/>
              </a:ext>
            </a:extLst>
          </p:cNvPr>
          <p:cNvPicPr>
            <a:picLocks noChangeAspect="1"/>
          </p:cNvPicPr>
          <p:nvPr/>
        </p:nvPicPr>
        <p:blipFill>
          <a:blip r:embed="rId2"/>
          <a:stretch>
            <a:fillRect/>
          </a:stretch>
        </p:blipFill>
        <p:spPr>
          <a:xfrm>
            <a:off x="0" y="0"/>
            <a:ext cx="12192000" cy="6846693"/>
          </a:xfrm>
          <a:prstGeom prst="rect">
            <a:avLst/>
          </a:prstGeom>
        </p:spPr>
      </p:pic>
      <p:sp>
        <p:nvSpPr>
          <p:cNvPr id="6" name="TextBox 5">
            <a:extLst>
              <a:ext uri="{FF2B5EF4-FFF2-40B4-BE49-F238E27FC236}">
                <a16:creationId xmlns:a16="http://schemas.microsoft.com/office/drawing/2014/main" id="{E7AD6CB4-EC1E-4AB7-8EBA-656494886AAE}"/>
              </a:ext>
            </a:extLst>
          </p:cNvPr>
          <p:cNvSpPr txBox="1"/>
          <p:nvPr/>
        </p:nvSpPr>
        <p:spPr>
          <a:xfrm>
            <a:off x="664579" y="367767"/>
            <a:ext cx="9949405" cy="646331"/>
          </a:xfrm>
          <a:prstGeom prst="rect">
            <a:avLst/>
          </a:prstGeom>
          <a:noFill/>
        </p:spPr>
        <p:txBody>
          <a:bodyPr wrap="square">
            <a:spAutoFit/>
          </a:bodyPr>
          <a:lstStyle/>
          <a:p>
            <a:r>
              <a:rPr lang="mk-MK" sz="3600" b="1" spc="50" dirty="0">
                <a:ln w="0"/>
                <a:solidFill>
                  <a:schemeClr val="bg1"/>
                </a:solidFill>
                <a:effectLst>
                  <a:innerShdw blurRad="63500" dist="50800" dir="13500000">
                    <a:srgbClr val="000000">
                      <a:alpha val="50000"/>
                    </a:srgbClr>
                  </a:innerShdw>
                </a:effectLst>
              </a:rPr>
              <a:t>Проблеми без нормализација на бази</a:t>
            </a:r>
            <a:endParaRPr lang="en-US" sz="3600" b="1" spc="50" dirty="0">
              <a:ln w="0"/>
              <a:solidFill>
                <a:schemeClr val="bg1"/>
              </a:solidFill>
              <a:effectLst>
                <a:innerShdw blurRad="63500" dist="50800" dir="13500000">
                  <a:srgbClr val="000000">
                    <a:alpha val="50000"/>
                  </a:srgbClr>
                </a:innerShdw>
              </a:effectLst>
            </a:endParaRPr>
          </a:p>
        </p:txBody>
      </p:sp>
      <p:graphicFrame>
        <p:nvGraphicFramePr>
          <p:cNvPr id="2" name="Table 1">
            <a:extLst>
              <a:ext uri="{FF2B5EF4-FFF2-40B4-BE49-F238E27FC236}">
                <a16:creationId xmlns:a16="http://schemas.microsoft.com/office/drawing/2014/main" id="{1720EFCD-9160-3477-646E-8B12AA72FF6B}"/>
              </a:ext>
            </a:extLst>
          </p:cNvPr>
          <p:cNvGraphicFramePr>
            <a:graphicFrameLocks noGrp="1"/>
          </p:cNvGraphicFramePr>
          <p:nvPr>
            <p:extLst>
              <p:ext uri="{D42A27DB-BD31-4B8C-83A1-F6EECF244321}">
                <p14:modId xmlns:p14="http://schemas.microsoft.com/office/powerpoint/2010/main" val="800276061"/>
              </p:ext>
            </p:extLst>
          </p:nvPr>
        </p:nvGraphicFramePr>
        <p:xfrm>
          <a:off x="2024062" y="3086894"/>
          <a:ext cx="8143875" cy="1828800"/>
        </p:xfrm>
        <a:graphic>
          <a:graphicData uri="http://schemas.openxmlformats.org/drawingml/2006/table">
            <a:tbl>
              <a:tblPr>
                <a:tableStyleId>{C4B1156A-380E-4F78-BDF5-A606A8083BF9}</a:tableStyleId>
              </a:tblPr>
              <a:tblGrid>
                <a:gridCol w="1628775">
                  <a:extLst>
                    <a:ext uri="{9D8B030D-6E8A-4147-A177-3AD203B41FA5}">
                      <a16:colId xmlns:a16="http://schemas.microsoft.com/office/drawing/2014/main" val="859009765"/>
                    </a:ext>
                  </a:extLst>
                </a:gridCol>
                <a:gridCol w="1628775">
                  <a:extLst>
                    <a:ext uri="{9D8B030D-6E8A-4147-A177-3AD203B41FA5}">
                      <a16:colId xmlns:a16="http://schemas.microsoft.com/office/drawing/2014/main" val="3440696114"/>
                    </a:ext>
                  </a:extLst>
                </a:gridCol>
                <a:gridCol w="1628775">
                  <a:extLst>
                    <a:ext uri="{9D8B030D-6E8A-4147-A177-3AD203B41FA5}">
                      <a16:colId xmlns:a16="http://schemas.microsoft.com/office/drawing/2014/main" val="1695143261"/>
                    </a:ext>
                  </a:extLst>
                </a:gridCol>
                <a:gridCol w="1628775">
                  <a:extLst>
                    <a:ext uri="{9D8B030D-6E8A-4147-A177-3AD203B41FA5}">
                      <a16:colId xmlns:a16="http://schemas.microsoft.com/office/drawing/2014/main" val="3735269730"/>
                    </a:ext>
                  </a:extLst>
                </a:gridCol>
                <a:gridCol w="1628775">
                  <a:extLst>
                    <a:ext uri="{9D8B030D-6E8A-4147-A177-3AD203B41FA5}">
                      <a16:colId xmlns:a16="http://schemas.microsoft.com/office/drawing/2014/main" val="2581080849"/>
                    </a:ext>
                  </a:extLst>
                </a:gridCol>
              </a:tblGrid>
              <a:tr h="0">
                <a:tc>
                  <a:txBody>
                    <a:bodyPr/>
                    <a:lstStyle/>
                    <a:p>
                      <a:pPr algn="l"/>
                      <a:r>
                        <a:rPr lang="en-US" dirty="0" err="1">
                          <a:effectLst/>
                        </a:rPr>
                        <a:t>DocID</a:t>
                      </a:r>
                      <a:endParaRPr lang="en-US" dirty="0">
                        <a:effectLst/>
                      </a:endParaRPr>
                    </a:p>
                  </a:txBody>
                  <a:tcPr>
                    <a:solidFill>
                      <a:schemeClr val="accent4">
                        <a:lumMod val="60000"/>
                        <a:lumOff val="40000"/>
                      </a:schemeClr>
                    </a:solidFill>
                  </a:tcPr>
                </a:tc>
                <a:tc>
                  <a:txBody>
                    <a:bodyPr/>
                    <a:lstStyle/>
                    <a:p>
                      <a:pPr algn="l"/>
                      <a:r>
                        <a:rPr lang="en-US" dirty="0">
                          <a:effectLst/>
                        </a:rPr>
                        <a:t>Name</a:t>
                      </a:r>
                    </a:p>
                  </a:txBody>
                  <a:tcPr>
                    <a:solidFill>
                      <a:schemeClr val="accent4">
                        <a:lumMod val="60000"/>
                        <a:lumOff val="40000"/>
                      </a:schemeClr>
                    </a:solidFill>
                  </a:tcPr>
                </a:tc>
                <a:tc>
                  <a:txBody>
                    <a:bodyPr/>
                    <a:lstStyle/>
                    <a:p>
                      <a:pPr algn="l"/>
                      <a:r>
                        <a:rPr lang="en-US" dirty="0">
                          <a:effectLst/>
                        </a:rPr>
                        <a:t>Branch</a:t>
                      </a:r>
                    </a:p>
                  </a:txBody>
                  <a:tcPr>
                    <a:solidFill>
                      <a:schemeClr val="accent4">
                        <a:lumMod val="60000"/>
                        <a:lumOff val="40000"/>
                      </a:schemeClr>
                    </a:solidFill>
                  </a:tcPr>
                </a:tc>
                <a:tc>
                  <a:txBody>
                    <a:bodyPr/>
                    <a:lstStyle/>
                    <a:p>
                      <a:pPr algn="l"/>
                      <a:r>
                        <a:rPr lang="en-US" dirty="0">
                          <a:effectLst/>
                        </a:rPr>
                        <a:t>Prof</a:t>
                      </a:r>
                    </a:p>
                  </a:txBody>
                  <a:tcPr>
                    <a:solidFill>
                      <a:schemeClr val="accent4">
                        <a:lumMod val="60000"/>
                        <a:lumOff val="40000"/>
                      </a:schemeClr>
                    </a:solidFill>
                  </a:tcPr>
                </a:tc>
                <a:tc>
                  <a:txBody>
                    <a:bodyPr/>
                    <a:lstStyle/>
                    <a:p>
                      <a:pPr algn="l"/>
                      <a:r>
                        <a:rPr lang="en-US" dirty="0">
                          <a:effectLst/>
                        </a:rPr>
                        <a:t>Office</a:t>
                      </a:r>
                    </a:p>
                  </a:txBody>
                  <a:tcPr>
                    <a:solidFill>
                      <a:schemeClr val="accent4">
                        <a:lumMod val="60000"/>
                        <a:lumOff val="40000"/>
                      </a:schemeClr>
                    </a:solidFill>
                  </a:tcPr>
                </a:tc>
                <a:extLst>
                  <a:ext uri="{0D108BD9-81ED-4DB2-BD59-A6C34878D82A}">
                    <a16:rowId xmlns:a16="http://schemas.microsoft.com/office/drawing/2014/main" val="3909315279"/>
                  </a:ext>
                </a:extLst>
              </a:tr>
              <a:tr h="0">
                <a:tc>
                  <a:txBody>
                    <a:bodyPr/>
                    <a:lstStyle/>
                    <a:p>
                      <a:r>
                        <a:rPr lang="mk-MK" dirty="0">
                          <a:effectLst/>
                        </a:rPr>
                        <a:t>401</a:t>
                      </a:r>
                    </a:p>
                  </a:txBody>
                  <a:tcPr/>
                </a:tc>
                <a:tc>
                  <a:txBody>
                    <a:bodyPr/>
                    <a:lstStyle/>
                    <a:p>
                      <a:r>
                        <a:rPr lang="en-US" dirty="0">
                          <a:effectLst/>
                        </a:rPr>
                        <a:t>Alan</a:t>
                      </a:r>
                    </a:p>
                  </a:txBody>
                  <a:tcPr/>
                </a:tc>
                <a:tc>
                  <a:txBody>
                    <a:bodyPr/>
                    <a:lstStyle/>
                    <a:p>
                      <a:r>
                        <a:rPr lang="en-US" dirty="0">
                          <a:effectLst/>
                        </a:rPr>
                        <a:t>CSE</a:t>
                      </a:r>
                    </a:p>
                  </a:txBody>
                  <a:tcPr/>
                </a:tc>
                <a:tc>
                  <a:txBody>
                    <a:bodyPr/>
                    <a:lstStyle/>
                    <a:p>
                      <a:r>
                        <a:rPr lang="en-US">
                          <a:effectLst/>
                        </a:rPr>
                        <a:t>Mr. X</a:t>
                      </a:r>
                    </a:p>
                  </a:txBody>
                  <a:tcPr/>
                </a:tc>
                <a:tc>
                  <a:txBody>
                    <a:bodyPr/>
                    <a:lstStyle/>
                    <a:p>
                      <a:r>
                        <a:rPr lang="mk-MK">
                          <a:effectLst/>
                        </a:rPr>
                        <a:t>53337</a:t>
                      </a:r>
                    </a:p>
                  </a:txBody>
                  <a:tcPr/>
                </a:tc>
                <a:extLst>
                  <a:ext uri="{0D108BD9-81ED-4DB2-BD59-A6C34878D82A}">
                    <a16:rowId xmlns:a16="http://schemas.microsoft.com/office/drawing/2014/main" val="3133380777"/>
                  </a:ext>
                </a:extLst>
              </a:tr>
              <a:tr h="0">
                <a:tc>
                  <a:txBody>
                    <a:bodyPr/>
                    <a:lstStyle/>
                    <a:p>
                      <a:r>
                        <a:rPr lang="mk-MK">
                          <a:effectLst/>
                        </a:rPr>
                        <a:t>402</a:t>
                      </a:r>
                    </a:p>
                  </a:txBody>
                  <a:tcPr/>
                </a:tc>
                <a:tc>
                  <a:txBody>
                    <a:bodyPr/>
                    <a:lstStyle/>
                    <a:p>
                      <a:r>
                        <a:rPr lang="en-US" dirty="0">
                          <a:effectLst/>
                        </a:rPr>
                        <a:t>Blair</a:t>
                      </a:r>
                    </a:p>
                  </a:txBody>
                  <a:tcPr/>
                </a:tc>
                <a:tc>
                  <a:txBody>
                    <a:bodyPr/>
                    <a:lstStyle/>
                    <a:p>
                      <a:r>
                        <a:rPr lang="en-US">
                          <a:effectLst/>
                        </a:rPr>
                        <a:t>CSE</a:t>
                      </a:r>
                    </a:p>
                  </a:txBody>
                  <a:tcPr/>
                </a:tc>
                <a:tc>
                  <a:txBody>
                    <a:bodyPr/>
                    <a:lstStyle/>
                    <a:p>
                      <a:r>
                        <a:rPr lang="en-US">
                          <a:effectLst/>
                        </a:rPr>
                        <a:t>Mr. X</a:t>
                      </a:r>
                    </a:p>
                  </a:txBody>
                  <a:tcPr/>
                </a:tc>
                <a:tc>
                  <a:txBody>
                    <a:bodyPr/>
                    <a:lstStyle/>
                    <a:p>
                      <a:r>
                        <a:rPr lang="mk-MK">
                          <a:effectLst/>
                        </a:rPr>
                        <a:t>53337</a:t>
                      </a:r>
                    </a:p>
                  </a:txBody>
                  <a:tcPr/>
                </a:tc>
                <a:extLst>
                  <a:ext uri="{0D108BD9-81ED-4DB2-BD59-A6C34878D82A}">
                    <a16:rowId xmlns:a16="http://schemas.microsoft.com/office/drawing/2014/main" val="938226776"/>
                  </a:ext>
                </a:extLst>
              </a:tr>
              <a:tr h="0">
                <a:tc>
                  <a:txBody>
                    <a:bodyPr/>
                    <a:lstStyle/>
                    <a:p>
                      <a:r>
                        <a:rPr lang="mk-MK">
                          <a:effectLst/>
                        </a:rPr>
                        <a:t>403</a:t>
                      </a:r>
                    </a:p>
                  </a:txBody>
                  <a:tcPr/>
                </a:tc>
                <a:tc>
                  <a:txBody>
                    <a:bodyPr/>
                    <a:lstStyle/>
                    <a:p>
                      <a:r>
                        <a:rPr lang="en-US" dirty="0">
                          <a:effectLst/>
                        </a:rPr>
                        <a:t>Candice</a:t>
                      </a:r>
                    </a:p>
                  </a:txBody>
                  <a:tcPr/>
                </a:tc>
                <a:tc>
                  <a:txBody>
                    <a:bodyPr/>
                    <a:lstStyle/>
                    <a:p>
                      <a:r>
                        <a:rPr lang="en-US">
                          <a:effectLst/>
                        </a:rPr>
                        <a:t>CSE</a:t>
                      </a:r>
                    </a:p>
                  </a:txBody>
                  <a:tcPr/>
                </a:tc>
                <a:tc>
                  <a:txBody>
                    <a:bodyPr/>
                    <a:lstStyle/>
                    <a:p>
                      <a:r>
                        <a:rPr lang="en-US">
                          <a:effectLst/>
                        </a:rPr>
                        <a:t>Mr. X</a:t>
                      </a:r>
                    </a:p>
                  </a:txBody>
                  <a:tcPr/>
                </a:tc>
                <a:tc>
                  <a:txBody>
                    <a:bodyPr/>
                    <a:lstStyle/>
                    <a:p>
                      <a:r>
                        <a:rPr lang="mk-MK">
                          <a:effectLst/>
                        </a:rPr>
                        <a:t>53337</a:t>
                      </a:r>
                    </a:p>
                  </a:txBody>
                  <a:tcPr/>
                </a:tc>
                <a:extLst>
                  <a:ext uri="{0D108BD9-81ED-4DB2-BD59-A6C34878D82A}">
                    <a16:rowId xmlns:a16="http://schemas.microsoft.com/office/drawing/2014/main" val="2480045474"/>
                  </a:ext>
                </a:extLst>
              </a:tr>
              <a:tr h="0">
                <a:tc>
                  <a:txBody>
                    <a:bodyPr/>
                    <a:lstStyle/>
                    <a:p>
                      <a:r>
                        <a:rPr lang="mk-MK">
                          <a:effectLst/>
                        </a:rPr>
                        <a:t>404</a:t>
                      </a:r>
                    </a:p>
                  </a:txBody>
                  <a:tcPr/>
                </a:tc>
                <a:tc>
                  <a:txBody>
                    <a:bodyPr/>
                    <a:lstStyle/>
                    <a:p>
                      <a:r>
                        <a:rPr lang="en-US" dirty="0">
                          <a:effectLst/>
                        </a:rPr>
                        <a:t>David</a:t>
                      </a:r>
                    </a:p>
                  </a:txBody>
                  <a:tcPr/>
                </a:tc>
                <a:tc>
                  <a:txBody>
                    <a:bodyPr/>
                    <a:lstStyle/>
                    <a:p>
                      <a:r>
                        <a:rPr lang="en-US">
                          <a:effectLst/>
                        </a:rPr>
                        <a:t>CSE</a:t>
                      </a:r>
                    </a:p>
                  </a:txBody>
                  <a:tcPr/>
                </a:tc>
                <a:tc>
                  <a:txBody>
                    <a:bodyPr/>
                    <a:lstStyle/>
                    <a:p>
                      <a:r>
                        <a:rPr lang="en-US">
                          <a:effectLst/>
                        </a:rPr>
                        <a:t>Mr. X</a:t>
                      </a:r>
                    </a:p>
                  </a:txBody>
                  <a:tcPr/>
                </a:tc>
                <a:tc>
                  <a:txBody>
                    <a:bodyPr/>
                    <a:lstStyle/>
                    <a:p>
                      <a:r>
                        <a:rPr lang="mk-MK" dirty="0">
                          <a:effectLst/>
                        </a:rPr>
                        <a:t>53337</a:t>
                      </a:r>
                    </a:p>
                  </a:txBody>
                  <a:tcPr/>
                </a:tc>
                <a:extLst>
                  <a:ext uri="{0D108BD9-81ED-4DB2-BD59-A6C34878D82A}">
                    <a16:rowId xmlns:a16="http://schemas.microsoft.com/office/drawing/2014/main" val="1972274466"/>
                  </a:ext>
                </a:extLst>
              </a:tr>
            </a:tbl>
          </a:graphicData>
        </a:graphic>
      </p:graphicFrame>
    </p:spTree>
    <p:extLst>
      <p:ext uri="{BB962C8B-B14F-4D97-AF65-F5344CB8AC3E}">
        <p14:creationId xmlns:p14="http://schemas.microsoft.com/office/powerpoint/2010/main" val="8039994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D0EEDD-8D3A-487B-A6C0-F419ECBA5AC6}"/>
              </a:ext>
            </a:extLst>
          </p:cNvPr>
          <p:cNvPicPr>
            <a:picLocks noChangeAspect="1"/>
          </p:cNvPicPr>
          <p:nvPr/>
        </p:nvPicPr>
        <p:blipFill>
          <a:blip r:embed="rId2"/>
          <a:stretch>
            <a:fillRect/>
          </a:stretch>
        </p:blipFill>
        <p:spPr>
          <a:xfrm>
            <a:off x="0" y="0"/>
            <a:ext cx="12192000" cy="6846693"/>
          </a:xfrm>
          <a:prstGeom prst="rect">
            <a:avLst/>
          </a:prstGeom>
        </p:spPr>
      </p:pic>
      <p:sp>
        <p:nvSpPr>
          <p:cNvPr id="6" name="TextBox 5">
            <a:extLst>
              <a:ext uri="{FF2B5EF4-FFF2-40B4-BE49-F238E27FC236}">
                <a16:creationId xmlns:a16="http://schemas.microsoft.com/office/drawing/2014/main" id="{E7AD6CB4-EC1E-4AB7-8EBA-656494886AAE}"/>
              </a:ext>
            </a:extLst>
          </p:cNvPr>
          <p:cNvSpPr txBox="1"/>
          <p:nvPr/>
        </p:nvSpPr>
        <p:spPr>
          <a:xfrm>
            <a:off x="664579" y="367767"/>
            <a:ext cx="9949405" cy="769441"/>
          </a:xfrm>
          <a:prstGeom prst="rect">
            <a:avLst/>
          </a:prstGeom>
          <a:noFill/>
        </p:spPr>
        <p:txBody>
          <a:bodyPr wrap="square">
            <a:spAutoFit/>
          </a:bodyPr>
          <a:lstStyle/>
          <a:p>
            <a:r>
              <a:rPr lang="mk-MK" sz="4400" b="1" spc="50" dirty="0">
                <a:ln w="0"/>
                <a:solidFill>
                  <a:schemeClr val="bg1"/>
                </a:solidFill>
                <a:effectLst>
                  <a:innerShdw blurRad="63500" dist="50800" dir="13500000">
                    <a:srgbClr val="000000">
                      <a:alpha val="50000"/>
                    </a:srgbClr>
                  </a:innerShdw>
                </a:effectLst>
              </a:rPr>
              <a:t>Нормализација на бази</a:t>
            </a:r>
            <a:endParaRPr lang="en-US" sz="4400" b="1" spc="50" dirty="0">
              <a:ln w="0"/>
              <a:solidFill>
                <a:schemeClr val="bg1"/>
              </a:solidFill>
              <a:effectLst>
                <a:innerShdw blurRad="63500" dist="50800" dir="13500000">
                  <a:srgbClr val="000000">
                    <a:alpha val="50000"/>
                  </a:srgbClr>
                </a:innerShdw>
              </a:effectLst>
            </a:endParaRPr>
          </a:p>
        </p:txBody>
      </p:sp>
      <p:sp>
        <p:nvSpPr>
          <p:cNvPr id="7" name="TextBox 6">
            <a:extLst>
              <a:ext uri="{FF2B5EF4-FFF2-40B4-BE49-F238E27FC236}">
                <a16:creationId xmlns:a16="http://schemas.microsoft.com/office/drawing/2014/main" id="{D935FFD4-29A8-4A0C-A472-CE2D88F5853A}"/>
              </a:ext>
            </a:extLst>
          </p:cNvPr>
          <p:cNvSpPr txBox="1"/>
          <p:nvPr/>
        </p:nvSpPr>
        <p:spPr>
          <a:xfrm>
            <a:off x="2946832" y="2315578"/>
            <a:ext cx="4242308" cy="461665"/>
          </a:xfrm>
          <a:prstGeom prst="rect">
            <a:avLst/>
          </a:prstGeom>
          <a:noFill/>
        </p:spPr>
        <p:txBody>
          <a:bodyPr wrap="square" rtlCol="0">
            <a:spAutoFit/>
          </a:bodyPr>
          <a:lstStyle/>
          <a:p>
            <a:pPr algn="just"/>
            <a:r>
              <a:rPr lang="mk-MK" sz="2400" dirty="0">
                <a:solidFill>
                  <a:schemeClr val="tx1">
                    <a:lumMod val="95000"/>
                    <a:lumOff val="5000"/>
                  </a:schemeClr>
                </a:solidFill>
              </a:rPr>
              <a:t>Прва нормална форма (</a:t>
            </a:r>
            <a:r>
              <a:rPr lang="en-US" sz="2400" dirty="0">
                <a:solidFill>
                  <a:schemeClr val="tx1">
                    <a:lumMod val="95000"/>
                    <a:lumOff val="5000"/>
                  </a:schemeClr>
                </a:solidFill>
              </a:rPr>
              <a:t>1NF)</a:t>
            </a:r>
            <a:endParaRPr lang="mk-MK" sz="2400" b="1" u="sng" dirty="0">
              <a:solidFill>
                <a:schemeClr val="tx1">
                  <a:lumMod val="95000"/>
                  <a:lumOff val="5000"/>
                </a:schemeClr>
              </a:solidFill>
            </a:endParaRPr>
          </a:p>
        </p:txBody>
      </p:sp>
      <p:sp>
        <p:nvSpPr>
          <p:cNvPr id="8" name="TextBox 7">
            <a:extLst>
              <a:ext uri="{FF2B5EF4-FFF2-40B4-BE49-F238E27FC236}">
                <a16:creationId xmlns:a16="http://schemas.microsoft.com/office/drawing/2014/main" id="{2AF8158B-29F4-4D68-8456-67E70077E57C}"/>
              </a:ext>
            </a:extLst>
          </p:cNvPr>
          <p:cNvSpPr txBox="1"/>
          <p:nvPr/>
        </p:nvSpPr>
        <p:spPr>
          <a:xfrm>
            <a:off x="2586176" y="2969202"/>
            <a:ext cx="5680602" cy="369332"/>
          </a:xfrm>
          <a:prstGeom prst="rect">
            <a:avLst/>
          </a:prstGeom>
          <a:noFill/>
        </p:spPr>
        <p:txBody>
          <a:bodyPr wrap="square" rtlCol="0">
            <a:spAutoFit/>
          </a:bodyPr>
          <a:lstStyle/>
          <a:p>
            <a:pPr marL="285750" indent="-285750" algn="just">
              <a:buFont typeface="Arial" panose="020B0604020202020204" pitchFamily="34" charset="0"/>
              <a:buChar char="•"/>
            </a:pPr>
            <a:r>
              <a:rPr lang="mk-MK" dirty="0">
                <a:solidFill>
                  <a:schemeClr val="tx1">
                    <a:lumMod val="95000"/>
                    <a:lumOff val="5000"/>
                  </a:schemeClr>
                </a:solidFill>
              </a:rPr>
              <a:t>Секоја ќелија во табелата содржи една вредност </a:t>
            </a:r>
          </a:p>
        </p:txBody>
      </p:sp>
      <p:sp>
        <p:nvSpPr>
          <p:cNvPr id="4" name="Rectangle 3">
            <a:extLst>
              <a:ext uri="{FF2B5EF4-FFF2-40B4-BE49-F238E27FC236}">
                <a16:creationId xmlns:a16="http://schemas.microsoft.com/office/drawing/2014/main" id="{7BE50E45-4CC9-4626-933F-85DC03F1B8F0}"/>
              </a:ext>
            </a:extLst>
          </p:cNvPr>
          <p:cNvSpPr/>
          <p:nvPr/>
        </p:nvSpPr>
        <p:spPr>
          <a:xfrm>
            <a:off x="2192784" y="4052978"/>
            <a:ext cx="1775534" cy="369332"/>
          </a:xfrm>
          <a:prstGeom prst="rect">
            <a:avLst/>
          </a:prstGeom>
          <a:solidFill>
            <a:srgbClr val="1FB476"/>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Full Name</a:t>
            </a:r>
            <a:endParaRPr lang="mk-MK" dirty="0"/>
          </a:p>
        </p:txBody>
      </p:sp>
      <p:sp>
        <p:nvSpPr>
          <p:cNvPr id="9" name="Rectangle 8">
            <a:extLst>
              <a:ext uri="{FF2B5EF4-FFF2-40B4-BE49-F238E27FC236}">
                <a16:creationId xmlns:a16="http://schemas.microsoft.com/office/drawing/2014/main" id="{79CD01EC-E631-406C-835D-D5A54053B122}"/>
              </a:ext>
            </a:extLst>
          </p:cNvPr>
          <p:cNvSpPr/>
          <p:nvPr/>
        </p:nvSpPr>
        <p:spPr>
          <a:xfrm>
            <a:off x="1101938" y="4843675"/>
            <a:ext cx="1775534" cy="3693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First Name</a:t>
            </a:r>
            <a:endParaRPr lang="mk-MK" dirty="0"/>
          </a:p>
        </p:txBody>
      </p:sp>
      <p:sp>
        <p:nvSpPr>
          <p:cNvPr id="10" name="Rectangle 9">
            <a:extLst>
              <a:ext uri="{FF2B5EF4-FFF2-40B4-BE49-F238E27FC236}">
                <a16:creationId xmlns:a16="http://schemas.microsoft.com/office/drawing/2014/main" id="{D61D9DF8-3E27-45F1-9CD0-30DA2A24D67C}"/>
              </a:ext>
            </a:extLst>
          </p:cNvPr>
          <p:cNvSpPr/>
          <p:nvPr/>
        </p:nvSpPr>
        <p:spPr>
          <a:xfrm>
            <a:off x="3438245" y="4843675"/>
            <a:ext cx="1775534" cy="3693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Surname Name</a:t>
            </a:r>
            <a:endParaRPr lang="mk-MK" dirty="0"/>
          </a:p>
        </p:txBody>
      </p:sp>
      <p:cxnSp>
        <p:nvCxnSpPr>
          <p:cNvPr id="12" name="Straight Arrow Connector 11">
            <a:extLst>
              <a:ext uri="{FF2B5EF4-FFF2-40B4-BE49-F238E27FC236}">
                <a16:creationId xmlns:a16="http://schemas.microsoft.com/office/drawing/2014/main" id="{EEF396DF-8F1A-4015-9C7A-AD3606FE3656}"/>
              </a:ext>
            </a:extLst>
          </p:cNvPr>
          <p:cNvCxnSpPr>
            <a:cxnSpLocks/>
            <a:endCxn id="9" idx="0"/>
          </p:cNvCxnSpPr>
          <p:nvPr/>
        </p:nvCxnSpPr>
        <p:spPr>
          <a:xfrm flipH="1">
            <a:off x="1989705" y="4398939"/>
            <a:ext cx="691351" cy="444736"/>
          </a:xfrm>
          <a:prstGeom prst="straightConnector1">
            <a:avLst/>
          </a:prstGeom>
          <a:ln w="38100">
            <a:solidFill>
              <a:srgbClr val="1FB47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C9871B1-A144-42D1-823A-A42DC890C1BA}"/>
              </a:ext>
            </a:extLst>
          </p:cNvPr>
          <p:cNvCxnSpPr>
            <a:cxnSpLocks/>
            <a:endCxn id="10" idx="0"/>
          </p:cNvCxnSpPr>
          <p:nvPr/>
        </p:nvCxnSpPr>
        <p:spPr>
          <a:xfrm>
            <a:off x="3715672" y="4409696"/>
            <a:ext cx="610340" cy="433979"/>
          </a:xfrm>
          <a:prstGeom prst="straightConnector1">
            <a:avLst/>
          </a:prstGeom>
          <a:ln w="38100">
            <a:solidFill>
              <a:srgbClr val="1FB476"/>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80A83A6-45E6-4C79-9A9B-6C93D0061F04}"/>
              </a:ext>
            </a:extLst>
          </p:cNvPr>
          <p:cNvSpPr/>
          <p:nvPr/>
        </p:nvSpPr>
        <p:spPr>
          <a:xfrm>
            <a:off x="8346677" y="4018654"/>
            <a:ext cx="2004681" cy="369332"/>
          </a:xfrm>
          <a:prstGeom prst="rect">
            <a:avLst/>
          </a:prstGeom>
          <a:solidFill>
            <a:srgbClr val="1FB476"/>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Address</a:t>
            </a:r>
            <a:endParaRPr lang="mk-MK" dirty="0"/>
          </a:p>
        </p:txBody>
      </p:sp>
      <p:sp>
        <p:nvSpPr>
          <p:cNvPr id="21" name="Rectangle 20">
            <a:extLst>
              <a:ext uri="{FF2B5EF4-FFF2-40B4-BE49-F238E27FC236}">
                <a16:creationId xmlns:a16="http://schemas.microsoft.com/office/drawing/2014/main" id="{7D552EEA-42A1-487C-BDEF-67CF44E52B10}"/>
              </a:ext>
            </a:extLst>
          </p:cNvPr>
          <p:cNvSpPr/>
          <p:nvPr/>
        </p:nvSpPr>
        <p:spPr>
          <a:xfrm>
            <a:off x="7269039" y="4832722"/>
            <a:ext cx="1319736" cy="3693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Street</a:t>
            </a:r>
            <a:endParaRPr lang="mk-MK" dirty="0"/>
          </a:p>
        </p:txBody>
      </p:sp>
      <p:sp>
        <p:nvSpPr>
          <p:cNvPr id="22" name="Rectangle 21">
            <a:extLst>
              <a:ext uri="{FF2B5EF4-FFF2-40B4-BE49-F238E27FC236}">
                <a16:creationId xmlns:a16="http://schemas.microsoft.com/office/drawing/2014/main" id="{F4390C55-37B5-41D9-8849-B078E94D7250}"/>
              </a:ext>
            </a:extLst>
          </p:cNvPr>
          <p:cNvSpPr/>
          <p:nvPr/>
        </p:nvSpPr>
        <p:spPr>
          <a:xfrm>
            <a:off x="8691501" y="4818097"/>
            <a:ext cx="1319736" cy="3693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City</a:t>
            </a:r>
            <a:endParaRPr lang="mk-MK" dirty="0"/>
          </a:p>
        </p:txBody>
      </p:sp>
      <p:cxnSp>
        <p:nvCxnSpPr>
          <p:cNvPr id="23" name="Straight Arrow Connector 22">
            <a:extLst>
              <a:ext uri="{FF2B5EF4-FFF2-40B4-BE49-F238E27FC236}">
                <a16:creationId xmlns:a16="http://schemas.microsoft.com/office/drawing/2014/main" id="{727170A5-F135-4F86-8B6E-B4079269DE2E}"/>
              </a:ext>
            </a:extLst>
          </p:cNvPr>
          <p:cNvCxnSpPr>
            <a:cxnSpLocks/>
            <a:endCxn id="21" idx="0"/>
          </p:cNvCxnSpPr>
          <p:nvPr/>
        </p:nvCxnSpPr>
        <p:spPr>
          <a:xfrm flipH="1">
            <a:off x="7928907" y="4387986"/>
            <a:ext cx="463454" cy="444736"/>
          </a:xfrm>
          <a:prstGeom prst="straightConnector1">
            <a:avLst/>
          </a:prstGeom>
          <a:ln w="38100">
            <a:solidFill>
              <a:srgbClr val="1FB47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F498651-8C59-4890-9B49-A068D02811DE}"/>
              </a:ext>
            </a:extLst>
          </p:cNvPr>
          <p:cNvCxnSpPr>
            <a:cxnSpLocks/>
          </p:cNvCxnSpPr>
          <p:nvPr/>
        </p:nvCxnSpPr>
        <p:spPr>
          <a:xfrm>
            <a:off x="9351369" y="4409696"/>
            <a:ext cx="0" cy="444736"/>
          </a:xfrm>
          <a:prstGeom prst="straightConnector1">
            <a:avLst/>
          </a:prstGeom>
          <a:ln w="38100">
            <a:solidFill>
              <a:srgbClr val="1FB476"/>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9327791-CC71-46A5-890F-546E41F65427}"/>
              </a:ext>
            </a:extLst>
          </p:cNvPr>
          <p:cNvCxnSpPr>
            <a:cxnSpLocks/>
            <a:endCxn id="34" idx="0"/>
          </p:cNvCxnSpPr>
          <p:nvPr/>
        </p:nvCxnSpPr>
        <p:spPr>
          <a:xfrm>
            <a:off x="10310377" y="4387986"/>
            <a:ext cx="471703" cy="430111"/>
          </a:xfrm>
          <a:prstGeom prst="straightConnector1">
            <a:avLst/>
          </a:prstGeom>
          <a:ln w="38100">
            <a:solidFill>
              <a:srgbClr val="1FB476"/>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20AC117A-A1E8-42CA-B61C-F1979ECB7C9F}"/>
              </a:ext>
            </a:extLst>
          </p:cNvPr>
          <p:cNvSpPr/>
          <p:nvPr/>
        </p:nvSpPr>
        <p:spPr>
          <a:xfrm>
            <a:off x="10122212" y="4818097"/>
            <a:ext cx="1319736" cy="3693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Zip code</a:t>
            </a:r>
            <a:endParaRPr lang="mk-MK" dirty="0"/>
          </a:p>
        </p:txBody>
      </p:sp>
      <p:pic>
        <p:nvPicPr>
          <p:cNvPr id="45" name="Picture 44">
            <a:extLst>
              <a:ext uri="{FF2B5EF4-FFF2-40B4-BE49-F238E27FC236}">
                <a16:creationId xmlns:a16="http://schemas.microsoft.com/office/drawing/2014/main" id="{41914597-B2A2-4EA9-A9FA-6B3D6CC6F911}"/>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bright="5000" contrast="-36000"/>
                    </a14:imgEffect>
                  </a14:imgLayer>
                </a14:imgProps>
              </a:ext>
              <a:ext uri="{28A0092B-C50C-407E-A947-70E740481C1C}">
                <a14:useLocalDpi xmlns:a14="http://schemas.microsoft.com/office/drawing/2010/main" val="0"/>
              </a:ext>
            </a:extLst>
          </a:blip>
          <a:stretch>
            <a:fillRect/>
          </a:stretch>
        </p:blipFill>
        <p:spPr>
          <a:xfrm>
            <a:off x="2255481" y="2200030"/>
            <a:ext cx="691351" cy="691351"/>
          </a:xfrm>
          <a:prstGeom prst="rect">
            <a:avLst/>
          </a:prstGeom>
        </p:spPr>
      </p:pic>
      <p:pic>
        <p:nvPicPr>
          <p:cNvPr id="49" name="Picture 48">
            <a:extLst>
              <a:ext uri="{FF2B5EF4-FFF2-40B4-BE49-F238E27FC236}">
                <a16:creationId xmlns:a16="http://schemas.microsoft.com/office/drawing/2014/main" id="{4A8610E9-A1F4-4DB5-8211-F771E92C52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86176" y="3009341"/>
            <a:ext cx="289054" cy="289054"/>
          </a:xfrm>
          <a:prstGeom prst="rect">
            <a:avLst/>
          </a:prstGeom>
        </p:spPr>
      </p:pic>
    </p:spTree>
    <p:extLst>
      <p:ext uri="{BB962C8B-B14F-4D97-AF65-F5344CB8AC3E}">
        <p14:creationId xmlns:p14="http://schemas.microsoft.com/office/powerpoint/2010/main" val="38086809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416C2-E13B-49EE-8CD2-B0F72F425466}"/>
              </a:ext>
            </a:extLst>
          </p:cNvPr>
          <p:cNvSpPr>
            <a:spLocks noGrp="1"/>
          </p:cNvSpPr>
          <p:nvPr>
            <p:ph type="title"/>
          </p:nvPr>
        </p:nvSpPr>
        <p:spPr/>
        <p:txBody>
          <a:bodyPr/>
          <a:lstStyle/>
          <a:p>
            <a:endParaRPr lang="mk-MK"/>
          </a:p>
        </p:txBody>
      </p:sp>
      <p:sp>
        <p:nvSpPr>
          <p:cNvPr id="3" name="Content Placeholder 2">
            <a:extLst>
              <a:ext uri="{FF2B5EF4-FFF2-40B4-BE49-F238E27FC236}">
                <a16:creationId xmlns:a16="http://schemas.microsoft.com/office/drawing/2014/main" id="{F9801CC4-427E-4D8E-A289-4A31831665F8}"/>
              </a:ext>
            </a:extLst>
          </p:cNvPr>
          <p:cNvSpPr>
            <a:spLocks noGrp="1"/>
          </p:cNvSpPr>
          <p:nvPr>
            <p:ph idx="1"/>
          </p:nvPr>
        </p:nvSpPr>
        <p:spPr/>
        <p:txBody>
          <a:bodyPr/>
          <a:lstStyle/>
          <a:p>
            <a:endParaRPr lang="mk-MK"/>
          </a:p>
        </p:txBody>
      </p:sp>
      <p:pic>
        <p:nvPicPr>
          <p:cNvPr id="5" name="Picture 4">
            <a:extLst>
              <a:ext uri="{FF2B5EF4-FFF2-40B4-BE49-F238E27FC236}">
                <a16:creationId xmlns:a16="http://schemas.microsoft.com/office/drawing/2014/main" id="{C4D0EEDD-8D3A-487B-A6C0-F419ECBA5AC6}"/>
              </a:ext>
            </a:extLst>
          </p:cNvPr>
          <p:cNvPicPr>
            <a:picLocks noChangeAspect="1"/>
          </p:cNvPicPr>
          <p:nvPr/>
        </p:nvPicPr>
        <p:blipFill>
          <a:blip r:embed="rId2"/>
          <a:stretch>
            <a:fillRect/>
          </a:stretch>
        </p:blipFill>
        <p:spPr>
          <a:xfrm>
            <a:off x="0" y="0"/>
            <a:ext cx="12192000" cy="6846693"/>
          </a:xfrm>
          <a:prstGeom prst="rect">
            <a:avLst/>
          </a:prstGeom>
        </p:spPr>
      </p:pic>
      <p:sp>
        <p:nvSpPr>
          <p:cNvPr id="8" name="TextBox 7">
            <a:extLst>
              <a:ext uri="{FF2B5EF4-FFF2-40B4-BE49-F238E27FC236}">
                <a16:creationId xmlns:a16="http://schemas.microsoft.com/office/drawing/2014/main" id="{C7A52682-0A61-44C3-BF38-635FCA3063AB}"/>
              </a:ext>
            </a:extLst>
          </p:cNvPr>
          <p:cNvSpPr txBox="1"/>
          <p:nvPr/>
        </p:nvSpPr>
        <p:spPr>
          <a:xfrm>
            <a:off x="664579" y="367767"/>
            <a:ext cx="9949405" cy="769441"/>
          </a:xfrm>
          <a:prstGeom prst="rect">
            <a:avLst/>
          </a:prstGeom>
          <a:noFill/>
        </p:spPr>
        <p:txBody>
          <a:bodyPr wrap="square">
            <a:spAutoFit/>
          </a:bodyPr>
          <a:lstStyle/>
          <a:p>
            <a:r>
              <a:rPr lang="mk-MK" sz="4400" b="1" spc="50" dirty="0">
                <a:ln w="0"/>
                <a:solidFill>
                  <a:schemeClr val="bg1"/>
                </a:solidFill>
                <a:effectLst>
                  <a:innerShdw blurRad="63500" dist="50800" dir="13500000">
                    <a:srgbClr val="000000">
                      <a:alpha val="50000"/>
                    </a:srgbClr>
                  </a:innerShdw>
                </a:effectLst>
              </a:rPr>
              <a:t>Нормализација на бази</a:t>
            </a:r>
            <a:endParaRPr lang="en-US" sz="4400" b="1" spc="50" dirty="0">
              <a:ln w="0"/>
              <a:solidFill>
                <a:schemeClr val="bg1"/>
              </a:solidFill>
              <a:effectLst>
                <a:innerShdw blurRad="63500" dist="50800" dir="13500000">
                  <a:srgbClr val="000000">
                    <a:alpha val="50000"/>
                  </a:srgbClr>
                </a:innerShdw>
              </a:effectLst>
            </a:endParaRPr>
          </a:p>
        </p:txBody>
      </p:sp>
      <p:pic>
        <p:nvPicPr>
          <p:cNvPr id="12" name="Picture 11">
            <a:extLst>
              <a:ext uri="{FF2B5EF4-FFF2-40B4-BE49-F238E27FC236}">
                <a16:creationId xmlns:a16="http://schemas.microsoft.com/office/drawing/2014/main" id="{C8539FD5-9907-4E7A-9C22-FD5E62453A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5481" y="2208483"/>
            <a:ext cx="691351" cy="691351"/>
          </a:xfrm>
          <a:prstGeom prst="rect">
            <a:avLst/>
          </a:prstGeom>
        </p:spPr>
      </p:pic>
      <p:sp>
        <p:nvSpPr>
          <p:cNvPr id="13" name="TextBox 12">
            <a:extLst>
              <a:ext uri="{FF2B5EF4-FFF2-40B4-BE49-F238E27FC236}">
                <a16:creationId xmlns:a16="http://schemas.microsoft.com/office/drawing/2014/main" id="{A7AB4775-F062-4713-A390-AE5A24586A16}"/>
              </a:ext>
            </a:extLst>
          </p:cNvPr>
          <p:cNvSpPr txBox="1"/>
          <p:nvPr/>
        </p:nvSpPr>
        <p:spPr>
          <a:xfrm>
            <a:off x="2830698" y="2323324"/>
            <a:ext cx="4242308" cy="461665"/>
          </a:xfrm>
          <a:prstGeom prst="rect">
            <a:avLst/>
          </a:prstGeom>
          <a:noFill/>
        </p:spPr>
        <p:txBody>
          <a:bodyPr wrap="square" rtlCol="0">
            <a:spAutoFit/>
          </a:bodyPr>
          <a:lstStyle/>
          <a:p>
            <a:pPr algn="just"/>
            <a:r>
              <a:rPr lang="mk-MK" sz="2400" dirty="0">
                <a:solidFill>
                  <a:schemeClr val="tx1">
                    <a:lumMod val="95000"/>
                    <a:lumOff val="5000"/>
                  </a:schemeClr>
                </a:solidFill>
              </a:rPr>
              <a:t>Втора нормална форма (2</a:t>
            </a:r>
            <a:r>
              <a:rPr lang="en-US" sz="2400" dirty="0">
                <a:solidFill>
                  <a:schemeClr val="tx1">
                    <a:lumMod val="95000"/>
                    <a:lumOff val="5000"/>
                  </a:schemeClr>
                </a:solidFill>
              </a:rPr>
              <a:t>NF)</a:t>
            </a:r>
            <a:endParaRPr lang="mk-MK" sz="2400" b="1" u="sng" dirty="0">
              <a:solidFill>
                <a:schemeClr val="tx1">
                  <a:lumMod val="95000"/>
                  <a:lumOff val="5000"/>
                </a:schemeClr>
              </a:solidFill>
            </a:endParaRPr>
          </a:p>
        </p:txBody>
      </p:sp>
      <p:sp>
        <p:nvSpPr>
          <p:cNvPr id="14" name="TextBox 13">
            <a:extLst>
              <a:ext uri="{FF2B5EF4-FFF2-40B4-BE49-F238E27FC236}">
                <a16:creationId xmlns:a16="http://schemas.microsoft.com/office/drawing/2014/main" id="{14D379A3-20D3-41DC-BF4F-A75336252415}"/>
              </a:ext>
            </a:extLst>
          </p:cNvPr>
          <p:cNvSpPr txBox="1"/>
          <p:nvPr/>
        </p:nvSpPr>
        <p:spPr>
          <a:xfrm>
            <a:off x="2586175" y="2969202"/>
            <a:ext cx="8901530" cy="646331"/>
          </a:xfrm>
          <a:prstGeom prst="rect">
            <a:avLst/>
          </a:prstGeom>
          <a:noFill/>
        </p:spPr>
        <p:txBody>
          <a:bodyPr wrap="square" rtlCol="0">
            <a:spAutoFit/>
          </a:bodyPr>
          <a:lstStyle/>
          <a:p>
            <a:pPr marL="285750" indent="-285750" algn="just">
              <a:buFont typeface="Arial" panose="020B0604020202020204" pitchFamily="34" charset="0"/>
              <a:buChar char="•"/>
            </a:pPr>
            <a:r>
              <a:rPr lang="mk-MK" dirty="0">
                <a:solidFill>
                  <a:schemeClr val="tx1">
                    <a:lumMod val="95000"/>
                    <a:lumOff val="5000"/>
                  </a:schemeClr>
                </a:solidFill>
              </a:rPr>
              <a:t>Само податоците кои се зависни од примарниот клуч припаѓаат на табелата или податоците кои не се зависни од примарниот клуч се сместуваат во посебна табела</a:t>
            </a:r>
          </a:p>
        </p:txBody>
      </p:sp>
      <p:pic>
        <p:nvPicPr>
          <p:cNvPr id="15" name="Picture 14">
            <a:extLst>
              <a:ext uri="{FF2B5EF4-FFF2-40B4-BE49-F238E27FC236}">
                <a16:creationId xmlns:a16="http://schemas.microsoft.com/office/drawing/2014/main" id="{7D9993ED-C716-4373-85CE-83746489D1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6176" y="3009341"/>
            <a:ext cx="289054" cy="289054"/>
          </a:xfrm>
          <a:prstGeom prst="rect">
            <a:avLst/>
          </a:prstGeom>
        </p:spPr>
      </p:pic>
      <p:sp>
        <p:nvSpPr>
          <p:cNvPr id="18" name="TextBox 17">
            <a:extLst>
              <a:ext uri="{FF2B5EF4-FFF2-40B4-BE49-F238E27FC236}">
                <a16:creationId xmlns:a16="http://schemas.microsoft.com/office/drawing/2014/main" id="{D4244851-B1B1-4EB2-BC3B-A8F14D3ECE1B}"/>
              </a:ext>
            </a:extLst>
          </p:cNvPr>
          <p:cNvSpPr txBox="1"/>
          <p:nvPr/>
        </p:nvSpPr>
        <p:spPr>
          <a:xfrm>
            <a:off x="2255481" y="3736560"/>
            <a:ext cx="8725348" cy="923330"/>
          </a:xfrm>
          <a:prstGeom prst="rect">
            <a:avLst/>
          </a:prstGeom>
          <a:noFill/>
        </p:spPr>
        <p:txBody>
          <a:bodyPr wrap="square" rtlCol="0">
            <a:spAutoFit/>
          </a:bodyPr>
          <a:lstStyle/>
          <a:p>
            <a:pPr algn="just"/>
            <a:r>
              <a:rPr lang="mk-MK" dirty="0">
                <a:solidFill>
                  <a:schemeClr val="tx1">
                    <a:lumMod val="95000"/>
                    <a:lumOff val="5000"/>
                  </a:schemeClr>
                </a:solidFill>
              </a:rPr>
              <a:t>Пример не сакаме да зачуваме податок за секој клиент на кој вработениот му помогнал во табелата на работникот, односно ќе креираме нова табела која ќе ни ги чува интеракциите помеѓу клиентите и вработените. </a:t>
            </a:r>
          </a:p>
        </p:txBody>
      </p:sp>
      <p:pic>
        <p:nvPicPr>
          <p:cNvPr id="19" name="Picture 18">
            <a:extLst>
              <a:ext uri="{FF2B5EF4-FFF2-40B4-BE49-F238E27FC236}">
                <a16:creationId xmlns:a16="http://schemas.microsoft.com/office/drawing/2014/main" id="{F2C7849B-9B35-4112-9A9B-17C29966CF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93" y="3736560"/>
            <a:ext cx="352365" cy="352365"/>
          </a:xfrm>
          <a:prstGeom prst="rect">
            <a:avLst/>
          </a:prstGeom>
        </p:spPr>
      </p:pic>
    </p:spTree>
    <p:extLst>
      <p:ext uri="{BB962C8B-B14F-4D97-AF65-F5344CB8AC3E}">
        <p14:creationId xmlns:p14="http://schemas.microsoft.com/office/powerpoint/2010/main" val="236486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416C2-E13B-49EE-8CD2-B0F72F425466}"/>
              </a:ext>
            </a:extLst>
          </p:cNvPr>
          <p:cNvSpPr>
            <a:spLocks noGrp="1"/>
          </p:cNvSpPr>
          <p:nvPr>
            <p:ph type="title"/>
          </p:nvPr>
        </p:nvSpPr>
        <p:spPr/>
        <p:txBody>
          <a:bodyPr/>
          <a:lstStyle/>
          <a:p>
            <a:endParaRPr lang="mk-MK"/>
          </a:p>
        </p:txBody>
      </p:sp>
      <p:sp>
        <p:nvSpPr>
          <p:cNvPr id="3" name="Content Placeholder 2">
            <a:extLst>
              <a:ext uri="{FF2B5EF4-FFF2-40B4-BE49-F238E27FC236}">
                <a16:creationId xmlns:a16="http://schemas.microsoft.com/office/drawing/2014/main" id="{F9801CC4-427E-4D8E-A289-4A31831665F8}"/>
              </a:ext>
            </a:extLst>
          </p:cNvPr>
          <p:cNvSpPr>
            <a:spLocks noGrp="1"/>
          </p:cNvSpPr>
          <p:nvPr>
            <p:ph idx="1"/>
          </p:nvPr>
        </p:nvSpPr>
        <p:spPr/>
        <p:txBody>
          <a:bodyPr/>
          <a:lstStyle/>
          <a:p>
            <a:endParaRPr lang="mk-MK"/>
          </a:p>
        </p:txBody>
      </p:sp>
      <p:pic>
        <p:nvPicPr>
          <p:cNvPr id="5" name="Picture 4">
            <a:extLst>
              <a:ext uri="{FF2B5EF4-FFF2-40B4-BE49-F238E27FC236}">
                <a16:creationId xmlns:a16="http://schemas.microsoft.com/office/drawing/2014/main" id="{C4D0EEDD-8D3A-487B-A6C0-F419ECBA5AC6}"/>
              </a:ext>
            </a:extLst>
          </p:cNvPr>
          <p:cNvPicPr>
            <a:picLocks noChangeAspect="1"/>
          </p:cNvPicPr>
          <p:nvPr/>
        </p:nvPicPr>
        <p:blipFill>
          <a:blip r:embed="rId2"/>
          <a:stretch>
            <a:fillRect/>
          </a:stretch>
        </p:blipFill>
        <p:spPr>
          <a:xfrm>
            <a:off x="0" y="0"/>
            <a:ext cx="12192000" cy="6846693"/>
          </a:xfrm>
          <a:prstGeom prst="rect">
            <a:avLst/>
          </a:prstGeom>
        </p:spPr>
      </p:pic>
      <p:sp>
        <p:nvSpPr>
          <p:cNvPr id="8" name="TextBox 7">
            <a:extLst>
              <a:ext uri="{FF2B5EF4-FFF2-40B4-BE49-F238E27FC236}">
                <a16:creationId xmlns:a16="http://schemas.microsoft.com/office/drawing/2014/main" id="{C7A52682-0A61-44C3-BF38-635FCA3063AB}"/>
              </a:ext>
            </a:extLst>
          </p:cNvPr>
          <p:cNvSpPr txBox="1"/>
          <p:nvPr/>
        </p:nvSpPr>
        <p:spPr>
          <a:xfrm>
            <a:off x="664579" y="367767"/>
            <a:ext cx="9949405" cy="769441"/>
          </a:xfrm>
          <a:prstGeom prst="rect">
            <a:avLst/>
          </a:prstGeom>
          <a:noFill/>
        </p:spPr>
        <p:txBody>
          <a:bodyPr wrap="square">
            <a:spAutoFit/>
          </a:bodyPr>
          <a:lstStyle/>
          <a:p>
            <a:r>
              <a:rPr lang="mk-MK" sz="4400" b="1" spc="50" dirty="0">
                <a:ln w="0"/>
                <a:solidFill>
                  <a:schemeClr val="bg1"/>
                </a:solidFill>
                <a:effectLst>
                  <a:innerShdw blurRad="63500" dist="50800" dir="13500000">
                    <a:srgbClr val="000000">
                      <a:alpha val="50000"/>
                    </a:srgbClr>
                  </a:innerShdw>
                </a:effectLst>
              </a:rPr>
              <a:t>Нормализација на бази</a:t>
            </a:r>
            <a:endParaRPr lang="en-US" sz="4400" b="1" spc="50" dirty="0">
              <a:ln w="0"/>
              <a:solidFill>
                <a:schemeClr val="bg1"/>
              </a:solidFill>
              <a:effectLst>
                <a:innerShdw blurRad="63500" dist="50800" dir="13500000">
                  <a:srgbClr val="000000">
                    <a:alpha val="50000"/>
                  </a:srgbClr>
                </a:innerShdw>
              </a:effectLst>
            </a:endParaRPr>
          </a:p>
        </p:txBody>
      </p:sp>
      <p:pic>
        <p:nvPicPr>
          <p:cNvPr id="10" name="Picture 9">
            <a:extLst>
              <a:ext uri="{FF2B5EF4-FFF2-40B4-BE49-F238E27FC236}">
                <a16:creationId xmlns:a16="http://schemas.microsoft.com/office/drawing/2014/main" id="{E67E02A0-8DF5-44D8-A779-2DB51CF8C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8505" y="2208480"/>
            <a:ext cx="691351" cy="691351"/>
          </a:xfrm>
          <a:prstGeom prst="rect">
            <a:avLst/>
          </a:prstGeom>
        </p:spPr>
      </p:pic>
      <p:sp>
        <p:nvSpPr>
          <p:cNvPr id="11" name="TextBox 10">
            <a:extLst>
              <a:ext uri="{FF2B5EF4-FFF2-40B4-BE49-F238E27FC236}">
                <a16:creationId xmlns:a16="http://schemas.microsoft.com/office/drawing/2014/main" id="{9DFD42CF-5834-4CFE-8B61-C098929984C0}"/>
              </a:ext>
            </a:extLst>
          </p:cNvPr>
          <p:cNvSpPr txBox="1"/>
          <p:nvPr/>
        </p:nvSpPr>
        <p:spPr>
          <a:xfrm>
            <a:off x="2830698" y="2323324"/>
            <a:ext cx="4242308" cy="461665"/>
          </a:xfrm>
          <a:prstGeom prst="rect">
            <a:avLst/>
          </a:prstGeom>
          <a:noFill/>
        </p:spPr>
        <p:txBody>
          <a:bodyPr wrap="square" rtlCol="0">
            <a:spAutoFit/>
          </a:bodyPr>
          <a:lstStyle/>
          <a:p>
            <a:pPr algn="just"/>
            <a:r>
              <a:rPr lang="mk-MK" sz="2400" dirty="0">
                <a:solidFill>
                  <a:schemeClr val="tx1">
                    <a:lumMod val="95000"/>
                    <a:lumOff val="5000"/>
                  </a:schemeClr>
                </a:solidFill>
              </a:rPr>
              <a:t>Трета нормална форма (3</a:t>
            </a:r>
            <a:r>
              <a:rPr lang="en-US" sz="2400" dirty="0">
                <a:solidFill>
                  <a:schemeClr val="tx1">
                    <a:lumMod val="95000"/>
                    <a:lumOff val="5000"/>
                  </a:schemeClr>
                </a:solidFill>
              </a:rPr>
              <a:t>NF)</a:t>
            </a:r>
            <a:endParaRPr lang="mk-MK" sz="2400" b="1" u="sng" dirty="0">
              <a:solidFill>
                <a:schemeClr val="tx1">
                  <a:lumMod val="95000"/>
                  <a:lumOff val="5000"/>
                </a:schemeClr>
              </a:solidFill>
            </a:endParaRPr>
          </a:p>
        </p:txBody>
      </p:sp>
      <p:sp>
        <p:nvSpPr>
          <p:cNvPr id="12" name="TextBox 11">
            <a:extLst>
              <a:ext uri="{FF2B5EF4-FFF2-40B4-BE49-F238E27FC236}">
                <a16:creationId xmlns:a16="http://schemas.microsoft.com/office/drawing/2014/main" id="{FD226D05-7B28-4E00-A14E-01C4F24A9DD0}"/>
              </a:ext>
            </a:extLst>
          </p:cNvPr>
          <p:cNvSpPr txBox="1"/>
          <p:nvPr/>
        </p:nvSpPr>
        <p:spPr>
          <a:xfrm>
            <a:off x="2586175" y="2969202"/>
            <a:ext cx="8608567" cy="646331"/>
          </a:xfrm>
          <a:prstGeom prst="rect">
            <a:avLst/>
          </a:prstGeom>
          <a:noFill/>
        </p:spPr>
        <p:txBody>
          <a:bodyPr wrap="square" rtlCol="0">
            <a:spAutoFit/>
          </a:bodyPr>
          <a:lstStyle/>
          <a:p>
            <a:pPr marL="285750" indent="-285750" algn="just">
              <a:buFont typeface="Arial" panose="020B0604020202020204" pitchFamily="34" charset="0"/>
              <a:buChar char="•"/>
            </a:pPr>
            <a:r>
              <a:rPr lang="mk-MK" dirty="0">
                <a:solidFill>
                  <a:schemeClr val="tx1">
                    <a:lumMod val="95000"/>
                    <a:lumOff val="5000"/>
                  </a:schemeClr>
                </a:solidFill>
              </a:rPr>
              <a:t>Податоците кои можат да се изведат или калкулираат од други полиња не треба да се зачувуваат во табелата</a:t>
            </a:r>
          </a:p>
        </p:txBody>
      </p:sp>
      <p:pic>
        <p:nvPicPr>
          <p:cNvPr id="13" name="Picture 12">
            <a:extLst>
              <a:ext uri="{FF2B5EF4-FFF2-40B4-BE49-F238E27FC236}">
                <a16:creationId xmlns:a16="http://schemas.microsoft.com/office/drawing/2014/main" id="{CF601360-4B5F-460E-9DB2-4A1BC818C3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6176" y="3009341"/>
            <a:ext cx="289054" cy="289054"/>
          </a:xfrm>
          <a:prstGeom prst="rect">
            <a:avLst/>
          </a:prstGeom>
        </p:spPr>
      </p:pic>
      <p:sp>
        <p:nvSpPr>
          <p:cNvPr id="14" name="TextBox 13">
            <a:extLst>
              <a:ext uri="{FF2B5EF4-FFF2-40B4-BE49-F238E27FC236}">
                <a16:creationId xmlns:a16="http://schemas.microsoft.com/office/drawing/2014/main" id="{17605B62-358F-4F37-8F2F-196E224F2C47}"/>
              </a:ext>
            </a:extLst>
          </p:cNvPr>
          <p:cNvSpPr txBox="1"/>
          <p:nvPr/>
        </p:nvSpPr>
        <p:spPr>
          <a:xfrm>
            <a:off x="2255481" y="3736560"/>
            <a:ext cx="8725348" cy="646331"/>
          </a:xfrm>
          <a:prstGeom prst="rect">
            <a:avLst/>
          </a:prstGeom>
          <a:noFill/>
        </p:spPr>
        <p:txBody>
          <a:bodyPr wrap="square" rtlCol="0">
            <a:spAutoFit/>
          </a:bodyPr>
          <a:lstStyle/>
          <a:p>
            <a:pPr algn="just"/>
            <a:r>
              <a:rPr lang="mk-MK" dirty="0">
                <a:solidFill>
                  <a:schemeClr val="tx1">
                    <a:lumMod val="95000"/>
                    <a:lumOff val="5000"/>
                  </a:schemeClr>
                </a:solidFill>
              </a:rPr>
              <a:t>Пример не сакаме да креираме поле за иницијали на вработениот, бидејќи можеме лесно да ги земеме од првата буква од името и првата буква од презимето.</a:t>
            </a:r>
          </a:p>
        </p:txBody>
      </p:sp>
      <p:pic>
        <p:nvPicPr>
          <p:cNvPr id="15" name="Picture 14">
            <a:extLst>
              <a:ext uri="{FF2B5EF4-FFF2-40B4-BE49-F238E27FC236}">
                <a16:creationId xmlns:a16="http://schemas.microsoft.com/office/drawing/2014/main" id="{61FA5CA0-E02C-4DE8-9BE8-6333A336D4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93" y="3736560"/>
            <a:ext cx="352365" cy="352365"/>
          </a:xfrm>
          <a:prstGeom prst="rect">
            <a:avLst/>
          </a:prstGeom>
        </p:spPr>
      </p:pic>
    </p:spTree>
    <p:extLst>
      <p:ext uri="{BB962C8B-B14F-4D97-AF65-F5344CB8AC3E}">
        <p14:creationId xmlns:p14="http://schemas.microsoft.com/office/powerpoint/2010/main" val="1017224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416C2-E13B-49EE-8CD2-B0F72F425466}"/>
              </a:ext>
            </a:extLst>
          </p:cNvPr>
          <p:cNvSpPr>
            <a:spLocks noGrp="1"/>
          </p:cNvSpPr>
          <p:nvPr>
            <p:ph type="title"/>
          </p:nvPr>
        </p:nvSpPr>
        <p:spPr/>
        <p:txBody>
          <a:bodyPr/>
          <a:lstStyle/>
          <a:p>
            <a:endParaRPr lang="mk-MK"/>
          </a:p>
        </p:txBody>
      </p:sp>
      <p:sp>
        <p:nvSpPr>
          <p:cNvPr id="3" name="Content Placeholder 2">
            <a:extLst>
              <a:ext uri="{FF2B5EF4-FFF2-40B4-BE49-F238E27FC236}">
                <a16:creationId xmlns:a16="http://schemas.microsoft.com/office/drawing/2014/main" id="{F9801CC4-427E-4D8E-A289-4A31831665F8}"/>
              </a:ext>
            </a:extLst>
          </p:cNvPr>
          <p:cNvSpPr>
            <a:spLocks noGrp="1"/>
          </p:cNvSpPr>
          <p:nvPr>
            <p:ph idx="1"/>
          </p:nvPr>
        </p:nvSpPr>
        <p:spPr/>
        <p:txBody>
          <a:bodyPr/>
          <a:lstStyle/>
          <a:p>
            <a:endParaRPr lang="mk-MK"/>
          </a:p>
        </p:txBody>
      </p:sp>
      <p:pic>
        <p:nvPicPr>
          <p:cNvPr id="5" name="Picture 4">
            <a:extLst>
              <a:ext uri="{FF2B5EF4-FFF2-40B4-BE49-F238E27FC236}">
                <a16:creationId xmlns:a16="http://schemas.microsoft.com/office/drawing/2014/main" id="{C4D0EEDD-8D3A-487B-A6C0-F419ECBA5AC6}"/>
              </a:ext>
            </a:extLst>
          </p:cNvPr>
          <p:cNvPicPr>
            <a:picLocks noChangeAspect="1"/>
          </p:cNvPicPr>
          <p:nvPr/>
        </p:nvPicPr>
        <p:blipFill>
          <a:blip r:embed="rId2"/>
          <a:stretch>
            <a:fillRect/>
          </a:stretch>
        </p:blipFill>
        <p:spPr>
          <a:xfrm>
            <a:off x="0" y="0"/>
            <a:ext cx="12192000" cy="6846693"/>
          </a:xfrm>
          <a:prstGeom prst="rect">
            <a:avLst/>
          </a:prstGeom>
        </p:spPr>
      </p:pic>
      <p:sp>
        <p:nvSpPr>
          <p:cNvPr id="7" name="TextBox 6">
            <a:extLst>
              <a:ext uri="{FF2B5EF4-FFF2-40B4-BE49-F238E27FC236}">
                <a16:creationId xmlns:a16="http://schemas.microsoft.com/office/drawing/2014/main" id="{9C641DE5-53E0-41FB-BA7F-909AB2F8DA9B}"/>
              </a:ext>
            </a:extLst>
          </p:cNvPr>
          <p:cNvSpPr txBox="1"/>
          <p:nvPr/>
        </p:nvSpPr>
        <p:spPr>
          <a:xfrm>
            <a:off x="664579" y="367767"/>
            <a:ext cx="9949405" cy="769441"/>
          </a:xfrm>
          <a:prstGeom prst="rect">
            <a:avLst/>
          </a:prstGeom>
          <a:noFill/>
        </p:spPr>
        <p:txBody>
          <a:bodyPr wrap="square">
            <a:spAutoFit/>
          </a:bodyPr>
          <a:lstStyle/>
          <a:p>
            <a:r>
              <a:rPr lang="mk-MK" sz="4400" b="1" spc="50" dirty="0">
                <a:ln w="0"/>
                <a:solidFill>
                  <a:schemeClr val="bg1"/>
                </a:solidFill>
                <a:effectLst>
                  <a:innerShdw blurRad="63500" dist="50800" dir="13500000">
                    <a:srgbClr val="000000">
                      <a:alpha val="50000"/>
                    </a:srgbClr>
                  </a:innerShdw>
                </a:effectLst>
              </a:rPr>
              <a:t>Импортирање табели</a:t>
            </a:r>
            <a:endParaRPr lang="en-US" sz="4400" b="1" spc="50" dirty="0">
              <a:ln w="0"/>
              <a:solidFill>
                <a:schemeClr val="bg1"/>
              </a:solidFill>
              <a:effectLst>
                <a:innerShdw blurRad="63500" dist="50800" dir="13500000">
                  <a:srgbClr val="000000">
                    <a:alpha val="50000"/>
                  </a:srgbClr>
                </a:innerShdw>
              </a:effectLst>
            </a:endParaRPr>
          </a:p>
        </p:txBody>
      </p:sp>
      <p:pic>
        <p:nvPicPr>
          <p:cNvPr id="8" name="Picture 7">
            <a:extLst>
              <a:ext uri="{FF2B5EF4-FFF2-40B4-BE49-F238E27FC236}">
                <a16:creationId xmlns:a16="http://schemas.microsoft.com/office/drawing/2014/main" id="{3FCBB5F9-8A08-4BE1-9E3F-B56775A041C5}"/>
              </a:ext>
            </a:extLst>
          </p:cNvPr>
          <p:cNvPicPr>
            <a:picLocks noChangeAspect="1"/>
          </p:cNvPicPr>
          <p:nvPr/>
        </p:nvPicPr>
        <p:blipFill>
          <a:blip r:embed="rId3"/>
          <a:stretch>
            <a:fillRect/>
          </a:stretch>
        </p:blipFill>
        <p:spPr>
          <a:xfrm>
            <a:off x="902441" y="2791475"/>
            <a:ext cx="5922394" cy="3385488"/>
          </a:xfrm>
          <a:prstGeom prst="rect">
            <a:avLst/>
          </a:prstGeom>
        </p:spPr>
      </p:pic>
      <p:pic>
        <p:nvPicPr>
          <p:cNvPr id="10" name="Picture 9">
            <a:extLst>
              <a:ext uri="{FF2B5EF4-FFF2-40B4-BE49-F238E27FC236}">
                <a16:creationId xmlns:a16="http://schemas.microsoft.com/office/drawing/2014/main" id="{4716DFF1-84F3-460B-9F12-A1DDA92DE001}"/>
              </a:ext>
            </a:extLst>
          </p:cNvPr>
          <p:cNvPicPr>
            <a:picLocks noChangeAspect="1"/>
          </p:cNvPicPr>
          <p:nvPr/>
        </p:nvPicPr>
        <p:blipFill>
          <a:blip r:embed="rId4"/>
          <a:stretch>
            <a:fillRect/>
          </a:stretch>
        </p:blipFill>
        <p:spPr>
          <a:xfrm>
            <a:off x="5865650" y="1825625"/>
            <a:ext cx="6166242" cy="4534740"/>
          </a:xfrm>
          <a:prstGeom prst="rect">
            <a:avLst/>
          </a:prstGeom>
          <a:ln w="762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1" name="Picture 10">
            <a:extLst>
              <a:ext uri="{FF2B5EF4-FFF2-40B4-BE49-F238E27FC236}">
                <a16:creationId xmlns:a16="http://schemas.microsoft.com/office/drawing/2014/main" id="{A259A78C-CFDA-4AD2-9902-D1055E2206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87605" y="681037"/>
            <a:ext cx="914400" cy="914400"/>
          </a:xfrm>
          <a:prstGeom prst="rect">
            <a:avLst/>
          </a:prstGeom>
        </p:spPr>
      </p:pic>
    </p:spTree>
    <p:extLst>
      <p:ext uri="{BB962C8B-B14F-4D97-AF65-F5344CB8AC3E}">
        <p14:creationId xmlns:p14="http://schemas.microsoft.com/office/powerpoint/2010/main" val="33749307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2F4371-3154-404A-9521-1FF0BD99AB0C}"/>
              </a:ext>
            </a:extLst>
          </p:cNvPr>
          <p:cNvSpPr/>
          <p:nvPr/>
        </p:nvSpPr>
        <p:spPr>
          <a:xfrm>
            <a:off x="1932373" y="3826275"/>
            <a:ext cx="8327254" cy="710214"/>
          </a:xfrm>
          <a:prstGeom prst="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pic>
        <p:nvPicPr>
          <p:cNvPr id="7" name="Picture 6">
            <a:extLst>
              <a:ext uri="{FF2B5EF4-FFF2-40B4-BE49-F238E27FC236}">
                <a16:creationId xmlns:a16="http://schemas.microsoft.com/office/drawing/2014/main" id="{A66AA1FF-79D8-4DCF-AEF0-A5B9C68E48D1}"/>
              </a:ext>
            </a:extLst>
          </p:cNvPr>
          <p:cNvPicPr>
            <a:picLocks noChangeAspect="1"/>
          </p:cNvPicPr>
          <p:nvPr/>
        </p:nvPicPr>
        <p:blipFill rotWithShape="1">
          <a:blip r:embed="rId2">
            <a:biLevel thresh="25000"/>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1061" t="5593" r="-74" b="-5386"/>
          <a:stretch/>
        </p:blipFill>
        <p:spPr>
          <a:xfrm>
            <a:off x="0" y="0"/>
            <a:ext cx="11980538" cy="2796466"/>
          </a:xfrm>
          <a:prstGeom prst="rect">
            <a:avLst/>
          </a:prstGeom>
        </p:spPr>
      </p:pic>
      <p:sp>
        <p:nvSpPr>
          <p:cNvPr id="8" name="Rectangle 7">
            <a:extLst>
              <a:ext uri="{FF2B5EF4-FFF2-40B4-BE49-F238E27FC236}">
                <a16:creationId xmlns:a16="http://schemas.microsoft.com/office/drawing/2014/main" id="{1C9D7108-4CA2-4232-9DDC-F4C6C7EE5B15}"/>
              </a:ext>
            </a:extLst>
          </p:cNvPr>
          <p:cNvSpPr/>
          <p:nvPr/>
        </p:nvSpPr>
        <p:spPr>
          <a:xfrm>
            <a:off x="1016724" y="1512164"/>
            <a:ext cx="10158551" cy="4465467"/>
          </a:xfrm>
          <a:prstGeom prst="rect">
            <a:avLst/>
          </a:prstGeom>
          <a:solidFill>
            <a:srgbClr val="12A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10" name="Rectangle 9">
            <a:extLst>
              <a:ext uri="{FF2B5EF4-FFF2-40B4-BE49-F238E27FC236}">
                <a16:creationId xmlns:a16="http://schemas.microsoft.com/office/drawing/2014/main" id="{E4E1EEFD-CE9A-451F-BA31-1BB45A631A9A}"/>
              </a:ext>
            </a:extLst>
          </p:cNvPr>
          <p:cNvSpPr/>
          <p:nvPr/>
        </p:nvSpPr>
        <p:spPr>
          <a:xfrm>
            <a:off x="1251751" y="1734105"/>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Date/time</a:t>
            </a:r>
            <a:endParaRPr lang="mk-MK" dirty="0">
              <a:solidFill>
                <a:schemeClr val="tx1"/>
              </a:solidFill>
            </a:endParaRPr>
          </a:p>
        </p:txBody>
      </p:sp>
      <p:sp>
        <p:nvSpPr>
          <p:cNvPr id="11" name="Rectangle 10">
            <a:extLst>
              <a:ext uri="{FF2B5EF4-FFF2-40B4-BE49-F238E27FC236}">
                <a16:creationId xmlns:a16="http://schemas.microsoft.com/office/drawing/2014/main" id="{2593F195-BF5D-47F0-9475-79F4A663B819}"/>
              </a:ext>
            </a:extLst>
          </p:cNvPr>
          <p:cNvSpPr/>
          <p:nvPr/>
        </p:nvSpPr>
        <p:spPr>
          <a:xfrm>
            <a:off x="1251751" y="2796466"/>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mk-MK" dirty="0">
              <a:solidFill>
                <a:schemeClr val="tx1"/>
              </a:solidFill>
            </a:endParaRPr>
          </a:p>
          <a:p>
            <a:r>
              <a:rPr lang="en-US" dirty="0">
                <a:solidFill>
                  <a:schemeClr val="tx1"/>
                </a:solidFill>
              </a:rPr>
              <a:t>Yes/no</a:t>
            </a:r>
            <a:endParaRPr lang="mk-MK" dirty="0">
              <a:solidFill>
                <a:schemeClr val="tx1"/>
              </a:solidFill>
            </a:endParaRPr>
          </a:p>
          <a:p>
            <a:endParaRPr lang="mk-MK" dirty="0">
              <a:solidFill>
                <a:schemeClr val="tx1"/>
              </a:solidFill>
            </a:endParaRPr>
          </a:p>
        </p:txBody>
      </p:sp>
      <p:sp>
        <p:nvSpPr>
          <p:cNvPr id="12" name="Rectangle 11">
            <a:extLst>
              <a:ext uri="{FF2B5EF4-FFF2-40B4-BE49-F238E27FC236}">
                <a16:creationId xmlns:a16="http://schemas.microsoft.com/office/drawing/2014/main" id="{86E73738-705A-4092-BF2E-60F2FEC88118}"/>
              </a:ext>
            </a:extLst>
          </p:cNvPr>
          <p:cNvSpPr/>
          <p:nvPr/>
        </p:nvSpPr>
        <p:spPr>
          <a:xfrm>
            <a:off x="1248792" y="3858827"/>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number</a:t>
            </a:r>
            <a:endParaRPr lang="mk-MK" dirty="0">
              <a:solidFill>
                <a:schemeClr val="tx1"/>
              </a:solidFill>
            </a:endParaRPr>
          </a:p>
        </p:txBody>
      </p:sp>
      <p:sp>
        <p:nvSpPr>
          <p:cNvPr id="13" name="Rectangle 12">
            <a:extLst>
              <a:ext uri="{FF2B5EF4-FFF2-40B4-BE49-F238E27FC236}">
                <a16:creationId xmlns:a16="http://schemas.microsoft.com/office/drawing/2014/main" id="{5CCFFA4E-BF27-4290-B29A-510019D4E906}"/>
              </a:ext>
            </a:extLst>
          </p:cNvPr>
          <p:cNvSpPr/>
          <p:nvPr/>
        </p:nvSpPr>
        <p:spPr>
          <a:xfrm>
            <a:off x="1248792" y="4921188"/>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text</a:t>
            </a:r>
            <a:endParaRPr lang="mk-MK" dirty="0">
              <a:solidFill>
                <a:schemeClr val="tx1"/>
              </a:solidFill>
            </a:endParaRPr>
          </a:p>
        </p:txBody>
      </p:sp>
      <p:sp>
        <p:nvSpPr>
          <p:cNvPr id="15" name="TextBox 14">
            <a:extLst>
              <a:ext uri="{FF2B5EF4-FFF2-40B4-BE49-F238E27FC236}">
                <a16:creationId xmlns:a16="http://schemas.microsoft.com/office/drawing/2014/main" id="{4FBEF258-4279-4118-8DDB-BD751259F918}"/>
              </a:ext>
            </a:extLst>
          </p:cNvPr>
          <p:cNvSpPr txBox="1"/>
          <p:nvPr/>
        </p:nvSpPr>
        <p:spPr>
          <a:xfrm>
            <a:off x="1016723" y="833281"/>
            <a:ext cx="10158551" cy="646331"/>
          </a:xfrm>
          <a:prstGeom prst="rect">
            <a:avLst/>
          </a:prstGeom>
          <a:noFill/>
        </p:spPr>
        <p:txBody>
          <a:bodyPr wrap="square" rtlCol="0">
            <a:spAutoFit/>
          </a:bodyPr>
          <a:lstStyle/>
          <a:p>
            <a:pPr algn="just"/>
            <a:r>
              <a:rPr lang="mk-MK" dirty="0"/>
              <a:t>Ако примарниот клуч во една табела е број (</a:t>
            </a:r>
            <a:r>
              <a:rPr lang="en-US" dirty="0"/>
              <a:t>number) </a:t>
            </a:r>
            <a:r>
              <a:rPr lang="mk-MK" dirty="0"/>
              <a:t>тип на податок, кој тип на податок ќе го одбереш за надворешниот клуч во другата табела?</a:t>
            </a:r>
          </a:p>
        </p:txBody>
      </p:sp>
      <p:pic>
        <p:nvPicPr>
          <p:cNvPr id="16" name="Picture 15">
            <a:extLst>
              <a:ext uri="{FF2B5EF4-FFF2-40B4-BE49-F238E27FC236}">
                <a16:creationId xmlns:a16="http://schemas.microsoft.com/office/drawing/2014/main" id="{AA94C893-F706-4A87-A01C-ACC8143EB7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62" y="130777"/>
            <a:ext cx="914400" cy="914400"/>
          </a:xfrm>
          <a:prstGeom prst="rect">
            <a:avLst/>
          </a:prstGeom>
        </p:spPr>
      </p:pic>
    </p:spTree>
    <p:extLst>
      <p:ext uri="{BB962C8B-B14F-4D97-AF65-F5344CB8AC3E}">
        <p14:creationId xmlns:p14="http://schemas.microsoft.com/office/powerpoint/2010/main" val="374791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2F4371-3154-404A-9521-1FF0BD99AB0C}"/>
              </a:ext>
            </a:extLst>
          </p:cNvPr>
          <p:cNvSpPr/>
          <p:nvPr/>
        </p:nvSpPr>
        <p:spPr>
          <a:xfrm>
            <a:off x="1932373" y="3826275"/>
            <a:ext cx="8327254" cy="710214"/>
          </a:xfrm>
          <a:prstGeom prst="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pic>
        <p:nvPicPr>
          <p:cNvPr id="7" name="Picture 6">
            <a:extLst>
              <a:ext uri="{FF2B5EF4-FFF2-40B4-BE49-F238E27FC236}">
                <a16:creationId xmlns:a16="http://schemas.microsoft.com/office/drawing/2014/main" id="{A66AA1FF-79D8-4DCF-AEF0-A5B9C68E48D1}"/>
              </a:ext>
            </a:extLst>
          </p:cNvPr>
          <p:cNvPicPr>
            <a:picLocks noChangeAspect="1"/>
          </p:cNvPicPr>
          <p:nvPr/>
        </p:nvPicPr>
        <p:blipFill rotWithShape="1">
          <a:blip r:embed="rId2">
            <a:biLevel thresh="25000"/>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1061" t="5593" r="-74" b="-5386"/>
          <a:stretch/>
        </p:blipFill>
        <p:spPr>
          <a:xfrm>
            <a:off x="0" y="0"/>
            <a:ext cx="11980538" cy="2796466"/>
          </a:xfrm>
          <a:prstGeom prst="rect">
            <a:avLst/>
          </a:prstGeom>
        </p:spPr>
      </p:pic>
      <p:sp>
        <p:nvSpPr>
          <p:cNvPr id="8" name="Rectangle 7">
            <a:extLst>
              <a:ext uri="{FF2B5EF4-FFF2-40B4-BE49-F238E27FC236}">
                <a16:creationId xmlns:a16="http://schemas.microsoft.com/office/drawing/2014/main" id="{1C9D7108-4CA2-4232-9DDC-F4C6C7EE5B15}"/>
              </a:ext>
            </a:extLst>
          </p:cNvPr>
          <p:cNvSpPr/>
          <p:nvPr/>
        </p:nvSpPr>
        <p:spPr>
          <a:xfrm>
            <a:off x="1016724" y="1512164"/>
            <a:ext cx="10158551" cy="4465467"/>
          </a:xfrm>
          <a:prstGeom prst="rect">
            <a:avLst/>
          </a:prstGeom>
          <a:solidFill>
            <a:srgbClr val="12A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10" name="Rectangle 9">
            <a:extLst>
              <a:ext uri="{FF2B5EF4-FFF2-40B4-BE49-F238E27FC236}">
                <a16:creationId xmlns:a16="http://schemas.microsoft.com/office/drawing/2014/main" id="{E4E1EEFD-CE9A-451F-BA31-1BB45A631A9A}"/>
              </a:ext>
            </a:extLst>
          </p:cNvPr>
          <p:cNvSpPr/>
          <p:nvPr/>
        </p:nvSpPr>
        <p:spPr>
          <a:xfrm>
            <a:off x="1251751" y="1734105"/>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currency</a:t>
            </a:r>
            <a:endParaRPr lang="mk-MK" dirty="0">
              <a:solidFill>
                <a:schemeClr val="tx1"/>
              </a:solidFill>
            </a:endParaRPr>
          </a:p>
        </p:txBody>
      </p:sp>
      <p:sp>
        <p:nvSpPr>
          <p:cNvPr id="11" name="Rectangle 10">
            <a:extLst>
              <a:ext uri="{FF2B5EF4-FFF2-40B4-BE49-F238E27FC236}">
                <a16:creationId xmlns:a16="http://schemas.microsoft.com/office/drawing/2014/main" id="{2593F195-BF5D-47F0-9475-79F4A663B819}"/>
              </a:ext>
            </a:extLst>
          </p:cNvPr>
          <p:cNvSpPr/>
          <p:nvPr/>
        </p:nvSpPr>
        <p:spPr>
          <a:xfrm>
            <a:off x="1251751" y="2796466"/>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mk-MK" dirty="0">
              <a:solidFill>
                <a:schemeClr val="tx1"/>
              </a:solidFill>
            </a:endParaRPr>
          </a:p>
          <a:p>
            <a:r>
              <a:rPr lang="en-US" dirty="0">
                <a:solidFill>
                  <a:schemeClr val="tx1"/>
                </a:solidFill>
              </a:rPr>
              <a:t>number</a:t>
            </a:r>
            <a:endParaRPr lang="mk-MK" dirty="0">
              <a:solidFill>
                <a:schemeClr val="tx1"/>
              </a:solidFill>
            </a:endParaRPr>
          </a:p>
          <a:p>
            <a:endParaRPr lang="mk-MK" dirty="0">
              <a:solidFill>
                <a:schemeClr val="tx1"/>
              </a:solidFill>
            </a:endParaRPr>
          </a:p>
        </p:txBody>
      </p:sp>
      <p:sp>
        <p:nvSpPr>
          <p:cNvPr id="12" name="Rectangle 11">
            <a:extLst>
              <a:ext uri="{FF2B5EF4-FFF2-40B4-BE49-F238E27FC236}">
                <a16:creationId xmlns:a16="http://schemas.microsoft.com/office/drawing/2014/main" id="{86E73738-705A-4092-BF2E-60F2FEC88118}"/>
              </a:ext>
            </a:extLst>
          </p:cNvPr>
          <p:cNvSpPr/>
          <p:nvPr/>
        </p:nvSpPr>
        <p:spPr>
          <a:xfrm>
            <a:off x="1248792" y="3858827"/>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attachment</a:t>
            </a:r>
            <a:endParaRPr lang="mk-MK" dirty="0">
              <a:solidFill>
                <a:schemeClr val="tx1"/>
              </a:solidFill>
            </a:endParaRPr>
          </a:p>
        </p:txBody>
      </p:sp>
      <p:sp>
        <p:nvSpPr>
          <p:cNvPr id="13" name="Rectangle 12">
            <a:extLst>
              <a:ext uri="{FF2B5EF4-FFF2-40B4-BE49-F238E27FC236}">
                <a16:creationId xmlns:a16="http://schemas.microsoft.com/office/drawing/2014/main" id="{5CCFFA4E-BF27-4290-B29A-510019D4E906}"/>
              </a:ext>
            </a:extLst>
          </p:cNvPr>
          <p:cNvSpPr/>
          <p:nvPr/>
        </p:nvSpPr>
        <p:spPr>
          <a:xfrm>
            <a:off x="1248792" y="4921188"/>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Yes/no</a:t>
            </a:r>
            <a:endParaRPr lang="mk-MK" dirty="0">
              <a:solidFill>
                <a:schemeClr val="tx1"/>
              </a:solidFill>
            </a:endParaRPr>
          </a:p>
        </p:txBody>
      </p:sp>
      <p:sp>
        <p:nvSpPr>
          <p:cNvPr id="15" name="TextBox 14">
            <a:extLst>
              <a:ext uri="{FF2B5EF4-FFF2-40B4-BE49-F238E27FC236}">
                <a16:creationId xmlns:a16="http://schemas.microsoft.com/office/drawing/2014/main" id="{4FBEF258-4279-4118-8DDB-BD751259F918}"/>
              </a:ext>
            </a:extLst>
          </p:cNvPr>
          <p:cNvSpPr txBox="1"/>
          <p:nvPr/>
        </p:nvSpPr>
        <p:spPr>
          <a:xfrm>
            <a:off x="1016723" y="833281"/>
            <a:ext cx="10158551" cy="646331"/>
          </a:xfrm>
          <a:prstGeom prst="rect">
            <a:avLst/>
          </a:prstGeom>
          <a:noFill/>
        </p:spPr>
        <p:txBody>
          <a:bodyPr wrap="square" rtlCol="0">
            <a:spAutoFit/>
          </a:bodyPr>
          <a:lstStyle/>
          <a:p>
            <a:pPr algn="just"/>
            <a:r>
              <a:rPr lang="mk-MK" dirty="0"/>
              <a:t>Кој </a:t>
            </a:r>
            <a:r>
              <a:rPr lang="en-US" dirty="0"/>
              <a:t>Access </a:t>
            </a:r>
            <a:r>
              <a:rPr lang="mk-MK" dirty="0"/>
              <a:t>тип на податок треба да се користи во полињата само ако вклучуваат математички пресметки?</a:t>
            </a:r>
          </a:p>
        </p:txBody>
      </p:sp>
      <p:pic>
        <p:nvPicPr>
          <p:cNvPr id="16" name="Picture 15">
            <a:extLst>
              <a:ext uri="{FF2B5EF4-FFF2-40B4-BE49-F238E27FC236}">
                <a16:creationId xmlns:a16="http://schemas.microsoft.com/office/drawing/2014/main" id="{AA94C893-F706-4A87-A01C-ACC8143EB7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62" y="130777"/>
            <a:ext cx="914400" cy="914400"/>
          </a:xfrm>
          <a:prstGeom prst="rect">
            <a:avLst/>
          </a:prstGeom>
        </p:spPr>
      </p:pic>
    </p:spTree>
    <p:extLst>
      <p:ext uri="{BB962C8B-B14F-4D97-AF65-F5344CB8AC3E}">
        <p14:creationId xmlns:p14="http://schemas.microsoft.com/office/powerpoint/2010/main" val="1131477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1"/>
                                        </p:tgtEl>
                                      </p:cBhvr>
                                    </p:animEffect>
                                    <p:animScale>
                                      <p:cBhvr>
                                        <p:cTn id="7"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2F4371-3154-404A-9521-1FF0BD99AB0C}"/>
              </a:ext>
            </a:extLst>
          </p:cNvPr>
          <p:cNvSpPr/>
          <p:nvPr/>
        </p:nvSpPr>
        <p:spPr>
          <a:xfrm>
            <a:off x="1932373" y="3826275"/>
            <a:ext cx="8327254" cy="710214"/>
          </a:xfrm>
          <a:prstGeom prst="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pic>
        <p:nvPicPr>
          <p:cNvPr id="7" name="Picture 6">
            <a:extLst>
              <a:ext uri="{FF2B5EF4-FFF2-40B4-BE49-F238E27FC236}">
                <a16:creationId xmlns:a16="http://schemas.microsoft.com/office/drawing/2014/main" id="{A66AA1FF-79D8-4DCF-AEF0-A5B9C68E48D1}"/>
              </a:ext>
            </a:extLst>
          </p:cNvPr>
          <p:cNvPicPr>
            <a:picLocks noChangeAspect="1"/>
          </p:cNvPicPr>
          <p:nvPr/>
        </p:nvPicPr>
        <p:blipFill rotWithShape="1">
          <a:blip r:embed="rId2">
            <a:biLevel thresh="25000"/>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1061" t="5593" r="-74" b="-5386"/>
          <a:stretch/>
        </p:blipFill>
        <p:spPr>
          <a:xfrm>
            <a:off x="0" y="0"/>
            <a:ext cx="11980538" cy="2796466"/>
          </a:xfrm>
          <a:prstGeom prst="rect">
            <a:avLst/>
          </a:prstGeom>
        </p:spPr>
      </p:pic>
      <p:sp>
        <p:nvSpPr>
          <p:cNvPr id="8" name="Rectangle 7">
            <a:extLst>
              <a:ext uri="{FF2B5EF4-FFF2-40B4-BE49-F238E27FC236}">
                <a16:creationId xmlns:a16="http://schemas.microsoft.com/office/drawing/2014/main" id="{1C9D7108-4CA2-4232-9DDC-F4C6C7EE5B15}"/>
              </a:ext>
            </a:extLst>
          </p:cNvPr>
          <p:cNvSpPr/>
          <p:nvPr/>
        </p:nvSpPr>
        <p:spPr>
          <a:xfrm>
            <a:off x="1016724" y="1512164"/>
            <a:ext cx="10158551" cy="4465467"/>
          </a:xfrm>
          <a:prstGeom prst="rect">
            <a:avLst/>
          </a:prstGeom>
          <a:solidFill>
            <a:srgbClr val="12A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10" name="Rectangle 9">
            <a:extLst>
              <a:ext uri="{FF2B5EF4-FFF2-40B4-BE49-F238E27FC236}">
                <a16:creationId xmlns:a16="http://schemas.microsoft.com/office/drawing/2014/main" id="{E4E1EEFD-CE9A-451F-BA31-1BB45A631A9A}"/>
              </a:ext>
            </a:extLst>
          </p:cNvPr>
          <p:cNvSpPr/>
          <p:nvPr/>
        </p:nvSpPr>
        <p:spPr>
          <a:xfrm>
            <a:off x="1251751" y="1734105"/>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mk-MK" dirty="0">
                <a:solidFill>
                  <a:schemeClr val="tx1"/>
                </a:solidFill>
              </a:rPr>
              <a:t>1</a:t>
            </a:r>
            <a:r>
              <a:rPr lang="en-US" dirty="0">
                <a:solidFill>
                  <a:schemeClr val="tx1"/>
                </a:solidFill>
              </a:rPr>
              <a:t>NF</a:t>
            </a:r>
            <a:endParaRPr lang="mk-MK" dirty="0">
              <a:solidFill>
                <a:schemeClr val="tx1"/>
              </a:solidFill>
            </a:endParaRPr>
          </a:p>
        </p:txBody>
      </p:sp>
      <p:sp>
        <p:nvSpPr>
          <p:cNvPr id="11" name="Rectangle 10">
            <a:extLst>
              <a:ext uri="{FF2B5EF4-FFF2-40B4-BE49-F238E27FC236}">
                <a16:creationId xmlns:a16="http://schemas.microsoft.com/office/drawing/2014/main" id="{2593F195-BF5D-47F0-9475-79F4A663B819}"/>
              </a:ext>
            </a:extLst>
          </p:cNvPr>
          <p:cNvSpPr/>
          <p:nvPr/>
        </p:nvSpPr>
        <p:spPr>
          <a:xfrm>
            <a:off x="1251751" y="2796466"/>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4NF</a:t>
            </a:r>
            <a:endParaRPr lang="mk-MK" dirty="0">
              <a:solidFill>
                <a:schemeClr val="tx1"/>
              </a:solidFill>
            </a:endParaRPr>
          </a:p>
          <a:p>
            <a:endParaRPr lang="mk-MK" dirty="0">
              <a:solidFill>
                <a:schemeClr val="tx1"/>
              </a:solidFill>
            </a:endParaRPr>
          </a:p>
        </p:txBody>
      </p:sp>
      <p:sp>
        <p:nvSpPr>
          <p:cNvPr id="12" name="Rectangle 11">
            <a:extLst>
              <a:ext uri="{FF2B5EF4-FFF2-40B4-BE49-F238E27FC236}">
                <a16:creationId xmlns:a16="http://schemas.microsoft.com/office/drawing/2014/main" id="{86E73738-705A-4092-BF2E-60F2FEC88118}"/>
              </a:ext>
            </a:extLst>
          </p:cNvPr>
          <p:cNvSpPr/>
          <p:nvPr/>
        </p:nvSpPr>
        <p:spPr>
          <a:xfrm>
            <a:off x="1248792" y="3858827"/>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2NF</a:t>
            </a:r>
            <a:endParaRPr lang="mk-MK" dirty="0">
              <a:solidFill>
                <a:schemeClr val="tx1"/>
              </a:solidFill>
            </a:endParaRPr>
          </a:p>
        </p:txBody>
      </p:sp>
      <p:sp>
        <p:nvSpPr>
          <p:cNvPr id="13" name="Rectangle 12">
            <a:extLst>
              <a:ext uri="{FF2B5EF4-FFF2-40B4-BE49-F238E27FC236}">
                <a16:creationId xmlns:a16="http://schemas.microsoft.com/office/drawing/2014/main" id="{5CCFFA4E-BF27-4290-B29A-510019D4E906}"/>
              </a:ext>
            </a:extLst>
          </p:cNvPr>
          <p:cNvSpPr/>
          <p:nvPr/>
        </p:nvSpPr>
        <p:spPr>
          <a:xfrm>
            <a:off x="1248792" y="4921188"/>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3NF</a:t>
            </a:r>
            <a:endParaRPr lang="mk-MK" dirty="0">
              <a:solidFill>
                <a:schemeClr val="tx1"/>
              </a:solidFill>
            </a:endParaRPr>
          </a:p>
        </p:txBody>
      </p:sp>
      <p:sp>
        <p:nvSpPr>
          <p:cNvPr id="15" name="TextBox 14">
            <a:extLst>
              <a:ext uri="{FF2B5EF4-FFF2-40B4-BE49-F238E27FC236}">
                <a16:creationId xmlns:a16="http://schemas.microsoft.com/office/drawing/2014/main" id="{4FBEF258-4279-4118-8DDB-BD751259F918}"/>
              </a:ext>
            </a:extLst>
          </p:cNvPr>
          <p:cNvSpPr txBox="1"/>
          <p:nvPr/>
        </p:nvSpPr>
        <p:spPr>
          <a:xfrm>
            <a:off x="1016723" y="833281"/>
            <a:ext cx="10158551" cy="646331"/>
          </a:xfrm>
          <a:prstGeom prst="rect">
            <a:avLst/>
          </a:prstGeom>
          <a:noFill/>
        </p:spPr>
        <p:txBody>
          <a:bodyPr wrap="square" rtlCol="0">
            <a:spAutoFit/>
          </a:bodyPr>
          <a:lstStyle/>
          <a:p>
            <a:pPr algn="just"/>
            <a:r>
              <a:rPr lang="mk-MK" dirty="0"/>
              <a:t>Која форма на нормализација тврди дека податоците кои можат да бидат калкулирани од други полиња не треба да се зачувани во базата?</a:t>
            </a:r>
          </a:p>
        </p:txBody>
      </p:sp>
      <p:pic>
        <p:nvPicPr>
          <p:cNvPr id="16" name="Picture 15">
            <a:extLst>
              <a:ext uri="{FF2B5EF4-FFF2-40B4-BE49-F238E27FC236}">
                <a16:creationId xmlns:a16="http://schemas.microsoft.com/office/drawing/2014/main" id="{AA94C893-F706-4A87-A01C-ACC8143EB7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62" y="130777"/>
            <a:ext cx="914400" cy="914400"/>
          </a:xfrm>
          <a:prstGeom prst="rect">
            <a:avLst/>
          </a:prstGeom>
        </p:spPr>
      </p:pic>
    </p:spTree>
    <p:extLst>
      <p:ext uri="{BB962C8B-B14F-4D97-AF65-F5344CB8AC3E}">
        <p14:creationId xmlns:p14="http://schemas.microsoft.com/office/powerpoint/2010/main" val="345710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3"/>
                                        </p:tgtEl>
                                      </p:cBhvr>
                                    </p:animEffect>
                                    <p:animScale>
                                      <p:cBhvr>
                                        <p:cTn id="7"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F79B897-A3A5-4D57-A42A-C8121212DC12}"/>
              </a:ext>
            </a:extLst>
          </p:cNvPr>
          <p:cNvPicPr>
            <a:picLocks noChangeAspect="1"/>
          </p:cNvPicPr>
          <p:nvPr/>
        </p:nvPicPr>
        <p:blipFill>
          <a:blip r:embed="rId2"/>
          <a:stretch>
            <a:fillRect/>
          </a:stretch>
        </p:blipFill>
        <p:spPr>
          <a:xfrm>
            <a:off x="0" y="0"/>
            <a:ext cx="12192000" cy="6846693"/>
          </a:xfrm>
          <a:prstGeom prst="rect">
            <a:avLst/>
          </a:prstGeom>
        </p:spPr>
      </p:pic>
      <p:sp>
        <p:nvSpPr>
          <p:cNvPr id="7" name="TextBox 6">
            <a:extLst>
              <a:ext uri="{FF2B5EF4-FFF2-40B4-BE49-F238E27FC236}">
                <a16:creationId xmlns:a16="http://schemas.microsoft.com/office/drawing/2014/main" id="{17BFC968-C4C7-4DE4-8D6D-F98FB9A377FE}"/>
              </a:ext>
            </a:extLst>
          </p:cNvPr>
          <p:cNvSpPr txBox="1"/>
          <p:nvPr/>
        </p:nvSpPr>
        <p:spPr>
          <a:xfrm>
            <a:off x="664579" y="367767"/>
            <a:ext cx="9949405" cy="769441"/>
          </a:xfrm>
          <a:prstGeom prst="rect">
            <a:avLst/>
          </a:prstGeom>
          <a:noFill/>
        </p:spPr>
        <p:txBody>
          <a:bodyPr wrap="square">
            <a:spAutoFit/>
          </a:bodyPr>
          <a:lstStyle/>
          <a:p>
            <a:r>
              <a:rPr lang="mk-MK" sz="4400" b="1" spc="50" dirty="0">
                <a:ln w="0"/>
                <a:solidFill>
                  <a:schemeClr val="bg1"/>
                </a:solidFill>
                <a:effectLst>
                  <a:innerShdw blurRad="63500" dist="50800" dir="13500000">
                    <a:srgbClr val="000000">
                      <a:alpha val="50000"/>
                    </a:srgbClr>
                  </a:innerShdw>
                </a:effectLst>
              </a:rPr>
              <a:t>Својства на полињата</a:t>
            </a:r>
            <a:endParaRPr lang="en-US" sz="4400" b="1" spc="50" dirty="0">
              <a:ln w="0"/>
              <a:solidFill>
                <a:schemeClr val="bg1"/>
              </a:solidFill>
              <a:effectLst>
                <a:innerShdw blurRad="63500" dist="50800" dir="13500000">
                  <a:srgbClr val="000000">
                    <a:alpha val="50000"/>
                  </a:srgbClr>
                </a:innerShdw>
              </a:effectLst>
            </a:endParaRPr>
          </a:p>
        </p:txBody>
      </p:sp>
      <p:pic>
        <p:nvPicPr>
          <p:cNvPr id="8" name="Picture 7">
            <a:extLst>
              <a:ext uri="{FF2B5EF4-FFF2-40B4-BE49-F238E27FC236}">
                <a16:creationId xmlns:a16="http://schemas.microsoft.com/office/drawing/2014/main" id="{6BEAA5CF-2497-4C69-82DD-7E08C95D94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2180741" y="2534137"/>
            <a:ext cx="400111" cy="400111"/>
          </a:xfrm>
          <a:prstGeom prst="rect">
            <a:avLst/>
          </a:prstGeom>
        </p:spPr>
      </p:pic>
      <p:sp>
        <p:nvSpPr>
          <p:cNvPr id="9" name="TextBox 8">
            <a:extLst>
              <a:ext uri="{FF2B5EF4-FFF2-40B4-BE49-F238E27FC236}">
                <a16:creationId xmlns:a16="http://schemas.microsoft.com/office/drawing/2014/main" id="{903AC5A6-3FFA-422B-888D-379A00A162BA}"/>
              </a:ext>
            </a:extLst>
          </p:cNvPr>
          <p:cNvSpPr txBox="1"/>
          <p:nvPr/>
        </p:nvSpPr>
        <p:spPr>
          <a:xfrm>
            <a:off x="2580852" y="2564917"/>
            <a:ext cx="3744743" cy="369332"/>
          </a:xfrm>
          <a:prstGeom prst="rect">
            <a:avLst/>
          </a:prstGeom>
          <a:noFill/>
        </p:spPr>
        <p:txBody>
          <a:bodyPr wrap="none" rtlCol="0">
            <a:spAutoFit/>
          </a:bodyPr>
          <a:lstStyle/>
          <a:p>
            <a:r>
              <a:rPr lang="mk-MK" dirty="0"/>
              <a:t>Врски и референцијален интегритет</a:t>
            </a:r>
          </a:p>
        </p:txBody>
      </p:sp>
      <p:pic>
        <p:nvPicPr>
          <p:cNvPr id="11" name="Picture 10">
            <a:extLst>
              <a:ext uri="{FF2B5EF4-FFF2-40B4-BE49-F238E27FC236}">
                <a16:creationId xmlns:a16="http://schemas.microsoft.com/office/drawing/2014/main" id="{2C3F2D1B-DB42-4A87-91D9-547AE9EB40A8}"/>
              </a:ext>
            </a:extLst>
          </p:cNvPr>
          <p:cNvPicPr>
            <a:picLocks noChangeAspect="1"/>
          </p:cNvPicPr>
          <p:nvPr/>
        </p:nvPicPr>
        <p:blipFill>
          <a:blip r:embed="rId4"/>
          <a:stretch>
            <a:fillRect/>
          </a:stretch>
        </p:blipFill>
        <p:spPr>
          <a:xfrm>
            <a:off x="2380797" y="3325375"/>
            <a:ext cx="3105150" cy="23812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722350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F79B897-A3A5-4D57-A42A-C8121212DC12}"/>
              </a:ext>
            </a:extLst>
          </p:cNvPr>
          <p:cNvPicPr>
            <a:picLocks noChangeAspect="1"/>
          </p:cNvPicPr>
          <p:nvPr/>
        </p:nvPicPr>
        <p:blipFill>
          <a:blip r:embed="rId2"/>
          <a:stretch>
            <a:fillRect/>
          </a:stretch>
        </p:blipFill>
        <p:spPr>
          <a:xfrm>
            <a:off x="0" y="0"/>
            <a:ext cx="12192000" cy="6846693"/>
          </a:xfrm>
          <a:prstGeom prst="rect">
            <a:avLst/>
          </a:prstGeom>
        </p:spPr>
      </p:pic>
      <p:sp>
        <p:nvSpPr>
          <p:cNvPr id="7" name="TextBox 6">
            <a:extLst>
              <a:ext uri="{FF2B5EF4-FFF2-40B4-BE49-F238E27FC236}">
                <a16:creationId xmlns:a16="http://schemas.microsoft.com/office/drawing/2014/main" id="{17BFC968-C4C7-4DE4-8D6D-F98FB9A377FE}"/>
              </a:ext>
            </a:extLst>
          </p:cNvPr>
          <p:cNvSpPr txBox="1"/>
          <p:nvPr/>
        </p:nvSpPr>
        <p:spPr>
          <a:xfrm>
            <a:off x="664579" y="367767"/>
            <a:ext cx="9949405" cy="769441"/>
          </a:xfrm>
          <a:prstGeom prst="rect">
            <a:avLst/>
          </a:prstGeom>
          <a:noFill/>
        </p:spPr>
        <p:txBody>
          <a:bodyPr wrap="square">
            <a:spAutoFit/>
          </a:bodyPr>
          <a:lstStyle/>
          <a:p>
            <a:r>
              <a:rPr lang="mk-MK" sz="4400" b="1" spc="50" dirty="0">
                <a:ln w="0"/>
                <a:solidFill>
                  <a:schemeClr val="bg1"/>
                </a:solidFill>
                <a:effectLst>
                  <a:innerShdw blurRad="63500" dist="50800" dir="13500000">
                    <a:srgbClr val="000000">
                      <a:alpha val="50000"/>
                    </a:srgbClr>
                  </a:innerShdw>
                </a:effectLst>
              </a:rPr>
              <a:t>Својства на полињата</a:t>
            </a:r>
            <a:endParaRPr lang="en-US" sz="4400" b="1" spc="50" dirty="0">
              <a:ln w="0"/>
              <a:solidFill>
                <a:schemeClr val="bg1"/>
              </a:solidFill>
              <a:effectLst>
                <a:innerShdw blurRad="63500" dist="50800" dir="13500000">
                  <a:srgbClr val="000000">
                    <a:alpha val="50000"/>
                  </a:srgbClr>
                </a:innerShdw>
              </a:effectLst>
            </a:endParaRPr>
          </a:p>
        </p:txBody>
      </p:sp>
      <p:pic>
        <p:nvPicPr>
          <p:cNvPr id="8" name="Picture 7">
            <a:extLst>
              <a:ext uri="{FF2B5EF4-FFF2-40B4-BE49-F238E27FC236}">
                <a16:creationId xmlns:a16="http://schemas.microsoft.com/office/drawing/2014/main" id="{6BEAA5CF-2497-4C69-82DD-7E08C95D94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2055933" y="2665439"/>
            <a:ext cx="400111" cy="400111"/>
          </a:xfrm>
          <a:prstGeom prst="rect">
            <a:avLst/>
          </a:prstGeom>
        </p:spPr>
      </p:pic>
      <p:sp>
        <p:nvSpPr>
          <p:cNvPr id="9" name="TextBox 8">
            <a:extLst>
              <a:ext uri="{FF2B5EF4-FFF2-40B4-BE49-F238E27FC236}">
                <a16:creationId xmlns:a16="http://schemas.microsoft.com/office/drawing/2014/main" id="{903AC5A6-3FFA-422B-888D-379A00A162BA}"/>
              </a:ext>
            </a:extLst>
          </p:cNvPr>
          <p:cNvSpPr txBox="1"/>
          <p:nvPr/>
        </p:nvSpPr>
        <p:spPr>
          <a:xfrm>
            <a:off x="2456044" y="2696219"/>
            <a:ext cx="3504486" cy="369332"/>
          </a:xfrm>
          <a:prstGeom prst="rect">
            <a:avLst/>
          </a:prstGeom>
          <a:noFill/>
        </p:spPr>
        <p:txBody>
          <a:bodyPr wrap="none" rtlCol="0">
            <a:spAutoFit/>
          </a:bodyPr>
          <a:lstStyle/>
          <a:p>
            <a:r>
              <a:rPr lang="mk-MK" dirty="0"/>
              <a:t>Едитирање табели во </a:t>
            </a:r>
            <a:r>
              <a:rPr lang="en-US" dirty="0"/>
              <a:t>Design View</a:t>
            </a:r>
            <a:endParaRPr lang="mk-MK" dirty="0"/>
          </a:p>
        </p:txBody>
      </p:sp>
      <p:pic>
        <p:nvPicPr>
          <p:cNvPr id="3" name="Picture 2">
            <a:extLst>
              <a:ext uri="{FF2B5EF4-FFF2-40B4-BE49-F238E27FC236}">
                <a16:creationId xmlns:a16="http://schemas.microsoft.com/office/drawing/2014/main" id="{8956F86C-457F-4AB3-9AA8-4CD45831C89C}"/>
              </a:ext>
            </a:extLst>
          </p:cNvPr>
          <p:cNvPicPr>
            <a:picLocks noChangeAspect="1"/>
          </p:cNvPicPr>
          <p:nvPr/>
        </p:nvPicPr>
        <p:blipFill rotWithShape="1">
          <a:blip r:embed="rId4"/>
          <a:srcRect l="5249"/>
          <a:stretch/>
        </p:blipFill>
        <p:spPr>
          <a:xfrm>
            <a:off x="2055933" y="3231770"/>
            <a:ext cx="5298833" cy="2847147"/>
          </a:xfrm>
          <a:prstGeom prst="rect">
            <a:avLst/>
          </a:prstGeom>
        </p:spPr>
      </p:pic>
      <p:pic>
        <p:nvPicPr>
          <p:cNvPr id="11" name="Picture 10">
            <a:extLst>
              <a:ext uri="{FF2B5EF4-FFF2-40B4-BE49-F238E27FC236}">
                <a16:creationId xmlns:a16="http://schemas.microsoft.com/office/drawing/2014/main" id="{7809FE4F-2F8B-4B6E-BAB3-148AACC6622F}"/>
              </a:ext>
            </a:extLst>
          </p:cNvPr>
          <p:cNvPicPr>
            <a:picLocks noChangeAspect="1"/>
          </p:cNvPicPr>
          <p:nvPr/>
        </p:nvPicPr>
        <p:blipFill>
          <a:blip r:embed="rId5"/>
          <a:stretch>
            <a:fillRect/>
          </a:stretch>
        </p:blipFill>
        <p:spPr>
          <a:xfrm>
            <a:off x="7832684" y="3231770"/>
            <a:ext cx="2781300" cy="1085850"/>
          </a:xfrm>
          <a:prstGeom prst="rect">
            <a:avLst/>
          </a:prstGeom>
        </p:spPr>
      </p:pic>
      <p:pic>
        <p:nvPicPr>
          <p:cNvPr id="13" name="Picture 12">
            <a:extLst>
              <a:ext uri="{FF2B5EF4-FFF2-40B4-BE49-F238E27FC236}">
                <a16:creationId xmlns:a16="http://schemas.microsoft.com/office/drawing/2014/main" id="{0979D487-B95F-4DFF-BAB6-77CF4BAD2D20}"/>
              </a:ext>
            </a:extLst>
          </p:cNvPr>
          <p:cNvPicPr>
            <a:picLocks noChangeAspect="1"/>
          </p:cNvPicPr>
          <p:nvPr/>
        </p:nvPicPr>
        <p:blipFill>
          <a:blip r:embed="rId6"/>
          <a:stretch>
            <a:fillRect/>
          </a:stretch>
        </p:blipFill>
        <p:spPr>
          <a:xfrm>
            <a:off x="7832684" y="4655343"/>
            <a:ext cx="3848100" cy="800100"/>
          </a:xfrm>
          <a:prstGeom prst="rect">
            <a:avLst/>
          </a:prstGeom>
        </p:spPr>
      </p:pic>
    </p:spTree>
    <p:extLst>
      <p:ext uri="{BB962C8B-B14F-4D97-AF65-F5344CB8AC3E}">
        <p14:creationId xmlns:p14="http://schemas.microsoft.com/office/powerpoint/2010/main" val="1093790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13"/>
          <p:cNvPicPr preferRelativeResize="0"/>
          <p:nvPr/>
        </p:nvPicPr>
        <p:blipFill rotWithShape="1">
          <a:blip r:embed="rId3">
            <a:alphaModFix/>
          </a:blip>
          <a:srcRect l="31675"/>
          <a:stretch/>
        </p:blipFill>
        <p:spPr>
          <a:xfrm>
            <a:off x="3861786" y="-7339"/>
            <a:ext cx="8330214" cy="1729636"/>
          </a:xfrm>
          <a:prstGeom prst="rect">
            <a:avLst/>
          </a:prstGeom>
          <a:noFill/>
          <a:ln>
            <a:noFill/>
          </a:ln>
        </p:spPr>
      </p:pic>
      <p:sp>
        <p:nvSpPr>
          <p:cNvPr id="157" name="Google Shape;157;p13"/>
          <p:cNvSpPr/>
          <p:nvPr/>
        </p:nvSpPr>
        <p:spPr>
          <a:xfrm>
            <a:off x="0" y="-11253"/>
            <a:ext cx="3861786" cy="1733550"/>
          </a:xfrm>
          <a:prstGeom prst="rect">
            <a:avLst/>
          </a:prstGeom>
          <a:solidFill>
            <a:srgbClr val="3CC0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58" name="Google Shape;158;p13"/>
          <p:cNvPicPr preferRelativeResize="0"/>
          <p:nvPr/>
        </p:nvPicPr>
        <p:blipFill>
          <a:blip r:embed="rId4">
            <a:alphaModFix/>
          </a:blip>
          <a:stretch>
            <a:fillRect/>
          </a:stretch>
        </p:blipFill>
        <p:spPr>
          <a:xfrm>
            <a:off x="817867" y="2601815"/>
            <a:ext cx="5860300" cy="2945275"/>
          </a:xfrm>
          <a:prstGeom prst="rect">
            <a:avLst/>
          </a:prstGeom>
          <a:noFill/>
          <a:ln>
            <a:noFill/>
          </a:ln>
        </p:spPr>
      </p:pic>
      <p:sp>
        <p:nvSpPr>
          <p:cNvPr id="159" name="Google Shape;159;p13"/>
          <p:cNvSpPr txBox="1"/>
          <p:nvPr/>
        </p:nvSpPr>
        <p:spPr>
          <a:xfrm>
            <a:off x="1751250" y="504100"/>
            <a:ext cx="8689500" cy="132090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lt1"/>
              </a:buClr>
              <a:buSzPts val="4400"/>
              <a:buFont typeface="Calibri"/>
              <a:buNone/>
            </a:pPr>
            <a:r>
              <a:rPr lang="mk-MK" sz="4400" b="1">
                <a:solidFill>
                  <a:schemeClr val="lt1"/>
                </a:solidFill>
                <a:latin typeface="Calibri"/>
                <a:ea typeface="Calibri"/>
                <a:cs typeface="Calibri"/>
                <a:sym typeface="Calibri"/>
              </a:rPr>
              <a:t>Relational Algebra</a:t>
            </a:r>
            <a:endParaRPr sz="4400" b="1">
              <a:solidFill>
                <a:schemeClr val="lt1"/>
              </a:solidFill>
              <a:latin typeface="Calibri"/>
              <a:ea typeface="Calibri"/>
              <a:cs typeface="Calibri"/>
              <a:sym typeface="Calibri"/>
            </a:endParaRPr>
          </a:p>
          <a:p>
            <a:pPr marL="0" marR="0" lvl="0" indent="0" algn="ctr" rtl="0">
              <a:lnSpc>
                <a:spcPct val="90000"/>
              </a:lnSpc>
              <a:spcBef>
                <a:spcPts val="0"/>
              </a:spcBef>
              <a:spcAft>
                <a:spcPts val="0"/>
              </a:spcAft>
              <a:buClr>
                <a:schemeClr val="lt1"/>
              </a:buClr>
              <a:buSzPts val="4400"/>
              <a:buFont typeface="Calibri"/>
              <a:buNone/>
            </a:pPr>
            <a:endParaRPr sz="4400" b="1">
              <a:solidFill>
                <a:schemeClr val="lt1"/>
              </a:solidFill>
              <a:latin typeface="Calibri"/>
              <a:ea typeface="Calibri"/>
              <a:cs typeface="Calibri"/>
              <a:sym typeface="Calibri"/>
            </a:endParaRPr>
          </a:p>
        </p:txBody>
      </p:sp>
      <p:sp>
        <p:nvSpPr>
          <p:cNvPr id="160" name="Google Shape;160;p13"/>
          <p:cNvSpPr txBox="1"/>
          <p:nvPr/>
        </p:nvSpPr>
        <p:spPr>
          <a:xfrm>
            <a:off x="7589186" y="2770401"/>
            <a:ext cx="4011300" cy="2262600"/>
          </a:xfrm>
          <a:prstGeom prst="rect">
            <a:avLst/>
          </a:prstGeom>
          <a:noFill/>
          <a:ln>
            <a:noFill/>
          </a:ln>
        </p:spPr>
        <p:txBody>
          <a:bodyPr spcFirstLastPara="1" wrap="square" lIns="91425" tIns="91425" rIns="91425" bIns="91425" anchor="t" anchorCtr="0">
            <a:spAutoFit/>
          </a:bodyPr>
          <a:lstStyle/>
          <a:p>
            <a:pPr marL="457200" lvl="0" indent="-355600" algn="l" rtl="0">
              <a:lnSpc>
                <a:spcPct val="115000"/>
              </a:lnSpc>
              <a:spcBef>
                <a:spcPts val="0"/>
              </a:spcBef>
              <a:spcAft>
                <a:spcPts val="0"/>
              </a:spcAft>
              <a:buClr>
                <a:schemeClr val="dk1"/>
              </a:buClr>
              <a:buSzPts val="2000"/>
              <a:buFont typeface="Roboto"/>
              <a:buAutoNum type="arabicPeriod"/>
            </a:pPr>
            <a:r>
              <a:rPr lang="mk-MK" sz="2000" dirty="0" err="1">
                <a:solidFill>
                  <a:schemeClr val="dk1"/>
                </a:solidFill>
                <a:latin typeface="Roboto"/>
                <a:ea typeface="Roboto"/>
                <a:cs typeface="Roboto"/>
                <a:sym typeface="Roboto"/>
              </a:rPr>
              <a:t>Select</a:t>
            </a:r>
            <a:endParaRPr sz="2000" dirty="0">
              <a:solidFill>
                <a:schemeClr val="dk1"/>
              </a:solidFill>
              <a:latin typeface="Roboto"/>
              <a:ea typeface="Roboto"/>
              <a:cs typeface="Roboto"/>
              <a:sym typeface="Roboto"/>
            </a:endParaRPr>
          </a:p>
          <a:p>
            <a:pPr marL="457200" lvl="0" indent="-355600" algn="l" rtl="0">
              <a:lnSpc>
                <a:spcPct val="115000"/>
              </a:lnSpc>
              <a:spcBef>
                <a:spcPts val="0"/>
              </a:spcBef>
              <a:spcAft>
                <a:spcPts val="0"/>
              </a:spcAft>
              <a:buClr>
                <a:schemeClr val="dk1"/>
              </a:buClr>
              <a:buSzPts val="2000"/>
              <a:buFont typeface="Roboto"/>
              <a:buAutoNum type="arabicPeriod"/>
            </a:pPr>
            <a:r>
              <a:rPr lang="mk-MK" sz="2000" dirty="0">
                <a:solidFill>
                  <a:schemeClr val="dk1"/>
                </a:solidFill>
                <a:latin typeface="Roboto"/>
                <a:ea typeface="Roboto"/>
                <a:cs typeface="Roboto"/>
                <a:sym typeface="Roboto"/>
              </a:rPr>
              <a:t>Project</a:t>
            </a:r>
            <a:endParaRPr sz="2000" dirty="0">
              <a:solidFill>
                <a:schemeClr val="dk1"/>
              </a:solidFill>
              <a:latin typeface="Roboto"/>
              <a:ea typeface="Roboto"/>
              <a:cs typeface="Roboto"/>
              <a:sym typeface="Roboto"/>
            </a:endParaRPr>
          </a:p>
          <a:p>
            <a:pPr marL="457200" lvl="0" indent="-355600" algn="l" rtl="0">
              <a:lnSpc>
                <a:spcPct val="115000"/>
              </a:lnSpc>
              <a:spcBef>
                <a:spcPts val="0"/>
              </a:spcBef>
              <a:spcAft>
                <a:spcPts val="0"/>
              </a:spcAft>
              <a:buClr>
                <a:schemeClr val="dk1"/>
              </a:buClr>
              <a:buSzPts val="2000"/>
              <a:buFont typeface="Roboto"/>
              <a:buAutoNum type="arabicPeriod"/>
            </a:pPr>
            <a:r>
              <a:rPr lang="mk-MK" sz="2000" dirty="0" err="1">
                <a:solidFill>
                  <a:schemeClr val="dk1"/>
                </a:solidFill>
                <a:latin typeface="Roboto"/>
                <a:ea typeface="Roboto"/>
                <a:cs typeface="Roboto"/>
                <a:sym typeface="Roboto"/>
              </a:rPr>
              <a:t>Union</a:t>
            </a:r>
            <a:endParaRPr sz="2000" dirty="0">
              <a:solidFill>
                <a:schemeClr val="dk1"/>
              </a:solidFill>
              <a:latin typeface="Roboto"/>
              <a:ea typeface="Roboto"/>
              <a:cs typeface="Roboto"/>
              <a:sym typeface="Roboto"/>
            </a:endParaRPr>
          </a:p>
          <a:p>
            <a:pPr marL="457200" lvl="0" indent="-355600" algn="l" rtl="0">
              <a:lnSpc>
                <a:spcPct val="115000"/>
              </a:lnSpc>
              <a:spcBef>
                <a:spcPts val="0"/>
              </a:spcBef>
              <a:spcAft>
                <a:spcPts val="0"/>
              </a:spcAft>
              <a:buClr>
                <a:schemeClr val="dk1"/>
              </a:buClr>
              <a:buSzPts val="2000"/>
              <a:buFont typeface="Roboto"/>
              <a:buAutoNum type="arabicPeriod"/>
            </a:pPr>
            <a:r>
              <a:rPr lang="mk-MK" sz="2000" dirty="0" err="1">
                <a:solidFill>
                  <a:schemeClr val="dk1"/>
                </a:solidFill>
                <a:latin typeface="Roboto"/>
                <a:ea typeface="Roboto"/>
                <a:cs typeface="Roboto"/>
                <a:sym typeface="Roboto"/>
              </a:rPr>
              <a:t>Set</a:t>
            </a:r>
            <a:r>
              <a:rPr lang="mk-MK" sz="2000" dirty="0">
                <a:solidFill>
                  <a:schemeClr val="dk1"/>
                </a:solidFill>
                <a:latin typeface="Roboto"/>
                <a:ea typeface="Roboto"/>
                <a:cs typeface="Roboto"/>
                <a:sym typeface="Roboto"/>
              </a:rPr>
              <a:t> </a:t>
            </a:r>
            <a:r>
              <a:rPr lang="mk-MK" sz="2000" dirty="0" err="1">
                <a:solidFill>
                  <a:schemeClr val="dk1"/>
                </a:solidFill>
                <a:latin typeface="Roboto"/>
                <a:ea typeface="Roboto"/>
                <a:cs typeface="Roboto"/>
                <a:sym typeface="Roboto"/>
              </a:rPr>
              <a:t>Different</a:t>
            </a:r>
            <a:endParaRPr sz="2000" dirty="0">
              <a:solidFill>
                <a:schemeClr val="dk1"/>
              </a:solidFill>
              <a:latin typeface="Roboto"/>
              <a:ea typeface="Roboto"/>
              <a:cs typeface="Roboto"/>
              <a:sym typeface="Roboto"/>
            </a:endParaRPr>
          </a:p>
          <a:p>
            <a:pPr marL="457200" lvl="0" indent="-355600" algn="l" rtl="0">
              <a:lnSpc>
                <a:spcPct val="115000"/>
              </a:lnSpc>
              <a:spcBef>
                <a:spcPts val="0"/>
              </a:spcBef>
              <a:spcAft>
                <a:spcPts val="0"/>
              </a:spcAft>
              <a:buClr>
                <a:schemeClr val="dk1"/>
              </a:buClr>
              <a:buSzPts val="2000"/>
              <a:buFont typeface="Roboto"/>
              <a:buAutoNum type="arabicPeriod"/>
            </a:pPr>
            <a:r>
              <a:rPr lang="mk-MK" sz="2000" dirty="0" err="1">
                <a:solidFill>
                  <a:schemeClr val="dk1"/>
                </a:solidFill>
                <a:latin typeface="Roboto"/>
                <a:ea typeface="Roboto"/>
                <a:cs typeface="Roboto"/>
                <a:sym typeface="Roboto"/>
              </a:rPr>
              <a:t>Cartesian</a:t>
            </a:r>
            <a:r>
              <a:rPr lang="mk-MK" sz="2000" dirty="0">
                <a:solidFill>
                  <a:schemeClr val="dk1"/>
                </a:solidFill>
                <a:latin typeface="Roboto"/>
                <a:ea typeface="Roboto"/>
                <a:cs typeface="Roboto"/>
                <a:sym typeface="Roboto"/>
              </a:rPr>
              <a:t> </a:t>
            </a:r>
            <a:r>
              <a:rPr lang="mk-MK" sz="2000" dirty="0" err="1">
                <a:solidFill>
                  <a:schemeClr val="dk1"/>
                </a:solidFill>
                <a:latin typeface="Roboto"/>
                <a:ea typeface="Roboto"/>
                <a:cs typeface="Roboto"/>
                <a:sym typeface="Roboto"/>
              </a:rPr>
              <a:t>product</a:t>
            </a:r>
            <a:endParaRPr sz="2000" dirty="0">
              <a:solidFill>
                <a:schemeClr val="dk1"/>
              </a:solidFill>
              <a:latin typeface="Roboto"/>
              <a:ea typeface="Roboto"/>
              <a:cs typeface="Roboto"/>
              <a:sym typeface="Roboto"/>
            </a:endParaRPr>
          </a:p>
          <a:p>
            <a:pPr marL="457200" lvl="0" indent="-355600" algn="l" rtl="0">
              <a:lnSpc>
                <a:spcPct val="115000"/>
              </a:lnSpc>
              <a:spcBef>
                <a:spcPts val="0"/>
              </a:spcBef>
              <a:spcAft>
                <a:spcPts val="0"/>
              </a:spcAft>
              <a:buClr>
                <a:schemeClr val="dk1"/>
              </a:buClr>
              <a:buSzPts val="2000"/>
              <a:buFont typeface="Roboto"/>
              <a:buAutoNum type="arabicPeriod"/>
            </a:pPr>
            <a:r>
              <a:rPr lang="mk-MK" sz="2000" dirty="0" err="1">
                <a:solidFill>
                  <a:schemeClr val="dk1"/>
                </a:solidFill>
                <a:latin typeface="Roboto"/>
                <a:ea typeface="Roboto"/>
                <a:cs typeface="Roboto"/>
                <a:sym typeface="Roboto"/>
              </a:rPr>
              <a:t>Rename</a:t>
            </a:r>
            <a:endParaRPr sz="2000" dirty="0">
              <a:solidFill>
                <a:schemeClr val="dk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F79B897-A3A5-4D57-A42A-C8121212DC12}"/>
              </a:ext>
            </a:extLst>
          </p:cNvPr>
          <p:cNvPicPr>
            <a:picLocks noChangeAspect="1"/>
          </p:cNvPicPr>
          <p:nvPr/>
        </p:nvPicPr>
        <p:blipFill>
          <a:blip r:embed="rId2"/>
          <a:stretch>
            <a:fillRect/>
          </a:stretch>
        </p:blipFill>
        <p:spPr>
          <a:xfrm>
            <a:off x="0" y="0"/>
            <a:ext cx="12192000" cy="6846693"/>
          </a:xfrm>
          <a:prstGeom prst="rect">
            <a:avLst/>
          </a:prstGeom>
        </p:spPr>
      </p:pic>
      <p:sp>
        <p:nvSpPr>
          <p:cNvPr id="7" name="TextBox 6">
            <a:extLst>
              <a:ext uri="{FF2B5EF4-FFF2-40B4-BE49-F238E27FC236}">
                <a16:creationId xmlns:a16="http://schemas.microsoft.com/office/drawing/2014/main" id="{17BFC968-C4C7-4DE4-8D6D-F98FB9A377FE}"/>
              </a:ext>
            </a:extLst>
          </p:cNvPr>
          <p:cNvSpPr txBox="1"/>
          <p:nvPr/>
        </p:nvSpPr>
        <p:spPr>
          <a:xfrm>
            <a:off x="664579" y="367767"/>
            <a:ext cx="9949405" cy="769441"/>
          </a:xfrm>
          <a:prstGeom prst="rect">
            <a:avLst/>
          </a:prstGeom>
          <a:noFill/>
        </p:spPr>
        <p:txBody>
          <a:bodyPr wrap="square">
            <a:spAutoFit/>
          </a:bodyPr>
          <a:lstStyle/>
          <a:p>
            <a:r>
              <a:rPr lang="mk-MK" sz="4400" b="1" spc="50" dirty="0">
                <a:ln w="0"/>
                <a:solidFill>
                  <a:schemeClr val="bg1"/>
                </a:solidFill>
                <a:effectLst>
                  <a:innerShdw blurRad="63500" dist="50800" dir="13500000">
                    <a:srgbClr val="000000">
                      <a:alpha val="50000"/>
                    </a:srgbClr>
                  </a:innerShdw>
                </a:effectLst>
              </a:rPr>
              <a:t>Својства на полињата</a:t>
            </a:r>
            <a:endParaRPr lang="en-US" sz="4400" b="1" spc="50" dirty="0">
              <a:ln w="0"/>
              <a:solidFill>
                <a:schemeClr val="bg1"/>
              </a:solidFill>
              <a:effectLst>
                <a:innerShdw blurRad="63500" dist="50800" dir="13500000">
                  <a:srgbClr val="000000">
                    <a:alpha val="50000"/>
                  </a:srgbClr>
                </a:innerShdw>
              </a:effectLst>
            </a:endParaRPr>
          </a:p>
        </p:txBody>
      </p:sp>
      <p:pic>
        <p:nvPicPr>
          <p:cNvPr id="8" name="Picture 7">
            <a:extLst>
              <a:ext uri="{FF2B5EF4-FFF2-40B4-BE49-F238E27FC236}">
                <a16:creationId xmlns:a16="http://schemas.microsoft.com/office/drawing/2014/main" id="{6BEAA5CF-2497-4C69-82DD-7E08C95D94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944345" y="2594914"/>
            <a:ext cx="400111" cy="400111"/>
          </a:xfrm>
          <a:prstGeom prst="rect">
            <a:avLst/>
          </a:prstGeom>
        </p:spPr>
      </p:pic>
      <p:sp>
        <p:nvSpPr>
          <p:cNvPr id="9" name="TextBox 8">
            <a:extLst>
              <a:ext uri="{FF2B5EF4-FFF2-40B4-BE49-F238E27FC236}">
                <a16:creationId xmlns:a16="http://schemas.microsoft.com/office/drawing/2014/main" id="{903AC5A6-3FFA-422B-888D-379A00A162BA}"/>
              </a:ext>
            </a:extLst>
          </p:cNvPr>
          <p:cNvSpPr txBox="1"/>
          <p:nvPr/>
        </p:nvSpPr>
        <p:spPr>
          <a:xfrm>
            <a:off x="2344456" y="2625694"/>
            <a:ext cx="3028330" cy="369332"/>
          </a:xfrm>
          <a:prstGeom prst="rect">
            <a:avLst/>
          </a:prstGeom>
          <a:noFill/>
        </p:spPr>
        <p:txBody>
          <a:bodyPr wrap="none" rtlCol="0">
            <a:spAutoFit/>
          </a:bodyPr>
          <a:lstStyle/>
          <a:p>
            <a:r>
              <a:rPr lang="mk-MK" dirty="0"/>
              <a:t>Контрола со </a:t>
            </a:r>
            <a:r>
              <a:rPr lang="en-US" dirty="0"/>
              <a:t>input with masks</a:t>
            </a:r>
            <a:endParaRPr lang="mk-MK" dirty="0"/>
          </a:p>
        </p:txBody>
      </p:sp>
      <p:pic>
        <p:nvPicPr>
          <p:cNvPr id="12" name="Picture 11">
            <a:extLst>
              <a:ext uri="{FF2B5EF4-FFF2-40B4-BE49-F238E27FC236}">
                <a16:creationId xmlns:a16="http://schemas.microsoft.com/office/drawing/2014/main" id="{5CABF73F-A624-4FAB-B0D0-1D3052FA5D82}"/>
              </a:ext>
            </a:extLst>
          </p:cNvPr>
          <p:cNvPicPr>
            <a:picLocks noChangeAspect="1"/>
          </p:cNvPicPr>
          <p:nvPr/>
        </p:nvPicPr>
        <p:blipFill>
          <a:blip r:embed="rId4"/>
          <a:stretch>
            <a:fillRect/>
          </a:stretch>
        </p:blipFill>
        <p:spPr>
          <a:xfrm>
            <a:off x="5370262" y="3741022"/>
            <a:ext cx="3124200" cy="809625"/>
          </a:xfrm>
          <a:prstGeom prst="rect">
            <a:avLst/>
          </a:prstGeom>
        </p:spPr>
      </p:pic>
      <p:pic>
        <p:nvPicPr>
          <p:cNvPr id="10" name="Picture 9">
            <a:extLst>
              <a:ext uri="{FF2B5EF4-FFF2-40B4-BE49-F238E27FC236}">
                <a16:creationId xmlns:a16="http://schemas.microsoft.com/office/drawing/2014/main" id="{DF4E58CB-18F4-48ED-9234-7980F4AFB2BA}"/>
              </a:ext>
            </a:extLst>
          </p:cNvPr>
          <p:cNvPicPr>
            <a:picLocks noChangeAspect="1"/>
          </p:cNvPicPr>
          <p:nvPr/>
        </p:nvPicPr>
        <p:blipFill>
          <a:blip r:embed="rId5"/>
          <a:stretch>
            <a:fillRect/>
          </a:stretch>
        </p:blipFill>
        <p:spPr>
          <a:xfrm>
            <a:off x="8348806" y="1225118"/>
            <a:ext cx="3843194" cy="5632882"/>
          </a:xfrm>
          <a:prstGeom prst="rect">
            <a:avLst/>
          </a:prstGeom>
          <a:ln>
            <a:noFill/>
          </a:ln>
          <a:effectLst>
            <a:outerShdw blurRad="190500" algn="tl" rotWithShape="0">
              <a:srgbClr val="000000">
                <a:alpha val="70000"/>
              </a:srgbClr>
            </a:outerShdw>
          </a:effectLst>
        </p:spPr>
      </p:pic>
      <p:pic>
        <p:nvPicPr>
          <p:cNvPr id="3" name="Picture 2">
            <a:extLst>
              <a:ext uri="{FF2B5EF4-FFF2-40B4-BE49-F238E27FC236}">
                <a16:creationId xmlns:a16="http://schemas.microsoft.com/office/drawing/2014/main" id="{C8C5DAEF-C833-4007-8F23-4FF48D63CE9E}"/>
              </a:ext>
            </a:extLst>
          </p:cNvPr>
          <p:cNvPicPr>
            <a:picLocks noChangeAspect="1"/>
          </p:cNvPicPr>
          <p:nvPr/>
        </p:nvPicPr>
        <p:blipFill rotWithShape="1">
          <a:blip r:embed="rId6"/>
          <a:srcRect r="2527"/>
          <a:stretch/>
        </p:blipFill>
        <p:spPr>
          <a:xfrm>
            <a:off x="1944345" y="3110321"/>
            <a:ext cx="3425917" cy="3190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99244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F79B897-A3A5-4D57-A42A-C8121212DC12}"/>
              </a:ext>
            </a:extLst>
          </p:cNvPr>
          <p:cNvPicPr>
            <a:picLocks noChangeAspect="1"/>
          </p:cNvPicPr>
          <p:nvPr/>
        </p:nvPicPr>
        <p:blipFill>
          <a:blip r:embed="rId2"/>
          <a:stretch>
            <a:fillRect/>
          </a:stretch>
        </p:blipFill>
        <p:spPr>
          <a:xfrm>
            <a:off x="0" y="0"/>
            <a:ext cx="12192000" cy="6846693"/>
          </a:xfrm>
          <a:prstGeom prst="rect">
            <a:avLst/>
          </a:prstGeom>
        </p:spPr>
      </p:pic>
      <p:sp>
        <p:nvSpPr>
          <p:cNvPr id="7" name="TextBox 6">
            <a:extLst>
              <a:ext uri="{FF2B5EF4-FFF2-40B4-BE49-F238E27FC236}">
                <a16:creationId xmlns:a16="http://schemas.microsoft.com/office/drawing/2014/main" id="{17BFC968-C4C7-4DE4-8D6D-F98FB9A377FE}"/>
              </a:ext>
            </a:extLst>
          </p:cNvPr>
          <p:cNvSpPr txBox="1"/>
          <p:nvPr/>
        </p:nvSpPr>
        <p:spPr>
          <a:xfrm>
            <a:off x="664579" y="367767"/>
            <a:ext cx="9949405" cy="769441"/>
          </a:xfrm>
          <a:prstGeom prst="rect">
            <a:avLst/>
          </a:prstGeom>
          <a:noFill/>
        </p:spPr>
        <p:txBody>
          <a:bodyPr wrap="square">
            <a:spAutoFit/>
          </a:bodyPr>
          <a:lstStyle/>
          <a:p>
            <a:r>
              <a:rPr lang="mk-MK" sz="4400" b="1" spc="50" dirty="0">
                <a:ln w="0"/>
                <a:solidFill>
                  <a:schemeClr val="bg1"/>
                </a:solidFill>
                <a:effectLst>
                  <a:innerShdw blurRad="63500" dist="50800" dir="13500000">
                    <a:srgbClr val="000000">
                      <a:alpha val="50000"/>
                    </a:srgbClr>
                  </a:innerShdw>
                </a:effectLst>
              </a:rPr>
              <a:t>Својства на полињата</a:t>
            </a:r>
            <a:endParaRPr lang="en-US" sz="4400" b="1" spc="50" dirty="0">
              <a:ln w="0"/>
              <a:solidFill>
                <a:schemeClr val="bg1"/>
              </a:solidFill>
              <a:effectLst>
                <a:innerShdw blurRad="63500" dist="50800" dir="13500000">
                  <a:srgbClr val="000000">
                    <a:alpha val="50000"/>
                  </a:srgbClr>
                </a:innerShdw>
              </a:effectLst>
            </a:endParaRPr>
          </a:p>
        </p:txBody>
      </p:sp>
      <p:pic>
        <p:nvPicPr>
          <p:cNvPr id="8" name="Picture 7">
            <a:extLst>
              <a:ext uri="{FF2B5EF4-FFF2-40B4-BE49-F238E27FC236}">
                <a16:creationId xmlns:a16="http://schemas.microsoft.com/office/drawing/2014/main" id="{6BEAA5CF-2497-4C69-82DD-7E08C95D94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951146" y="2693794"/>
            <a:ext cx="400111" cy="400111"/>
          </a:xfrm>
          <a:prstGeom prst="rect">
            <a:avLst/>
          </a:prstGeom>
        </p:spPr>
      </p:pic>
      <p:sp>
        <p:nvSpPr>
          <p:cNvPr id="9" name="TextBox 8">
            <a:extLst>
              <a:ext uri="{FF2B5EF4-FFF2-40B4-BE49-F238E27FC236}">
                <a16:creationId xmlns:a16="http://schemas.microsoft.com/office/drawing/2014/main" id="{903AC5A6-3FFA-422B-888D-379A00A162BA}"/>
              </a:ext>
            </a:extLst>
          </p:cNvPr>
          <p:cNvSpPr txBox="1"/>
          <p:nvPr/>
        </p:nvSpPr>
        <p:spPr>
          <a:xfrm>
            <a:off x="2351257" y="2724574"/>
            <a:ext cx="3492174" cy="369332"/>
          </a:xfrm>
          <a:prstGeom prst="rect">
            <a:avLst/>
          </a:prstGeom>
          <a:noFill/>
        </p:spPr>
        <p:txBody>
          <a:bodyPr wrap="none" rtlCol="0">
            <a:spAutoFit/>
          </a:bodyPr>
          <a:lstStyle/>
          <a:p>
            <a:r>
              <a:rPr lang="mk-MK" dirty="0"/>
              <a:t>Поставување на </a:t>
            </a:r>
            <a:r>
              <a:rPr lang="en-US" dirty="0"/>
              <a:t>default </a:t>
            </a:r>
            <a:r>
              <a:rPr lang="mk-MK" dirty="0"/>
              <a:t>вредност </a:t>
            </a:r>
          </a:p>
        </p:txBody>
      </p:sp>
      <p:pic>
        <p:nvPicPr>
          <p:cNvPr id="3" name="Picture 2">
            <a:extLst>
              <a:ext uri="{FF2B5EF4-FFF2-40B4-BE49-F238E27FC236}">
                <a16:creationId xmlns:a16="http://schemas.microsoft.com/office/drawing/2014/main" id="{278E6BAE-04B3-435F-BD34-9D8BAE4E6653}"/>
              </a:ext>
            </a:extLst>
          </p:cNvPr>
          <p:cNvPicPr>
            <a:picLocks noChangeAspect="1"/>
          </p:cNvPicPr>
          <p:nvPr/>
        </p:nvPicPr>
        <p:blipFill>
          <a:blip r:embed="rId4"/>
          <a:stretch>
            <a:fillRect/>
          </a:stretch>
        </p:blipFill>
        <p:spPr>
          <a:xfrm>
            <a:off x="6422984" y="2367479"/>
            <a:ext cx="4191000" cy="3733800"/>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2D4FAAAE-EA29-4ABF-AE29-2F4D06A1435A}"/>
              </a:ext>
            </a:extLst>
          </p:cNvPr>
          <p:cNvPicPr>
            <a:picLocks noChangeAspect="1"/>
          </p:cNvPicPr>
          <p:nvPr/>
        </p:nvPicPr>
        <p:blipFill>
          <a:blip r:embed="rId5"/>
          <a:stretch>
            <a:fillRect/>
          </a:stretch>
        </p:blipFill>
        <p:spPr>
          <a:xfrm>
            <a:off x="2351257" y="3817774"/>
            <a:ext cx="3152775" cy="11525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446550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F79B897-A3A5-4D57-A42A-C8121212DC12}"/>
              </a:ext>
            </a:extLst>
          </p:cNvPr>
          <p:cNvPicPr>
            <a:picLocks noChangeAspect="1"/>
          </p:cNvPicPr>
          <p:nvPr/>
        </p:nvPicPr>
        <p:blipFill>
          <a:blip r:embed="rId2"/>
          <a:stretch>
            <a:fillRect/>
          </a:stretch>
        </p:blipFill>
        <p:spPr>
          <a:xfrm>
            <a:off x="0" y="0"/>
            <a:ext cx="12192000" cy="6846693"/>
          </a:xfrm>
          <a:prstGeom prst="rect">
            <a:avLst/>
          </a:prstGeom>
        </p:spPr>
      </p:pic>
      <p:sp>
        <p:nvSpPr>
          <p:cNvPr id="7" name="TextBox 6">
            <a:extLst>
              <a:ext uri="{FF2B5EF4-FFF2-40B4-BE49-F238E27FC236}">
                <a16:creationId xmlns:a16="http://schemas.microsoft.com/office/drawing/2014/main" id="{17BFC968-C4C7-4DE4-8D6D-F98FB9A377FE}"/>
              </a:ext>
            </a:extLst>
          </p:cNvPr>
          <p:cNvSpPr txBox="1"/>
          <p:nvPr/>
        </p:nvSpPr>
        <p:spPr>
          <a:xfrm>
            <a:off x="664579" y="367767"/>
            <a:ext cx="9949405" cy="769441"/>
          </a:xfrm>
          <a:prstGeom prst="rect">
            <a:avLst/>
          </a:prstGeom>
          <a:noFill/>
        </p:spPr>
        <p:txBody>
          <a:bodyPr wrap="square">
            <a:spAutoFit/>
          </a:bodyPr>
          <a:lstStyle/>
          <a:p>
            <a:r>
              <a:rPr lang="mk-MK" sz="4400" b="1" spc="50" dirty="0">
                <a:ln w="0"/>
                <a:solidFill>
                  <a:schemeClr val="bg1"/>
                </a:solidFill>
                <a:effectLst>
                  <a:innerShdw blurRad="63500" dist="50800" dir="13500000">
                    <a:srgbClr val="000000">
                      <a:alpha val="50000"/>
                    </a:srgbClr>
                  </a:innerShdw>
                </a:effectLst>
              </a:rPr>
              <a:t>Својства на полињата</a:t>
            </a:r>
            <a:endParaRPr lang="en-US" sz="4400" b="1" spc="50" dirty="0">
              <a:ln w="0"/>
              <a:solidFill>
                <a:schemeClr val="bg1"/>
              </a:solidFill>
              <a:effectLst>
                <a:innerShdw blurRad="63500" dist="50800" dir="13500000">
                  <a:srgbClr val="000000">
                    <a:alpha val="50000"/>
                  </a:srgbClr>
                </a:innerShdw>
              </a:effectLst>
            </a:endParaRPr>
          </a:p>
        </p:txBody>
      </p:sp>
      <p:pic>
        <p:nvPicPr>
          <p:cNvPr id="8" name="Picture 7">
            <a:extLst>
              <a:ext uri="{FF2B5EF4-FFF2-40B4-BE49-F238E27FC236}">
                <a16:creationId xmlns:a16="http://schemas.microsoft.com/office/drawing/2014/main" id="{6BEAA5CF-2497-4C69-82DD-7E08C95D94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951146" y="2693794"/>
            <a:ext cx="400111" cy="400111"/>
          </a:xfrm>
          <a:prstGeom prst="rect">
            <a:avLst/>
          </a:prstGeom>
        </p:spPr>
      </p:pic>
      <p:sp>
        <p:nvSpPr>
          <p:cNvPr id="9" name="TextBox 8">
            <a:extLst>
              <a:ext uri="{FF2B5EF4-FFF2-40B4-BE49-F238E27FC236}">
                <a16:creationId xmlns:a16="http://schemas.microsoft.com/office/drawing/2014/main" id="{903AC5A6-3FFA-422B-888D-379A00A162BA}"/>
              </a:ext>
            </a:extLst>
          </p:cNvPr>
          <p:cNvSpPr txBox="1"/>
          <p:nvPr/>
        </p:nvSpPr>
        <p:spPr>
          <a:xfrm>
            <a:off x="2351257" y="2724574"/>
            <a:ext cx="3931974" cy="369332"/>
          </a:xfrm>
          <a:prstGeom prst="rect">
            <a:avLst/>
          </a:prstGeom>
          <a:noFill/>
        </p:spPr>
        <p:txBody>
          <a:bodyPr wrap="none" rtlCol="0">
            <a:spAutoFit/>
          </a:bodyPr>
          <a:lstStyle/>
          <a:p>
            <a:r>
              <a:rPr lang="mk-MK" dirty="0"/>
              <a:t>Правила за валидација на податоците</a:t>
            </a:r>
          </a:p>
        </p:txBody>
      </p:sp>
      <p:pic>
        <p:nvPicPr>
          <p:cNvPr id="4" name="Picture 3">
            <a:extLst>
              <a:ext uri="{FF2B5EF4-FFF2-40B4-BE49-F238E27FC236}">
                <a16:creationId xmlns:a16="http://schemas.microsoft.com/office/drawing/2014/main" id="{68C32487-8D01-409E-9846-F11B195D4748}"/>
              </a:ext>
            </a:extLst>
          </p:cNvPr>
          <p:cNvPicPr>
            <a:picLocks noChangeAspect="1"/>
          </p:cNvPicPr>
          <p:nvPr/>
        </p:nvPicPr>
        <p:blipFill>
          <a:blip r:embed="rId4"/>
          <a:stretch>
            <a:fillRect/>
          </a:stretch>
        </p:blipFill>
        <p:spPr>
          <a:xfrm>
            <a:off x="3492861" y="3124686"/>
            <a:ext cx="3067050" cy="2114550"/>
          </a:xfrm>
          <a:prstGeom prst="rect">
            <a:avLst/>
          </a:prstGeom>
        </p:spPr>
      </p:pic>
      <p:pic>
        <p:nvPicPr>
          <p:cNvPr id="12" name="Picture 11">
            <a:extLst>
              <a:ext uri="{FF2B5EF4-FFF2-40B4-BE49-F238E27FC236}">
                <a16:creationId xmlns:a16="http://schemas.microsoft.com/office/drawing/2014/main" id="{A2BBC4C4-1E81-4831-A80C-EAF4682314DA}"/>
              </a:ext>
            </a:extLst>
          </p:cNvPr>
          <p:cNvPicPr>
            <a:picLocks noChangeAspect="1"/>
          </p:cNvPicPr>
          <p:nvPr/>
        </p:nvPicPr>
        <p:blipFill>
          <a:blip r:embed="rId5"/>
          <a:stretch>
            <a:fillRect/>
          </a:stretch>
        </p:blipFill>
        <p:spPr>
          <a:xfrm>
            <a:off x="6559911" y="2416519"/>
            <a:ext cx="4191000" cy="3752850"/>
          </a:xfrm>
          <a:prstGeom prst="rect">
            <a:avLst/>
          </a:prstGeom>
          <a:ln>
            <a:noFill/>
          </a:ln>
          <a:effectLst>
            <a:outerShdw blurRad="190500" algn="tl" rotWithShape="0">
              <a:srgbClr val="000000">
                <a:alpha val="70000"/>
              </a:srgbClr>
            </a:outerShdw>
          </a:effectLst>
        </p:spPr>
      </p:pic>
      <p:pic>
        <p:nvPicPr>
          <p:cNvPr id="3" name="Picture 2">
            <a:extLst>
              <a:ext uri="{FF2B5EF4-FFF2-40B4-BE49-F238E27FC236}">
                <a16:creationId xmlns:a16="http://schemas.microsoft.com/office/drawing/2014/main" id="{6A74C6FF-B4B7-48CA-9F87-4B44F99214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26527" y="4180109"/>
            <a:ext cx="742367" cy="742367"/>
          </a:xfrm>
          <a:prstGeom prst="rect">
            <a:avLst/>
          </a:prstGeom>
        </p:spPr>
      </p:pic>
      <p:sp>
        <p:nvSpPr>
          <p:cNvPr id="5" name="Rectangle: Rounded Corners 4">
            <a:extLst>
              <a:ext uri="{FF2B5EF4-FFF2-40B4-BE49-F238E27FC236}">
                <a16:creationId xmlns:a16="http://schemas.microsoft.com/office/drawing/2014/main" id="{87499C5F-8CBE-48FB-90A1-4FA08FD36670}"/>
              </a:ext>
            </a:extLst>
          </p:cNvPr>
          <p:cNvSpPr/>
          <p:nvPr/>
        </p:nvSpPr>
        <p:spPr>
          <a:xfrm>
            <a:off x="3572000" y="4279037"/>
            <a:ext cx="1230819" cy="142341"/>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mk-MK"/>
          </a:p>
        </p:txBody>
      </p:sp>
    </p:spTree>
    <p:extLst>
      <p:ext uri="{BB962C8B-B14F-4D97-AF65-F5344CB8AC3E}">
        <p14:creationId xmlns:p14="http://schemas.microsoft.com/office/powerpoint/2010/main" val="9563596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F79B897-A3A5-4D57-A42A-C8121212DC12}"/>
              </a:ext>
            </a:extLst>
          </p:cNvPr>
          <p:cNvPicPr>
            <a:picLocks noChangeAspect="1"/>
          </p:cNvPicPr>
          <p:nvPr/>
        </p:nvPicPr>
        <p:blipFill>
          <a:blip r:embed="rId2"/>
          <a:stretch>
            <a:fillRect/>
          </a:stretch>
        </p:blipFill>
        <p:spPr>
          <a:xfrm>
            <a:off x="0" y="0"/>
            <a:ext cx="12192000" cy="6846693"/>
          </a:xfrm>
          <a:prstGeom prst="rect">
            <a:avLst/>
          </a:prstGeom>
        </p:spPr>
      </p:pic>
      <p:sp>
        <p:nvSpPr>
          <p:cNvPr id="7" name="TextBox 6">
            <a:extLst>
              <a:ext uri="{FF2B5EF4-FFF2-40B4-BE49-F238E27FC236}">
                <a16:creationId xmlns:a16="http://schemas.microsoft.com/office/drawing/2014/main" id="{17BFC968-C4C7-4DE4-8D6D-F98FB9A377FE}"/>
              </a:ext>
            </a:extLst>
          </p:cNvPr>
          <p:cNvSpPr txBox="1"/>
          <p:nvPr/>
        </p:nvSpPr>
        <p:spPr>
          <a:xfrm>
            <a:off x="664579" y="367767"/>
            <a:ext cx="9949405" cy="769441"/>
          </a:xfrm>
          <a:prstGeom prst="rect">
            <a:avLst/>
          </a:prstGeom>
          <a:noFill/>
        </p:spPr>
        <p:txBody>
          <a:bodyPr wrap="square">
            <a:spAutoFit/>
          </a:bodyPr>
          <a:lstStyle/>
          <a:p>
            <a:r>
              <a:rPr lang="mk-MK" sz="4400" b="1" spc="50" dirty="0">
                <a:ln w="0"/>
                <a:solidFill>
                  <a:schemeClr val="bg1"/>
                </a:solidFill>
                <a:effectLst>
                  <a:innerShdw blurRad="63500" dist="50800" dir="13500000">
                    <a:srgbClr val="000000">
                      <a:alpha val="50000"/>
                    </a:srgbClr>
                  </a:innerShdw>
                </a:effectLst>
              </a:rPr>
              <a:t>Својства на полињата</a:t>
            </a:r>
            <a:endParaRPr lang="en-US" sz="4400" b="1" spc="50" dirty="0">
              <a:ln w="0"/>
              <a:solidFill>
                <a:schemeClr val="bg1"/>
              </a:solidFill>
              <a:effectLst>
                <a:innerShdw blurRad="63500" dist="50800" dir="13500000">
                  <a:srgbClr val="000000">
                    <a:alpha val="50000"/>
                  </a:srgbClr>
                </a:innerShdw>
              </a:effectLst>
            </a:endParaRPr>
          </a:p>
        </p:txBody>
      </p:sp>
      <p:pic>
        <p:nvPicPr>
          <p:cNvPr id="8" name="Picture 7">
            <a:extLst>
              <a:ext uri="{FF2B5EF4-FFF2-40B4-BE49-F238E27FC236}">
                <a16:creationId xmlns:a16="http://schemas.microsoft.com/office/drawing/2014/main" id="{6BEAA5CF-2497-4C69-82DD-7E08C95D94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951146" y="2693794"/>
            <a:ext cx="400111" cy="400111"/>
          </a:xfrm>
          <a:prstGeom prst="rect">
            <a:avLst/>
          </a:prstGeom>
        </p:spPr>
      </p:pic>
      <p:sp>
        <p:nvSpPr>
          <p:cNvPr id="9" name="TextBox 8">
            <a:extLst>
              <a:ext uri="{FF2B5EF4-FFF2-40B4-BE49-F238E27FC236}">
                <a16:creationId xmlns:a16="http://schemas.microsoft.com/office/drawing/2014/main" id="{903AC5A6-3FFA-422B-888D-379A00A162BA}"/>
              </a:ext>
            </a:extLst>
          </p:cNvPr>
          <p:cNvSpPr txBox="1"/>
          <p:nvPr/>
        </p:nvSpPr>
        <p:spPr>
          <a:xfrm>
            <a:off x="2351257" y="2724574"/>
            <a:ext cx="2136162" cy="369332"/>
          </a:xfrm>
          <a:prstGeom prst="rect">
            <a:avLst/>
          </a:prstGeom>
          <a:noFill/>
        </p:spPr>
        <p:txBody>
          <a:bodyPr wrap="none" rtlCol="0">
            <a:spAutoFit/>
          </a:bodyPr>
          <a:lstStyle/>
          <a:p>
            <a:r>
              <a:rPr lang="en-US" dirty="0"/>
              <a:t>Data lookup </a:t>
            </a:r>
            <a:r>
              <a:rPr lang="mk-MK" dirty="0"/>
              <a:t>полиња</a:t>
            </a:r>
          </a:p>
        </p:txBody>
      </p:sp>
      <p:pic>
        <p:nvPicPr>
          <p:cNvPr id="4" name="Picture 3">
            <a:extLst>
              <a:ext uri="{FF2B5EF4-FFF2-40B4-BE49-F238E27FC236}">
                <a16:creationId xmlns:a16="http://schemas.microsoft.com/office/drawing/2014/main" id="{A005CC97-B908-4906-91BD-11FEB8B55119}"/>
              </a:ext>
            </a:extLst>
          </p:cNvPr>
          <p:cNvPicPr>
            <a:picLocks noChangeAspect="1"/>
          </p:cNvPicPr>
          <p:nvPr/>
        </p:nvPicPr>
        <p:blipFill>
          <a:blip r:embed="rId4"/>
          <a:stretch>
            <a:fillRect/>
          </a:stretch>
        </p:blipFill>
        <p:spPr>
          <a:xfrm>
            <a:off x="1789596" y="3423346"/>
            <a:ext cx="3259484" cy="2542922"/>
          </a:xfrm>
          <a:prstGeom prst="rect">
            <a:avLst/>
          </a:prstGeom>
        </p:spPr>
      </p:pic>
      <p:pic>
        <p:nvPicPr>
          <p:cNvPr id="12" name="Picture 11">
            <a:extLst>
              <a:ext uri="{FF2B5EF4-FFF2-40B4-BE49-F238E27FC236}">
                <a16:creationId xmlns:a16="http://schemas.microsoft.com/office/drawing/2014/main" id="{90BC83E9-1D6B-41CB-B2E2-B1583EDF2A1D}"/>
              </a:ext>
            </a:extLst>
          </p:cNvPr>
          <p:cNvPicPr>
            <a:picLocks noChangeAspect="1"/>
          </p:cNvPicPr>
          <p:nvPr/>
        </p:nvPicPr>
        <p:blipFill>
          <a:blip r:embed="rId5"/>
          <a:stretch>
            <a:fillRect/>
          </a:stretch>
        </p:blipFill>
        <p:spPr>
          <a:xfrm>
            <a:off x="4887531" y="2041978"/>
            <a:ext cx="4371975" cy="3190875"/>
          </a:xfrm>
          <a:prstGeom prst="rect">
            <a:avLst/>
          </a:prstGeom>
          <a:ln>
            <a:noFill/>
          </a:ln>
          <a:effectLst>
            <a:outerShdw blurRad="190500" algn="tl" rotWithShape="0">
              <a:srgbClr val="000000">
                <a:alpha val="70000"/>
              </a:srgbClr>
            </a:outerShdw>
          </a:effectLst>
        </p:spPr>
      </p:pic>
      <p:pic>
        <p:nvPicPr>
          <p:cNvPr id="14" name="Picture 13">
            <a:extLst>
              <a:ext uri="{FF2B5EF4-FFF2-40B4-BE49-F238E27FC236}">
                <a16:creationId xmlns:a16="http://schemas.microsoft.com/office/drawing/2014/main" id="{45CD2AE1-B30A-4B95-9CE3-713C130C9CAC}"/>
              </a:ext>
            </a:extLst>
          </p:cNvPr>
          <p:cNvPicPr>
            <a:picLocks noChangeAspect="1"/>
          </p:cNvPicPr>
          <p:nvPr/>
        </p:nvPicPr>
        <p:blipFill>
          <a:blip r:embed="rId6"/>
          <a:stretch>
            <a:fillRect/>
          </a:stretch>
        </p:blipFill>
        <p:spPr>
          <a:xfrm>
            <a:off x="9374950" y="2065791"/>
            <a:ext cx="1638300" cy="1571625"/>
          </a:xfrm>
          <a:prstGeom prst="rect">
            <a:avLst/>
          </a:prstGeom>
        </p:spPr>
      </p:pic>
      <p:pic>
        <p:nvPicPr>
          <p:cNvPr id="16" name="Picture 15">
            <a:extLst>
              <a:ext uri="{FF2B5EF4-FFF2-40B4-BE49-F238E27FC236}">
                <a16:creationId xmlns:a16="http://schemas.microsoft.com/office/drawing/2014/main" id="{CC561399-4944-4175-8917-6C42A4FAE15E}"/>
              </a:ext>
            </a:extLst>
          </p:cNvPr>
          <p:cNvPicPr>
            <a:picLocks noChangeAspect="1"/>
          </p:cNvPicPr>
          <p:nvPr/>
        </p:nvPicPr>
        <p:blipFill>
          <a:blip r:embed="rId7"/>
          <a:stretch>
            <a:fillRect/>
          </a:stretch>
        </p:blipFill>
        <p:spPr>
          <a:xfrm>
            <a:off x="9374950" y="3727579"/>
            <a:ext cx="2543175" cy="1009650"/>
          </a:xfrm>
          <a:prstGeom prst="rect">
            <a:avLst/>
          </a:prstGeom>
        </p:spPr>
      </p:pic>
      <p:pic>
        <p:nvPicPr>
          <p:cNvPr id="18" name="Picture 17">
            <a:extLst>
              <a:ext uri="{FF2B5EF4-FFF2-40B4-BE49-F238E27FC236}">
                <a16:creationId xmlns:a16="http://schemas.microsoft.com/office/drawing/2014/main" id="{26A618C4-A2E0-44EA-9F39-D764C0236F60}"/>
              </a:ext>
            </a:extLst>
          </p:cNvPr>
          <p:cNvPicPr>
            <a:picLocks noChangeAspect="1"/>
          </p:cNvPicPr>
          <p:nvPr/>
        </p:nvPicPr>
        <p:blipFill>
          <a:blip r:embed="rId8"/>
          <a:stretch>
            <a:fillRect/>
          </a:stretch>
        </p:blipFill>
        <p:spPr>
          <a:xfrm>
            <a:off x="9392253" y="4781824"/>
            <a:ext cx="2525872" cy="609600"/>
          </a:xfrm>
          <a:prstGeom prst="rect">
            <a:avLst/>
          </a:prstGeom>
        </p:spPr>
      </p:pic>
    </p:spTree>
    <p:extLst>
      <p:ext uri="{BB962C8B-B14F-4D97-AF65-F5344CB8AC3E}">
        <p14:creationId xmlns:p14="http://schemas.microsoft.com/office/powerpoint/2010/main" val="18817948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F79B897-A3A5-4D57-A42A-C8121212DC12}"/>
              </a:ext>
            </a:extLst>
          </p:cNvPr>
          <p:cNvPicPr>
            <a:picLocks noChangeAspect="1"/>
          </p:cNvPicPr>
          <p:nvPr/>
        </p:nvPicPr>
        <p:blipFill>
          <a:blip r:embed="rId2"/>
          <a:stretch>
            <a:fillRect/>
          </a:stretch>
        </p:blipFill>
        <p:spPr>
          <a:xfrm>
            <a:off x="0" y="0"/>
            <a:ext cx="12192000" cy="6846693"/>
          </a:xfrm>
          <a:prstGeom prst="rect">
            <a:avLst/>
          </a:prstGeom>
        </p:spPr>
      </p:pic>
      <p:pic>
        <p:nvPicPr>
          <p:cNvPr id="11" name="Picture 10">
            <a:extLst>
              <a:ext uri="{FF2B5EF4-FFF2-40B4-BE49-F238E27FC236}">
                <a16:creationId xmlns:a16="http://schemas.microsoft.com/office/drawing/2014/main" id="{4D21E499-689A-4BF0-87F8-D17CE205C4EC}"/>
              </a:ext>
            </a:extLst>
          </p:cNvPr>
          <p:cNvPicPr>
            <a:picLocks noChangeAspect="1"/>
          </p:cNvPicPr>
          <p:nvPr/>
        </p:nvPicPr>
        <p:blipFill rotWithShape="1">
          <a:blip r:embed="rId3"/>
          <a:srcRect l="5170" t="14464" r="75134" b="56532"/>
          <a:stretch/>
        </p:blipFill>
        <p:spPr>
          <a:xfrm rot="5400000">
            <a:off x="2757483" y="2788829"/>
            <a:ext cx="2100483" cy="3160548"/>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17BFC968-C4C7-4DE4-8D6D-F98FB9A377FE}"/>
              </a:ext>
            </a:extLst>
          </p:cNvPr>
          <p:cNvSpPr txBox="1"/>
          <p:nvPr/>
        </p:nvSpPr>
        <p:spPr>
          <a:xfrm>
            <a:off x="664579" y="367767"/>
            <a:ext cx="9949405" cy="769441"/>
          </a:xfrm>
          <a:prstGeom prst="rect">
            <a:avLst/>
          </a:prstGeom>
          <a:noFill/>
        </p:spPr>
        <p:txBody>
          <a:bodyPr wrap="square">
            <a:spAutoFit/>
          </a:bodyPr>
          <a:lstStyle/>
          <a:p>
            <a:r>
              <a:rPr lang="mk-MK" sz="4400" b="1" spc="50" dirty="0">
                <a:ln w="0"/>
                <a:solidFill>
                  <a:schemeClr val="bg1"/>
                </a:solidFill>
                <a:effectLst>
                  <a:innerShdw blurRad="63500" dist="50800" dir="13500000">
                    <a:srgbClr val="000000">
                      <a:alpha val="50000"/>
                    </a:srgbClr>
                  </a:innerShdw>
                </a:effectLst>
              </a:rPr>
              <a:t>Својства на полињата</a:t>
            </a:r>
            <a:endParaRPr lang="en-US" sz="4400" b="1" spc="50" dirty="0">
              <a:ln w="0"/>
              <a:solidFill>
                <a:schemeClr val="bg1"/>
              </a:solidFill>
              <a:effectLst>
                <a:innerShdw blurRad="63500" dist="50800" dir="13500000">
                  <a:srgbClr val="000000">
                    <a:alpha val="50000"/>
                  </a:srgbClr>
                </a:innerShdw>
              </a:effectLst>
            </a:endParaRPr>
          </a:p>
        </p:txBody>
      </p:sp>
      <p:pic>
        <p:nvPicPr>
          <p:cNvPr id="8" name="Picture 7">
            <a:extLst>
              <a:ext uri="{FF2B5EF4-FFF2-40B4-BE49-F238E27FC236}">
                <a16:creationId xmlns:a16="http://schemas.microsoft.com/office/drawing/2014/main" id="{6BEAA5CF-2497-4C69-82DD-7E08C95D94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951146" y="2693794"/>
            <a:ext cx="400111" cy="400111"/>
          </a:xfrm>
          <a:prstGeom prst="rect">
            <a:avLst/>
          </a:prstGeom>
        </p:spPr>
      </p:pic>
      <p:sp>
        <p:nvSpPr>
          <p:cNvPr id="9" name="TextBox 8">
            <a:extLst>
              <a:ext uri="{FF2B5EF4-FFF2-40B4-BE49-F238E27FC236}">
                <a16:creationId xmlns:a16="http://schemas.microsoft.com/office/drawing/2014/main" id="{903AC5A6-3FFA-422B-888D-379A00A162BA}"/>
              </a:ext>
            </a:extLst>
          </p:cNvPr>
          <p:cNvSpPr txBox="1"/>
          <p:nvPr/>
        </p:nvSpPr>
        <p:spPr>
          <a:xfrm>
            <a:off x="2351257" y="2724574"/>
            <a:ext cx="3776034" cy="369332"/>
          </a:xfrm>
          <a:prstGeom prst="rect">
            <a:avLst/>
          </a:prstGeom>
          <a:noFill/>
        </p:spPr>
        <p:txBody>
          <a:bodyPr wrap="none" rtlCol="0">
            <a:spAutoFit/>
          </a:bodyPr>
          <a:lstStyle/>
          <a:p>
            <a:r>
              <a:rPr lang="mk-MK" dirty="0"/>
              <a:t>Дополнителни својства на полињата</a:t>
            </a:r>
          </a:p>
        </p:txBody>
      </p:sp>
      <p:pic>
        <p:nvPicPr>
          <p:cNvPr id="3" name="Picture 2">
            <a:extLst>
              <a:ext uri="{FF2B5EF4-FFF2-40B4-BE49-F238E27FC236}">
                <a16:creationId xmlns:a16="http://schemas.microsoft.com/office/drawing/2014/main" id="{9222015B-9A3C-4C42-950F-4B531A08B285}"/>
              </a:ext>
            </a:extLst>
          </p:cNvPr>
          <p:cNvPicPr>
            <a:picLocks noChangeAspect="1"/>
          </p:cNvPicPr>
          <p:nvPr/>
        </p:nvPicPr>
        <p:blipFill rotWithShape="1">
          <a:blip r:embed="rId5"/>
          <a:srcRect l="2623" t="19428" b="3963"/>
          <a:stretch/>
        </p:blipFill>
        <p:spPr>
          <a:xfrm>
            <a:off x="2394828" y="3589604"/>
            <a:ext cx="2788654" cy="535727"/>
          </a:xfrm>
          <a:prstGeom prst="rect">
            <a:avLst/>
          </a:prstGeom>
        </p:spPr>
      </p:pic>
      <p:pic>
        <p:nvPicPr>
          <p:cNvPr id="10" name="Picture 9">
            <a:extLst>
              <a:ext uri="{FF2B5EF4-FFF2-40B4-BE49-F238E27FC236}">
                <a16:creationId xmlns:a16="http://schemas.microsoft.com/office/drawing/2014/main" id="{61FFE628-6618-4A89-9117-4C6948709CB7}"/>
              </a:ext>
            </a:extLst>
          </p:cNvPr>
          <p:cNvPicPr>
            <a:picLocks noChangeAspect="1"/>
          </p:cNvPicPr>
          <p:nvPr/>
        </p:nvPicPr>
        <p:blipFill rotWithShape="1">
          <a:blip r:embed="rId6"/>
          <a:srcRect l="4458" t="15570" b="20559"/>
          <a:stretch/>
        </p:blipFill>
        <p:spPr>
          <a:xfrm>
            <a:off x="2400362" y="4225067"/>
            <a:ext cx="2788655" cy="179685"/>
          </a:xfrm>
          <a:prstGeom prst="rect">
            <a:avLst/>
          </a:prstGeom>
        </p:spPr>
      </p:pic>
      <p:pic>
        <p:nvPicPr>
          <p:cNvPr id="13" name="Picture 12">
            <a:extLst>
              <a:ext uri="{FF2B5EF4-FFF2-40B4-BE49-F238E27FC236}">
                <a16:creationId xmlns:a16="http://schemas.microsoft.com/office/drawing/2014/main" id="{A8E1566F-7FE8-4C73-916E-B683CD9E73AB}"/>
              </a:ext>
            </a:extLst>
          </p:cNvPr>
          <p:cNvPicPr>
            <a:picLocks noChangeAspect="1"/>
          </p:cNvPicPr>
          <p:nvPr/>
        </p:nvPicPr>
        <p:blipFill rotWithShape="1">
          <a:blip r:embed="rId7"/>
          <a:srcRect l="3071"/>
          <a:stretch/>
        </p:blipFill>
        <p:spPr>
          <a:xfrm>
            <a:off x="2394828" y="4507877"/>
            <a:ext cx="2788654" cy="240806"/>
          </a:xfrm>
          <a:prstGeom prst="rect">
            <a:avLst/>
          </a:prstGeom>
        </p:spPr>
      </p:pic>
      <p:pic>
        <p:nvPicPr>
          <p:cNvPr id="17" name="Picture 16">
            <a:extLst>
              <a:ext uri="{FF2B5EF4-FFF2-40B4-BE49-F238E27FC236}">
                <a16:creationId xmlns:a16="http://schemas.microsoft.com/office/drawing/2014/main" id="{F9EB22E0-DC93-4E8B-AEE2-9F1A3C7CEA75}"/>
              </a:ext>
            </a:extLst>
          </p:cNvPr>
          <p:cNvPicPr>
            <a:picLocks noChangeAspect="1"/>
          </p:cNvPicPr>
          <p:nvPr/>
        </p:nvPicPr>
        <p:blipFill rotWithShape="1">
          <a:blip r:embed="rId8"/>
          <a:srcRect l="3071" t="14287"/>
          <a:stretch/>
        </p:blipFill>
        <p:spPr>
          <a:xfrm>
            <a:off x="2394828" y="4851956"/>
            <a:ext cx="2789407" cy="408383"/>
          </a:xfrm>
          <a:prstGeom prst="rect">
            <a:avLst/>
          </a:prstGeom>
        </p:spPr>
      </p:pic>
    </p:spTree>
    <p:extLst>
      <p:ext uri="{BB962C8B-B14F-4D97-AF65-F5344CB8AC3E}">
        <p14:creationId xmlns:p14="http://schemas.microsoft.com/office/powerpoint/2010/main" val="593384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2F4371-3154-404A-9521-1FF0BD99AB0C}"/>
              </a:ext>
            </a:extLst>
          </p:cNvPr>
          <p:cNvSpPr/>
          <p:nvPr/>
        </p:nvSpPr>
        <p:spPr>
          <a:xfrm>
            <a:off x="1932373" y="3826275"/>
            <a:ext cx="8327254" cy="710214"/>
          </a:xfrm>
          <a:prstGeom prst="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pic>
        <p:nvPicPr>
          <p:cNvPr id="7" name="Picture 6">
            <a:extLst>
              <a:ext uri="{FF2B5EF4-FFF2-40B4-BE49-F238E27FC236}">
                <a16:creationId xmlns:a16="http://schemas.microsoft.com/office/drawing/2014/main" id="{A66AA1FF-79D8-4DCF-AEF0-A5B9C68E48D1}"/>
              </a:ext>
            </a:extLst>
          </p:cNvPr>
          <p:cNvPicPr>
            <a:picLocks noChangeAspect="1"/>
          </p:cNvPicPr>
          <p:nvPr/>
        </p:nvPicPr>
        <p:blipFill rotWithShape="1">
          <a:blip r:embed="rId2">
            <a:biLevel thresh="25000"/>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1061" t="5593" r="-74" b="-5386"/>
          <a:stretch/>
        </p:blipFill>
        <p:spPr>
          <a:xfrm>
            <a:off x="0" y="0"/>
            <a:ext cx="11980538" cy="2796466"/>
          </a:xfrm>
          <a:prstGeom prst="rect">
            <a:avLst/>
          </a:prstGeom>
        </p:spPr>
      </p:pic>
      <p:sp>
        <p:nvSpPr>
          <p:cNvPr id="8" name="Rectangle 7">
            <a:extLst>
              <a:ext uri="{FF2B5EF4-FFF2-40B4-BE49-F238E27FC236}">
                <a16:creationId xmlns:a16="http://schemas.microsoft.com/office/drawing/2014/main" id="{1C9D7108-4CA2-4232-9DDC-F4C6C7EE5B15}"/>
              </a:ext>
            </a:extLst>
          </p:cNvPr>
          <p:cNvSpPr/>
          <p:nvPr/>
        </p:nvSpPr>
        <p:spPr>
          <a:xfrm>
            <a:off x="1016724" y="1512164"/>
            <a:ext cx="10158551" cy="4465467"/>
          </a:xfrm>
          <a:prstGeom prst="rect">
            <a:avLst/>
          </a:prstGeom>
          <a:solidFill>
            <a:srgbClr val="12A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10" name="Rectangle 9">
            <a:extLst>
              <a:ext uri="{FF2B5EF4-FFF2-40B4-BE49-F238E27FC236}">
                <a16:creationId xmlns:a16="http://schemas.microsoft.com/office/drawing/2014/main" id="{E4E1EEFD-CE9A-451F-BA31-1BB45A631A9A}"/>
              </a:ext>
            </a:extLst>
          </p:cNvPr>
          <p:cNvSpPr/>
          <p:nvPr/>
        </p:nvSpPr>
        <p:spPr>
          <a:xfrm>
            <a:off x="1251751" y="1734105"/>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Excel file</a:t>
            </a:r>
            <a:endParaRPr lang="mk-MK" dirty="0">
              <a:solidFill>
                <a:schemeClr val="tx1"/>
              </a:solidFill>
            </a:endParaRPr>
          </a:p>
        </p:txBody>
      </p:sp>
      <p:sp>
        <p:nvSpPr>
          <p:cNvPr id="11" name="Rectangle 10">
            <a:extLst>
              <a:ext uri="{FF2B5EF4-FFF2-40B4-BE49-F238E27FC236}">
                <a16:creationId xmlns:a16="http://schemas.microsoft.com/office/drawing/2014/main" id="{2593F195-BF5D-47F0-9475-79F4A663B819}"/>
              </a:ext>
            </a:extLst>
          </p:cNvPr>
          <p:cNvSpPr/>
          <p:nvPr/>
        </p:nvSpPr>
        <p:spPr>
          <a:xfrm>
            <a:off x="1251751" y="2796466"/>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Query</a:t>
            </a:r>
            <a:endParaRPr lang="mk-MK" dirty="0">
              <a:solidFill>
                <a:schemeClr val="tx1"/>
              </a:solidFill>
            </a:endParaRPr>
          </a:p>
          <a:p>
            <a:endParaRPr lang="mk-MK" dirty="0">
              <a:solidFill>
                <a:schemeClr val="tx1"/>
              </a:solidFill>
            </a:endParaRPr>
          </a:p>
        </p:txBody>
      </p:sp>
      <p:sp>
        <p:nvSpPr>
          <p:cNvPr id="12" name="Rectangle 11">
            <a:extLst>
              <a:ext uri="{FF2B5EF4-FFF2-40B4-BE49-F238E27FC236}">
                <a16:creationId xmlns:a16="http://schemas.microsoft.com/office/drawing/2014/main" id="{86E73738-705A-4092-BF2E-60F2FEC88118}"/>
              </a:ext>
            </a:extLst>
          </p:cNvPr>
          <p:cNvSpPr/>
          <p:nvPr/>
        </p:nvSpPr>
        <p:spPr>
          <a:xfrm>
            <a:off x="1248792" y="3858827"/>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Form</a:t>
            </a:r>
            <a:endParaRPr lang="mk-MK" dirty="0">
              <a:solidFill>
                <a:schemeClr val="tx1"/>
              </a:solidFill>
            </a:endParaRPr>
          </a:p>
        </p:txBody>
      </p:sp>
      <p:sp>
        <p:nvSpPr>
          <p:cNvPr id="13" name="Rectangle 12">
            <a:extLst>
              <a:ext uri="{FF2B5EF4-FFF2-40B4-BE49-F238E27FC236}">
                <a16:creationId xmlns:a16="http://schemas.microsoft.com/office/drawing/2014/main" id="{5CCFFA4E-BF27-4290-B29A-510019D4E906}"/>
              </a:ext>
            </a:extLst>
          </p:cNvPr>
          <p:cNvSpPr/>
          <p:nvPr/>
        </p:nvSpPr>
        <p:spPr>
          <a:xfrm>
            <a:off x="1248792" y="4921188"/>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Word doc</a:t>
            </a:r>
            <a:endParaRPr lang="mk-MK" dirty="0">
              <a:solidFill>
                <a:schemeClr val="tx1"/>
              </a:solidFill>
            </a:endParaRPr>
          </a:p>
        </p:txBody>
      </p:sp>
      <p:sp>
        <p:nvSpPr>
          <p:cNvPr id="15" name="TextBox 14">
            <a:extLst>
              <a:ext uri="{FF2B5EF4-FFF2-40B4-BE49-F238E27FC236}">
                <a16:creationId xmlns:a16="http://schemas.microsoft.com/office/drawing/2014/main" id="{4FBEF258-4279-4118-8DDB-BD751259F918}"/>
              </a:ext>
            </a:extLst>
          </p:cNvPr>
          <p:cNvSpPr txBox="1"/>
          <p:nvPr/>
        </p:nvSpPr>
        <p:spPr>
          <a:xfrm>
            <a:off x="1016723" y="833281"/>
            <a:ext cx="10158551" cy="369332"/>
          </a:xfrm>
          <a:prstGeom prst="rect">
            <a:avLst/>
          </a:prstGeom>
          <a:noFill/>
        </p:spPr>
        <p:txBody>
          <a:bodyPr wrap="square" rtlCol="0">
            <a:spAutoFit/>
          </a:bodyPr>
          <a:lstStyle/>
          <a:p>
            <a:pPr algn="just"/>
            <a:r>
              <a:rPr lang="mk-MK" dirty="0"/>
              <a:t>Вредностите во </a:t>
            </a:r>
            <a:r>
              <a:rPr lang="en-US" dirty="0"/>
              <a:t>lookup </a:t>
            </a:r>
            <a:r>
              <a:rPr lang="mk-MK" dirty="0"/>
              <a:t>листата можат да бидат извлечени од :</a:t>
            </a:r>
          </a:p>
        </p:txBody>
      </p:sp>
      <p:pic>
        <p:nvPicPr>
          <p:cNvPr id="16" name="Picture 15">
            <a:extLst>
              <a:ext uri="{FF2B5EF4-FFF2-40B4-BE49-F238E27FC236}">
                <a16:creationId xmlns:a16="http://schemas.microsoft.com/office/drawing/2014/main" id="{AA94C893-F706-4A87-A01C-ACC8143EB7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62" y="130777"/>
            <a:ext cx="914400" cy="914400"/>
          </a:xfrm>
          <a:prstGeom prst="rect">
            <a:avLst/>
          </a:prstGeom>
        </p:spPr>
      </p:pic>
    </p:spTree>
    <p:extLst>
      <p:ext uri="{BB962C8B-B14F-4D97-AF65-F5344CB8AC3E}">
        <p14:creationId xmlns:p14="http://schemas.microsoft.com/office/powerpoint/2010/main" val="26777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1"/>
                                        </p:tgtEl>
                                      </p:cBhvr>
                                    </p:animEffect>
                                    <p:animScale>
                                      <p:cBhvr>
                                        <p:cTn id="7"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2F4371-3154-404A-9521-1FF0BD99AB0C}"/>
              </a:ext>
            </a:extLst>
          </p:cNvPr>
          <p:cNvSpPr/>
          <p:nvPr/>
        </p:nvSpPr>
        <p:spPr>
          <a:xfrm>
            <a:off x="1932373" y="3826275"/>
            <a:ext cx="8327254" cy="710214"/>
          </a:xfrm>
          <a:prstGeom prst="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pic>
        <p:nvPicPr>
          <p:cNvPr id="7" name="Picture 6">
            <a:extLst>
              <a:ext uri="{FF2B5EF4-FFF2-40B4-BE49-F238E27FC236}">
                <a16:creationId xmlns:a16="http://schemas.microsoft.com/office/drawing/2014/main" id="{A66AA1FF-79D8-4DCF-AEF0-A5B9C68E48D1}"/>
              </a:ext>
            </a:extLst>
          </p:cNvPr>
          <p:cNvPicPr>
            <a:picLocks noChangeAspect="1"/>
          </p:cNvPicPr>
          <p:nvPr/>
        </p:nvPicPr>
        <p:blipFill rotWithShape="1">
          <a:blip r:embed="rId2">
            <a:biLevel thresh="25000"/>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1061" t="5593" r="-74" b="-5386"/>
          <a:stretch/>
        </p:blipFill>
        <p:spPr>
          <a:xfrm>
            <a:off x="0" y="0"/>
            <a:ext cx="11980538" cy="2796466"/>
          </a:xfrm>
          <a:prstGeom prst="rect">
            <a:avLst/>
          </a:prstGeom>
        </p:spPr>
      </p:pic>
      <p:sp>
        <p:nvSpPr>
          <p:cNvPr id="8" name="Rectangle 7">
            <a:extLst>
              <a:ext uri="{FF2B5EF4-FFF2-40B4-BE49-F238E27FC236}">
                <a16:creationId xmlns:a16="http://schemas.microsoft.com/office/drawing/2014/main" id="{1C9D7108-4CA2-4232-9DDC-F4C6C7EE5B15}"/>
              </a:ext>
            </a:extLst>
          </p:cNvPr>
          <p:cNvSpPr/>
          <p:nvPr/>
        </p:nvSpPr>
        <p:spPr>
          <a:xfrm>
            <a:off x="1016724" y="1512164"/>
            <a:ext cx="10158551" cy="4465467"/>
          </a:xfrm>
          <a:prstGeom prst="rect">
            <a:avLst/>
          </a:prstGeom>
          <a:solidFill>
            <a:srgbClr val="12A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10" name="Rectangle 9">
            <a:extLst>
              <a:ext uri="{FF2B5EF4-FFF2-40B4-BE49-F238E27FC236}">
                <a16:creationId xmlns:a16="http://schemas.microsoft.com/office/drawing/2014/main" id="{E4E1EEFD-CE9A-451F-BA31-1BB45A631A9A}"/>
              </a:ext>
            </a:extLst>
          </p:cNvPr>
          <p:cNvSpPr/>
          <p:nvPr/>
        </p:nvSpPr>
        <p:spPr>
          <a:xfrm>
            <a:off x="1251751" y="1734105"/>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Input mask</a:t>
            </a:r>
            <a:endParaRPr lang="mk-MK" dirty="0">
              <a:solidFill>
                <a:schemeClr val="tx1"/>
              </a:solidFill>
            </a:endParaRPr>
          </a:p>
        </p:txBody>
      </p:sp>
      <p:sp>
        <p:nvSpPr>
          <p:cNvPr id="11" name="Rectangle 10">
            <a:extLst>
              <a:ext uri="{FF2B5EF4-FFF2-40B4-BE49-F238E27FC236}">
                <a16:creationId xmlns:a16="http://schemas.microsoft.com/office/drawing/2014/main" id="{2593F195-BF5D-47F0-9475-79F4A663B819}"/>
              </a:ext>
            </a:extLst>
          </p:cNvPr>
          <p:cNvSpPr/>
          <p:nvPr/>
        </p:nvSpPr>
        <p:spPr>
          <a:xfrm>
            <a:off x="1251751" y="2796466"/>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Required</a:t>
            </a:r>
            <a:endParaRPr lang="mk-MK" dirty="0">
              <a:solidFill>
                <a:schemeClr val="tx1"/>
              </a:solidFill>
            </a:endParaRPr>
          </a:p>
          <a:p>
            <a:endParaRPr lang="mk-MK" dirty="0">
              <a:solidFill>
                <a:schemeClr val="tx1"/>
              </a:solidFill>
            </a:endParaRPr>
          </a:p>
        </p:txBody>
      </p:sp>
      <p:sp>
        <p:nvSpPr>
          <p:cNvPr id="12" name="Rectangle 11">
            <a:extLst>
              <a:ext uri="{FF2B5EF4-FFF2-40B4-BE49-F238E27FC236}">
                <a16:creationId xmlns:a16="http://schemas.microsoft.com/office/drawing/2014/main" id="{86E73738-705A-4092-BF2E-60F2FEC88118}"/>
              </a:ext>
            </a:extLst>
          </p:cNvPr>
          <p:cNvSpPr/>
          <p:nvPr/>
        </p:nvSpPr>
        <p:spPr>
          <a:xfrm>
            <a:off x="1248792" y="3858827"/>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Field size</a:t>
            </a:r>
            <a:endParaRPr lang="mk-MK" dirty="0">
              <a:solidFill>
                <a:schemeClr val="tx1"/>
              </a:solidFill>
            </a:endParaRPr>
          </a:p>
        </p:txBody>
      </p:sp>
      <p:sp>
        <p:nvSpPr>
          <p:cNvPr id="13" name="Rectangle 12">
            <a:extLst>
              <a:ext uri="{FF2B5EF4-FFF2-40B4-BE49-F238E27FC236}">
                <a16:creationId xmlns:a16="http://schemas.microsoft.com/office/drawing/2014/main" id="{5CCFFA4E-BF27-4290-B29A-510019D4E906}"/>
              </a:ext>
            </a:extLst>
          </p:cNvPr>
          <p:cNvSpPr/>
          <p:nvPr/>
        </p:nvSpPr>
        <p:spPr>
          <a:xfrm>
            <a:off x="1248792" y="4921188"/>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Default value </a:t>
            </a:r>
            <a:endParaRPr lang="mk-MK" dirty="0">
              <a:solidFill>
                <a:schemeClr val="tx1"/>
              </a:solidFill>
            </a:endParaRPr>
          </a:p>
        </p:txBody>
      </p:sp>
      <p:sp>
        <p:nvSpPr>
          <p:cNvPr id="15" name="TextBox 14">
            <a:extLst>
              <a:ext uri="{FF2B5EF4-FFF2-40B4-BE49-F238E27FC236}">
                <a16:creationId xmlns:a16="http://schemas.microsoft.com/office/drawing/2014/main" id="{4FBEF258-4279-4118-8DDB-BD751259F918}"/>
              </a:ext>
            </a:extLst>
          </p:cNvPr>
          <p:cNvSpPr txBox="1"/>
          <p:nvPr/>
        </p:nvSpPr>
        <p:spPr>
          <a:xfrm>
            <a:off x="1016723" y="833281"/>
            <a:ext cx="10158551" cy="646331"/>
          </a:xfrm>
          <a:prstGeom prst="rect">
            <a:avLst/>
          </a:prstGeom>
          <a:noFill/>
        </p:spPr>
        <p:txBody>
          <a:bodyPr wrap="square" rtlCol="0">
            <a:spAutoFit/>
          </a:bodyPr>
          <a:lstStyle/>
          <a:p>
            <a:pPr algn="just"/>
            <a:r>
              <a:rPr lang="mk-MK" dirty="0"/>
              <a:t>Кое својство на полето ни помага да бидеме сигурни дали податоците се внесени и форматирани правилно?</a:t>
            </a:r>
          </a:p>
        </p:txBody>
      </p:sp>
      <p:pic>
        <p:nvPicPr>
          <p:cNvPr id="16" name="Picture 15">
            <a:extLst>
              <a:ext uri="{FF2B5EF4-FFF2-40B4-BE49-F238E27FC236}">
                <a16:creationId xmlns:a16="http://schemas.microsoft.com/office/drawing/2014/main" id="{AA94C893-F706-4A87-A01C-ACC8143EB7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62" y="130777"/>
            <a:ext cx="914400" cy="914400"/>
          </a:xfrm>
          <a:prstGeom prst="rect">
            <a:avLst/>
          </a:prstGeom>
        </p:spPr>
      </p:pic>
    </p:spTree>
    <p:extLst>
      <p:ext uri="{BB962C8B-B14F-4D97-AF65-F5344CB8AC3E}">
        <p14:creationId xmlns:p14="http://schemas.microsoft.com/office/powerpoint/2010/main" val="115107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F79B897-A3A5-4D57-A42A-C8121212DC12}"/>
              </a:ext>
            </a:extLst>
          </p:cNvPr>
          <p:cNvPicPr>
            <a:picLocks noChangeAspect="1"/>
          </p:cNvPicPr>
          <p:nvPr/>
        </p:nvPicPr>
        <p:blipFill>
          <a:blip r:embed="rId2"/>
          <a:stretch>
            <a:fillRect/>
          </a:stretch>
        </p:blipFill>
        <p:spPr>
          <a:xfrm>
            <a:off x="0" y="0"/>
            <a:ext cx="12192000" cy="6846693"/>
          </a:xfrm>
          <a:prstGeom prst="rect">
            <a:avLst/>
          </a:prstGeom>
        </p:spPr>
      </p:pic>
      <p:sp>
        <p:nvSpPr>
          <p:cNvPr id="7" name="TextBox 6">
            <a:extLst>
              <a:ext uri="{FF2B5EF4-FFF2-40B4-BE49-F238E27FC236}">
                <a16:creationId xmlns:a16="http://schemas.microsoft.com/office/drawing/2014/main" id="{17BFC968-C4C7-4DE4-8D6D-F98FB9A377FE}"/>
              </a:ext>
            </a:extLst>
          </p:cNvPr>
          <p:cNvSpPr txBox="1"/>
          <p:nvPr/>
        </p:nvSpPr>
        <p:spPr>
          <a:xfrm>
            <a:off x="664579" y="367767"/>
            <a:ext cx="9949405" cy="769441"/>
          </a:xfrm>
          <a:prstGeom prst="rect">
            <a:avLst/>
          </a:prstGeom>
          <a:noFill/>
        </p:spPr>
        <p:txBody>
          <a:bodyPr wrap="square">
            <a:spAutoFit/>
          </a:bodyPr>
          <a:lstStyle/>
          <a:p>
            <a:r>
              <a:rPr lang="mk-MK" sz="4400" b="1" spc="50" dirty="0">
                <a:ln w="0"/>
                <a:solidFill>
                  <a:schemeClr val="bg1"/>
                </a:solidFill>
                <a:effectLst>
                  <a:innerShdw blurRad="63500" dist="50800" dir="13500000">
                    <a:srgbClr val="000000">
                      <a:alpha val="50000"/>
                    </a:srgbClr>
                  </a:innerShdw>
                </a:effectLst>
              </a:rPr>
              <a:t>Организација на записи</a:t>
            </a:r>
            <a:endParaRPr lang="en-US" sz="4400" b="1" spc="50" dirty="0">
              <a:ln w="0"/>
              <a:solidFill>
                <a:schemeClr val="bg1"/>
              </a:solidFill>
              <a:effectLst>
                <a:innerShdw blurRad="63500" dist="50800" dir="13500000">
                  <a:srgbClr val="000000">
                    <a:alpha val="50000"/>
                  </a:srgbClr>
                </a:innerShdw>
              </a:effectLst>
            </a:endParaRPr>
          </a:p>
        </p:txBody>
      </p:sp>
      <p:sp>
        <p:nvSpPr>
          <p:cNvPr id="9" name="TextBox 8">
            <a:extLst>
              <a:ext uri="{FF2B5EF4-FFF2-40B4-BE49-F238E27FC236}">
                <a16:creationId xmlns:a16="http://schemas.microsoft.com/office/drawing/2014/main" id="{903AC5A6-3FFA-422B-888D-379A00A162BA}"/>
              </a:ext>
            </a:extLst>
          </p:cNvPr>
          <p:cNvSpPr txBox="1"/>
          <p:nvPr/>
        </p:nvSpPr>
        <p:spPr>
          <a:xfrm>
            <a:off x="2580852" y="2564917"/>
            <a:ext cx="3583289" cy="369332"/>
          </a:xfrm>
          <a:prstGeom prst="rect">
            <a:avLst/>
          </a:prstGeom>
          <a:noFill/>
        </p:spPr>
        <p:txBody>
          <a:bodyPr wrap="none" rtlCol="0">
            <a:spAutoFit/>
          </a:bodyPr>
          <a:lstStyle/>
          <a:p>
            <a:r>
              <a:rPr lang="mk-MK" dirty="0"/>
              <a:t>Сортирање на потадоци од табела</a:t>
            </a:r>
          </a:p>
        </p:txBody>
      </p:sp>
      <p:pic>
        <p:nvPicPr>
          <p:cNvPr id="3" name="Picture 2">
            <a:extLst>
              <a:ext uri="{FF2B5EF4-FFF2-40B4-BE49-F238E27FC236}">
                <a16:creationId xmlns:a16="http://schemas.microsoft.com/office/drawing/2014/main" id="{F3727A48-88F8-4223-8EA3-E4B761160090}"/>
              </a:ext>
            </a:extLst>
          </p:cNvPr>
          <p:cNvPicPr>
            <a:picLocks noChangeAspect="1"/>
          </p:cNvPicPr>
          <p:nvPr/>
        </p:nvPicPr>
        <p:blipFill>
          <a:blip r:embed="rId3"/>
          <a:stretch>
            <a:fillRect/>
          </a:stretch>
        </p:blipFill>
        <p:spPr>
          <a:xfrm>
            <a:off x="2580852" y="3266622"/>
            <a:ext cx="2409825" cy="876300"/>
          </a:xfrm>
          <a:prstGeom prst="rect">
            <a:avLst/>
          </a:prstGeom>
        </p:spPr>
      </p:pic>
      <p:pic>
        <p:nvPicPr>
          <p:cNvPr id="5" name="Picture 4">
            <a:extLst>
              <a:ext uri="{FF2B5EF4-FFF2-40B4-BE49-F238E27FC236}">
                <a16:creationId xmlns:a16="http://schemas.microsoft.com/office/drawing/2014/main" id="{D878CE73-2DFB-44FB-B29B-1A1E53AC0295}"/>
              </a:ext>
            </a:extLst>
          </p:cNvPr>
          <p:cNvPicPr>
            <a:picLocks noChangeAspect="1"/>
          </p:cNvPicPr>
          <p:nvPr/>
        </p:nvPicPr>
        <p:blipFill>
          <a:blip r:embed="rId4"/>
          <a:stretch>
            <a:fillRect/>
          </a:stretch>
        </p:blipFill>
        <p:spPr>
          <a:xfrm>
            <a:off x="4990677" y="3266622"/>
            <a:ext cx="2971800" cy="3219450"/>
          </a:xfrm>
          <a:prstGeom prst="rect">
            <a:avLst/>
          </a:prstGeom>
          <a:ln>
            <a:noFill/>
          </a:ln>
          <a:effectLst>
            <a:outerShdw blurRad="190500" algn="tl" rotWithShape="0">
              <a:srgbClr val="000000">
                <a:alpha val="70000"/>
              </a:srgbClr>
            </a:outerShdw>
          </a:effectLst>
        </p:spPr>
      </p:pic>
      <p:pic>
        <p:nvPicPr>
          <p:cNvPr id="4" name="Picture 3">
            <a:extLst>
              <a:ext uri="{FF2B5EF4-FFF2-40B4-BE49-F238E27FC236}">
                <a16:creationId xmlns:a16="http://schemas.microsoft.com/office/drawing/2014/main" id="{D8B6347E-D044-4CBE-8EE0-D3BBBE8005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6046" y="2564917"/>
            <a:ext cx="464806" cy="464806"/>
          </a:xfrm>
          <a:prstGeom prst="rect">
            <a:avLst/>
          </a:prstGeom>
        </p:spPr>
      </p:pic>
    </p:spTree>
    <p:extLst>
      <p:ext uri="{BB962C8B-B14F-4D97-AF65-F5344CB8AC3E}">
        <p14:creationId xmlns:p14="http://schemas.microsoft.com/office/powerpoint/2010/main" val="18006620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F79B897-A3A5-4D57-A42A-C8121212DC12}"/>
              </a:ext>
            </a:extLst>
          </p:cNvPr>
          <p:cNvPicPr>
            <a:picLocks noChangeAspect="1"/>
          </p:cNvPicPr>
          <p:nvPr/>
        </p:nvPicPr>
        <p:blipFill>
          <a:blip r:embed="rId2"/>
          <a:stretch>
            <a:fillRect/>
          </a:stretch>
        </p:blipFill>
        <p:spPr>
          <a:xfrm>
            <a:off x="0" y="0"/>
            <a:ext cx="12192000" cy="6846693"/>
          </a:xfrm>
          <a:prstGeom prst="rect">
            <a:avLst/>
          </a:prstGeom>
        </p:spPr>
      </p:pic>
      <p:sp>
        <p:nvSpPr>
          <p:cNvPr id="7" name="TextBox 6">
            <a:extLst>
              <a:ext uri="{FF2B5EF4-FFF2-40B4-BE49-F238E27FC236}">
                <a16:creationId xmlns:a16="http://schemas.microsoft.com/office/drawing/2014/main" id="{17BFC968-C4C7-4DE4-8D6D-F98FB9A377FE}"/>
              </a:ext>
            </a:extLst>
          </p:cNvPr>
          <p:cNvSpPr txBox="1"/>
          <p:nvPr/>
        </p:nvSpPr>
        <p:spPr>
          <a:xfrm>
            <a:off x="664579" y="367767"/>
            <a:ext cx="9949405" cy="769441"/>
          </a:xfrm>
          <a:prstGeom prst="rect">
            <a:avLst/>
          </a:prstGeom>
          <a:noFill/>
        </p:spPr>
        <p:txBody>
          <a:bodyPr wrap="square">
            <a:spAutoFit/>
          </a:bodyPr>
          <a:lstStyle/>
          <a:p>
            <a:r>
              <a:rPr lang="mk-MK" sz="4400" b="1" spc="50" dirty="0">
                <a:ln w="0"/>
                <a:solidFill>
                  <a:schemeClr val="bg1"/>
                </a:solidFill>
                <a:effectLst>
                  <a:innerShdw blurRad="63500" dist="50800" dir="13500000">
                    <a:srgbClr val="000000">
                      <a:alpha val="50000"/>
                    </a:srgbClr>
                  </a:innerShdw>
                </a:effectLst>
              </a:rPr>
              <a:t>Организација на записи</a:t>
            </a:r>
            <a:endParaRPr lang="en-US" sz="4400" b="1" spc="50" dirty="0">
              <a:ln w="0"/>
              <a:solidFill>
                <a:schemeClr val="bg1"/>
              </a:solidFill>
              <a:effectLst>
                <a:innerShdw blurRad="63500" dist="50800" dir="13500000">
                  <a:srgbClr val="000000">
                    <a:alpha val="50000"/>
                  </a:srgbClr>
                </a:innerShdw>
              </a:effectLst>
            </a:endParaRPr>
          </a:p>
        </p:txBody>
      </p:sp>
      <p:sp>
        <p:nvSpPr>
          <p:cNvPr id="9" name="TextBox 8">
            <a:extLst>
              <a:ext uri="{FF2B5EF4-FFF2-40B4-BE49-F238E27FC236}">
                <a16:creationId xmlns:a16="http://schemas.microsoft.com/office/drawing/2014/main" id="{903AC5A6-3FFA-422B-888D-379A00A162BA}"/>
              </a:ext>
            </a:extLst>
          </p:cNvPr>
          <p:cNvSpPr txBox="1"/>
          <p:nvPr/>
        </p:nvSpPr>
        <p:spPr>
          <a:xfrm>
            <a:off x="2580852" y="2564917"/>
            <a:ext cx="3740383" cy="369332"/>
          </a:xfrm>
          <a:prstGeom prst="rect">
            <a:avLst/>
          </a:prstGeom>
          <a:noFill/>
        </p:spPr>
        <p:txBody>
          <a:bodyPr wrap="none" rtlCol="0">
            <a:spAutoFit/>
          </a:bodyPr>
          <a:lstStyle/>
          <a:p>
            <a:r>
              <a:rPr lang="mk-MK" dirty="0"/>
              <a:t>Филтрирање на потадоци од табела</a:t>
            </a:r>
          </a:p>
        </p:txBody>
      </p:sp>
      <p:pic>
        <p:nvPicPr>
          <p:cNvPr id="10" name="Picture 9">
            <a:extLst>
              <a:ext uri="{FF2B5EF4-FFF2-40B4-BE49-F238E27FC236}">
                <a16:creationId xmlns:a16="http://schemas.microsoft.com/office/drawing/2014/main" id="{14DE17CB-D478-4188-8078-061515B92D4A}"/>
              </a:ext>
            </a:extLst>
          </p:cNvPr>
          <p:cNvPicPr>
            <a:picLocks noChangeAspect="1"/>
          </p:cNvPicPr>
          <p:nvPr/>
        </p:nvPicPr>
        <p:blipFill>
          <a:blip r:embed="rId3"/>
          <a:stretch>
            <a:fillRect/>
          </a:stretch>
        </p:blipFill>
        <p:spPr>
          <a:xfrm>
            <a:off x="2580852" y="3266622"/>
            <a:ext cx="2409825" cy="876300"/>
          </a:xfrm>
          <a:prstGeom prst="rect">
            <a:avLst/>
          </a:prstGeom>
        </p:spPr>
      </p:pic>
      <p:pic>
        <p:nvPicPr>
          <p:cNvPr id="4" name="Picture 3">
            <a:extLst>
              <a:ext uri="{FF2B5EF4-FFF2-40B4-BE49-F238E27FC236}">
                <a16:creationId xmlns:a16="http://schemas.microsoft.com/office/drawing/2014/main" id="{6544C536-64A9-4625-B6F1-87A7A45A8941}"/>
              </a:ext>
            </a:extLst>
          </p:cNvPr>
          <p:cNvPicPr>
            <a:picLocks noChangeAspect="1"/>
          </p:cNvPicPr>
          <p:nvPr/>
        </p:nvPicPr>
        <p:blipFill>
          <a:blip r:embed="rId4"/>
          <a:stretch>
            <a:fillRect/>
          </a:stretch>
        </p:blipFill>
        <p:spPr>
          <a:xfrm>
            <a:off x="4990254" y="3266583"/>
            <a:ext cx="5162550" cy="2190750"/>
          </a:xfrm>
          <a:prstGeom prst="rect">
            <a:avLst/>
          </a:prstGeom>
          <a:ln>
            <a:noFill/>
          </a:ln>
          <a:effectLst>
            <a:outerShdw blurRad="190500" algn="tl" rotWithShape="0">
              <a:srgbClr val="000000">
                <a:alpha val="70000"/>
              </a:srgbClr>
            </a:outerShdw>
          </a:effectLst>
        </p:spPr>
      </p:pic>
      <p:pic>
        <p:nvPicPr>
          <p:cNvPr id="12" name="Picture 11">
            <a:extLst>
              <a:ext uri="{FF2B5EF4-FFF2-40B4-BE49-F238E27FC236}">
                <a16:creationId xmlns:a16="http://schemas.microsoft.com/office/drawing/2014/main" id="{C82608EB-9566-4DD5-A0B7-3C62AC79E6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6046" y="2517180"/>
            <a:ext cx="464806" cy="464806"/>
          </a:xfrm>
          <a:prstGeom prst="rect">
            <a:avLst/>
          </a:prstGeom>
        </p:spPr>
      </p:pic>
    </p:spTree>
    <p:extLst>
      <p:ext uri="{BB962C8B-B14F-4D97-AF65-F5344CB8AC3E}">
        <p14:creationId xmlns:p14="http://schemas.microsoft.com/office/powerpoint/2010/main" val="1410524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F79B897-A3A5-4D57-A42A-C8121212DC12}"/>
              </a:ext>
            </a:extLst>
          </p:cNvPr>
          <p:cNvPicPr>
            <a:picLocks noChangeAspect="1"/>
          </p:cNvPicPr>
          <p:nvPr/>
        </p:nvPicPr>
        <p:blipFill>
          <a:blip r:embed="rId2"/>
          <a:stretch>
            <a:fillRect/>
          </a:stretch>
        </p:blipFill>
        <p:spPr>
          <a:xfrm>
            <a:off x="0" y="0"/>
            <a:ext cx="12192000" cy="6846693"/>
          </a:xfrm>
          <a:prstGeom prst="rect">
            <a:avLst/>
          </a:prstGeom>
        </p:spPr>
      </p:pic>
      <p:sp>
        <p:nvSpPr>
          <p:cNvPr id="7" name="TextBox 6">
            <a:extLst>
              <a:ext uri="{FF2B5EF4-FFF2-40B4-BE49-F238E27FC236}">
                <a16:creationId xmlns:a16="http://schemas.microsoft.com/office/drawing/2014/main" id="{17BFC968-C4C7-4DE4-8D6D-F98FB9A377FE}"/>
              </a:ext>
            </a:extLst>
          </p:cNvPr>
          <p:cNvSpPr txBox="1"/>
          <p:nvPr/>
        </p:nvSpPr>
        <p:spPr>
          <a:xfrm>
            <a:off x="664579" y="367767"/>
            <a:ext cx="9949405" cy="769441"/>
          </a:xfrm>
          <a:prstGeom prst="rect">
            <a:avLst/>
          </a:prstGeom>
          <a:noFill/>
        </p:spPr>
        <p:txBody>
          <a:bodyPr wrap="square">
            <a:spAutoFit/>
          </a:bodyPr>
          <a:lstStyle/>
          <a:p>
            <a:r>
              <a:rPr lang="mk-MK" sz="4400" b="1" spc="50" dirty="0">
                <a:ln w="0"/>
                <a:solidFill>
                  <a:schemeClr val="bg1"/>
                </a:solidFill>
                <a:effectLst>
                  <a:innerShdw blurRad="63500" dist="50800" dir="13500000">
                    <a:srgbClr val="000000">
                      <a:alpha val="50000"/>
                    </a:srgbClr>
                  </a:innerShdw>
                </a:effectLst>
              </a:rPr>
              <a:t>Организација на записи</a:t>
            </a:r>
            <a:endParaRPr lang="en-US" sz="4400" b="1" spc="50" dirty="0">
              <a:ln w="0"/>
              <a:solidFill>
                <a:schemeClr val="bg1"/>
              </a:solidFill>
              <a:effectLst>
                <a:innerShdw blurRad="63500" dist="50800" dir="13500000">
                  <a:srgbClr val="000000">
                    <a:alpha val="50000"/>
                  </a:srgbClr>
                </a:innerShdw>
              </a:effectLst>
            </a:endParaRPr>
          </a:p>
        </p:txBody>
      </p:sp>
      <p:sp>
        <p:nvSpPr>
          <p:cNvPr id="9" name="TextBox 8">
            <a:extLst>
              <a:ext uri="{FF2B5EF4-FFF2-40B4-BE49-F238E27FC236}">
                <a16:creationId xmlns:a16="http://schemas.microsoft.com/office/drawing/2014/main" id="{903AC5A6-3FFA-422B-888D-379A00A162BA}"/>
              </a:ext>
            </a:extLst>
          </p:cNvPr>
          <p:cNvSpPr txBox="1"/>
          <p:nvPr/>
        </p:nvSpPr>
        <p:spPr>
          <a:xfrm>
            <a:off x="2767000" y="2612769"/>
            <a:ext cx="3422988" cy="369332"/>
          </a:xfrm>
          <a:prstGeom prst="rect">
            <a:avLst/>
          </a:prstGeom>
          <a:noFill/>
        </p:spPr>
        <p:txBody>
          <a:bodyPr wrap="none" rtlCol="0">
            <a:spAutoFit/>
          </a:bodyPr>
          <a:lstStyle/>
          <a:p>
            <a:r>
              <a:rPr lang="mk-MK" dirty="0"/>
              <a:t>Бришење на потадоци од табела</a:t>
            </a:r>
          </a:p>
        </p:txBody>
      </p:sp>
      <p:pic>
        <p:nvPicPr>
          <p:cNvPr id="11" name="Picture 10">
            <a:extLst>
              <a:ext uri="{FF2B5EF4-FFF2-40B4-BE49-F238E27FC236}">
                <a16:creationId xmlns:a16="http://schemas.microsoft.com/office/drawing/2014/main" id="{A19F32C8-DAB2-45FE-A650-1A1B07BF496C}"/>
              </a:ext>
            </a:extLst>
          </p:cNvPr>
          <p:cNvPicPr>
            <a:picLocks noChangeAspect="1"/>
          </p:cNvPicPr>
          <p:nvPr/>
        </p:nvPicPr>
        <p:blipFill>
          <a:blip r:embed="rId3"/>
          <a:stretch>
            <a:fillRect/>
          </a:stretch>
        </p:blipFill>
        <p:spPr>
          <a:xfrm>
            <a:off x="2180740" y="3284690"/>
            <a:ext cx="6429374" cy="1221781"/>
          </a:xfrm>
          <a:prstGeom prst="rect">
            <a:avLst/>
          </a:prstGeom>
        </p:spPr>
      </p:pic>
      <p:pic>
        <p:nvPicPr>
          <p:cNvPr id="3" name="Picture 2">
            <a:extLst>
              <a:ext uri="{FF2B5EF4-FFF2-40B4-BE49-F238E27FC236}">
                <a16:creationId xmlns:a16="http://schemas.microsoft.com/office/drawing/2014/main" id="{5CA3396B-CA6F-4CEE-84F9-1DC337571390}"/>
              </a:ext>
            </a:extLst>
          </p:cNvPr>
          <p:cNvPicPr>
            <a:picLocks noChangeAspect="1"/>
          </p:cNvPicPr>
          <p:nvPr/>
        </p:nvPicPr>
        <p:blipFill>
          <a:blip r:embed="rId4"/>
          <a:stretch>
            <a:fillRect/>
          </a:stretch>
        </p:blipFill>
        <p:spPr>
          <a:xfrm>
            <a:off x="2180740" y="4506471"/>
            <a:ext cx="6429375" cy="1714500"/>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71212BD8-D141-44C1-BC5D-E1E9D3499B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50398" y="2365499"/>
            <a:ext cx="616602" cy="616602"/>
          </a:xfrm>
          <a:prstGeom prst="rect">
            <a:avLst/>
          </a:prstGeom>
        </p:spPr>
      </p:pic>
    </p:spTree>
    <p:extLst>
      <p:ext uri="{BB962C8B-B14F-4D97-AF65-F5344CB8AC3E}">
        <p14:creationId xmlns:p14="http://schemas.microsoft.com/office/powerpoint/2010/main" val="3481577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2A03D"/>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6BA68F-7F72-459E-B3CC-3E9D0C1DAC28}"/>
              </a:ext>
            </a:extLst>
          </p:cNvPr>
          <p:cNvPicPr>
            <a:picLocks noChangeAspect="1"/>
          </p:cNvPicPr>
          <p:nvPr/>
        </p:nvPicPr>
        <p:blipFill rotWithShape="1">
          <a:blip r:embed="rId2">
            <a:extLst>
              <a:ext uri="{28A0092B-C50C-407E-A947-70E740481C1C}">
                <a14:useLocalDpi xmlns:a14="http://schemas.microsoft.com/office/drawing/2010/main" val="0"/>
              </a:ext>
            </a:extLst>
          </a:blip>
          <a:srcRect t="-1" b="13457"/>
          <a:stretch/>
        </p:blipFill>
        <p:spPr>
          <a:xfrm>
            <a:off x="813109" y="0"/>
            <a:ext cx="10565781" cy="6858000"/>
          </a:xfrm>
          <a:prstGeom prst="rect">
            <a:avLst/>
          </a:prstGeom>
        </p:spPr>
      </p:pic>
      <p:sp>
        <p:nvSpPr>
          <p:cNvPr id="4" name="TextBox 3">
            <a:extLst>
              <a:ext uri="{FF2B5EF4-FFF2-40B4-BE49-F238E27FC236}">
                <a16:creationId xmlns:a16="http://schemas.microsoft.com/office/drawing/2014/main" id="{F1FE4DCA-C2AA-482B-8715-9CB58314429A}"/>
              </a:ext>
            </a:extLst>
          </p:cNvPr>
          <p:cNvSpPr txBox="1"/>
          <p:nvPr/>
        </p:nvSpPr>
        <p:spPr>
          <a:xfrm>
            <a:off x="3329997" y="0"/>
            <a:ext cx="6771443" cy="1015663"/>
          </a:xfrm>
          <a:prstGeom prst="rect">
            <a:avLst/>
          </a:prstGeom>
          <a:noFill/>
        </p:spPr>
        <p:txBody>
          <a:bodyPr wrap="square">
            <a:spAutoFit/>
          </a:bodyPr>
          <a:lstStyle/>
          <a:p>
            <a:r>
              <a:rPr lang="en-US" sz="6000" b="1" spc="50" dirty="0">
                <a:ln w="0"/>
                <a:solidFill>
                  <a:schemeClr val="bg2"/>
                </a:solidFill>
                <a:effectLst>
                  <a:innerShdw blurRad="63500" dist="50800" dir="13500000">
                    <a:srgbClr val="000000">
                      <a:alpha val="50000"/>
                    </a:srgbClr>
                  </a:innerShdw>
                </a:effectLst>
              </a:rPr>
              <a:t>Microsoft Access</a:t>
            </a:r>
          </a:p>
        </p:txBody>
      </p:sp>
      <p:pic>
        <p:nvPicPr>
          <p:cNvPr id="5" name="Picture 4">
            <a:extLst>
              <a:ext uri="{FF2B5EF4-FFF2-40B4-BE49-F238E27FC236}">
                <a16:creationId xmlns:a16="http://schemas.microsoft.com/office/drawing/2014/main" id="{925F5FF7-D8B9-427E-A630-7592FC7143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3750" y="4500706"/>
            <a:ext cx="2952673" cy="2952673"/>
          </a:xfrm>
          <a:prstGeom prst="rect">
            <a:avLst/>
          </a:prstGeom>
        </p:spPr>
      </p:pic>
      <p:sp>
        <p:nvSpPr>
          <p:cNvPr id="9" name="TextBox 8">
            <a:extLst>
              <a:ext uri="{FF2B5EF4-FFF2-40B4-BE49-F238E27FC236}">
                <a16:creationId xmlns:a16="http://schemas.microsoft.com/office/drawing/2014/main" id="{47AD2894-4BC3-4C42-B528-E8E310DEC6A7}"/>
              </a:ext>
            </a:extLst>
          </p:cNvPr>
          <p:cNvSpPr txBox="1"/>
          <p:nvPr/>
        </p:nvSpPr>
        <p:spPr>
          <a:xfrm>
            <a:off x="3997170" y="1259671"/>
            <a:ext cx="4427739" cy="253916"/>
          </a:xfrm>
          <a:prstGeom prst="rect">
            <a:avLst/>
          </a:prstGeom>
          <a:noFill/>
        </p:spPr>
        <p:txBody>
          <a:bodyPr wrap="square">
            <a:spAutoFit/>
          </a:bodyPr>
          <a:lstStyle/>
          <a:p>
            <a:r>
              <a:rPr lang="mk-MK" sz="1050" dirty="0"/>
              <a:t>https://www.microsoft.com/en-us/download/confirmation.aspx?id=50040</a:t>
            </a:r>
          </a:p>
        </p:txBody>
      </p:sp>
      <p:sp>
        <p:nvSpPr>
          <p:cNvPr id="2" name="TextBox 1">
            <a:extLst>
              <a:ext uri="{FF2B5EF4-FFF2-40B4-BE49-F238E27FC236}">
                <a16:creationId xmlns:a16="http://schemas.microsoft.com/office/drawing/2014/main" id="{3CA1AC95-7D17-4986-A960-9F3ACEB31263}"/>
              </a:ext>
            </a:extLst>
          </p:cNvPr>
          <p:cNvSpPr txBox="1"/>
          <p:nvPr/>
        </p:nvSpPr>
        <p:spPr>
          <a:xfrm>
            <a:off x="2592872" y="1201963"/>
            <a:ext cx="737125" cy="369332"/>
          </a:xfrm>
          <a:prstGeom prst="rect">
            <a:avLst/>
          </a:prstGeom>
          <a:solidFill>
            <a:srgbClr val="FDAE2E"/>
          </a:solidFill>
          <a:ln>
            <a:solidFill>
              <a:srgbClr val="5CAF50"/>
            </a:solidFill>
          </a:ln>
        </p:spPr>
        <p:txBody>
          <a:bodyPr wrap="none" rtlCol="0">
            <a:spAutoFit/>
          </a:bodyPr>
          <a:lstStyle/>
          <a:p>
            <a:r>
              <a:rPr lang="en-US" dirty="0">
                <a:solidFill>
                  <a:srgbClr val="119C3B"/>
                </a:solidFill>
              </a:rPr>
              <a:t>install</a:t>
            </a:r>
            <a:endParaRPr lang="mk-MK" dirty="0">
              <a:solidFill>
                <a:srgbClr val="119C3B"/>
              </a:solidFill>
            </a:endParaRPr>
          </a:p>
        </p:txBody>
      </p:sp>
      <p:cxnSp>
        <p:nvCxnSpPr>
          <p:cNvPr id="7" name="Straight Arrow Connector 6">
            <a:extLst>
              <a:ext uri="{FF2B5EF4-FFF2-40B4-BE49-F238E27FC236}">
                <a16:creationId xmlns:a16="http://schemas.microsoft.com/office/drawing/2014/main" id="{7CF0D5A6-F4FA-49F8-ACCC-D94AA6925A00}"/>
              </a:ext>
            </a:extLst>
          </p:cNvPr>
          <p:cNvCxnSpPr>
            <a:cxnSpLocks/>
            <a:stCxn id="2" idx="3"/>
            <a:endCxn id="9" idx="1"/>
          </p:cNvCxnSpPr>
          <p:nvPr/>
        </p:nvCxnSpPr>
        <p:spPr>
          <a:xfrm>
            <a:off x="3329997" y="1386629"/>
            <a:ext cx="667173" cy="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7961D469-CD27-4509-8476-0BB61927C8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8916" y="1201963"/>
            <a:ext cx="413956" cy="413956"/>
          </a:xfrm>
          <a:prstGeom prst="rect">
            <a:avLst/>
          </a:prstGeom>
        </p:spPr>
      </p:pic>
    </p:spTree>
    <p:extLst>
      <p:ext uri="{BB962C8B-B14F-4D97-AF65-F5344CB8AC3E}">
        <p14:creationId xmlns:p14="http://schemas.microsoft.com/office/powerpoint/2010/main" val="3734389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2" presetClass="emph" presetSubtype="0" fill="hold" nodeType="clickEffect">
                                  <p:stCondLst>
                                    <p:cond delay="0"/>
                                  </p:stCondLst>
                                  <p:childTnLst>
                                    <p:animRot by="120000">
                                      <p:cBhvr>
                                        <p:cTn id="16" dur="100" fill="hold">
                                          <p:stCondLst>
                                            <p:cond delay="0"/>
                                          </p:stCondLst>
                                        </p:cTn>
                                        <p:tgtEl>
                                          <p:spTgt spid="11"/>
                                        </p:tgtEl>
                                        <p:attrNameLst>
                                          <p:attrName>r</p:attrName>
                                        </p:attrNameLst>
                                      </p:cBhvr>
                                    </p:animRot>
                                    <p:animRot by="-240000">
                                      <p:cBhvr>
                                        <p:cTn id="17" dur="200" fill="hold">
                                          <p:stCondLst>
                                            <p:cond delay="200"/>
                                          </p:stCondLst>
                                        </p:cTn>
                                        <p:tgtEl>
                                          <p:spTgt spid="11"/>
                                        </p:tgtEl>
                                        <p:attrNameLst>
                                          <p:attrName>r</p:attrName>
                                        </p:attrNameLst>
                                      </p:cBhvr>
                                    </p:animRot>
                                    <p:animRot by="240000">
                                      <p:cBhvr>
                                        <p:cTn id="18" dur="200" fill="hold">
                                          <p:stCondLst>
                                            <p:cond delay="400"/>
                                          </p:stCondLst>
                                        </p:cTn>
                                        <p:tgtEl>
                                          <p:spTgt spid="11"/>
                                        </p:tgtEl>
                                        <p:attrNameLst>
                                          <p:attrName>r</p:attrName>
                                        </p:attrNameLst>
                                      </p:cBhvr>
                                    </p:animRot>
                                    <p:animRot by="-240000">
                                      <p:cBhvr>
                                        <p:cTn id="19" dur="200" fill="hold">
                                          <p:stCondLst>
                                            <p:cond delay="600"/>
                                          </p:stCondLst>
                                        </p:cTn>
                                        <p:tgtEl>
                                          <p:spTgt spid="11"/>
                                        </p:tgtEl>
                                        <p:attrNameLst>
                                          <p:attrName>r</p:attrName>
                                        </p:attrNameLst>
                                      </p:cBhvr>
                                    </p:animRot>
                                    <p:animRot by="120000">
                                      <p:cBhvr>
                                        <p:cTn id="20" dur="200" fill="hold">
                                          <p:stCondLst>
                                            <p:cond delay="80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F79B897-A3A5-4D57-A42A-C8121212DC12}"/>
              </a:ext>
            </a:extLst>
          </p:cNvPr>
          <p:cNvPicPr>
            <a:picLocks noChangeAspect="1"/>
          </p:cNvPicPr>
          <p:nvPr/>
        </p:nvPicPr>
        <p:blipFill>
          <a:blip r:embed="rId2"/>
          <a:stretch>
            <a:fillRect/>
          </a:stretch>
        </p:blipFill>
        <p:spPr>
          <a:xfrm>
            <a:off x="0" y="0"/>
            <a:ext cx="12192000" cy="6846693"/>
          </a:xfrm>
          <a:prstGeom prst="rect">
            <a:avLst/>
          </a:prstGeom>
        </p:spPr>
      </p:pic>
      <p:sp>
        <p:nvSpPr>
          <p:cNvPr id="7" name="TextBox 6">
            <a:extLst>
              <a:ext uri="{FF2B5EF4-FFF2-40B4-BE49-F238E27FC236}">
                <a16:creationId xmlns:a16="http://schemas.microsoft.com/office/drawing/2014/main" id="{17BFC968-C4C7-4DE4-8D6D-F98FB9A377FE}"/>
              </a:ext>
            </a:extLst>
          </p:cNvPr>
          <p:cNvSpPr txBox="1"/>
          <p:nvPr/>
        </p:nvSpPr>
        <p:spPr>
          <a:xfrm>
            <a:off x="664579" y="367767"/>
            <a:ext cx="9949405" cy="769441"/>
          </a:xfrm>
          <a:prstGeom prst="rect">
            <a:avLst/>
          </a:prstGeom>
          <a:noFill/>
        </p:spPr>
        <p:txBody>
          <a:bodyPr wrap="square">
            <a:spAutoFit/>
          </a:bodyPr>
          <a:lstStyle/>
          <a:p>
            <a:r>
              <a:rPr lang="mk-MK" sz="4400" b="1" spc="50" dirty="0">
                <a:ln w="0"/>
                <a:solidFill>
                  <a:schemeClr val="bg1"/>
                </a:solidFill>
                <a:effectLst>
                  <a:innerShdw blurRad="63500" dist="50800" dir="13500000">
                    <a:srgbClr val="000000">
                      <a:alpha val="50000"/>
                    </a:srgbClr>
                  </a:innerShdw>
                </a:effectLst>
              </a:rPr>
              <a:t>Организација на записи</a:t>
            </a:r>
            <a:endParaRPr lang="en-US" sz="4400" b="1" spc="50" dirty="0">
              <a:ln w="0"/>
              <a:solidFill>
                <a:schemeClr val="bg1"/>
              </a:solidFill>
              <a:effectLst>
                <a:innerShdw blurRad="63500" dist="50800" dir="13500000">
                  <a:srgbClr val="000000">
                    <a:alpha val="50000"/>
                  </a:srgbClr>
                </a:innerShdw>
              </a:effectLst>
            </a:endParaRPr>
          </a:p>
        </p:txBody>
      </p:sp>
      <p:sp>
        <p:nvSpPr>
          <p:cNvPr id="9" name="TextBox 8">
            <a:extLst>
              <a:ext uri="{FF2B5EF4-FFF2-40B4-BE49-F238E27FC236}">
                <a16:creationId xmlns:a16="http://schemas.microsoft.com/office/drawing/2014/main" id="{903AC5A6-3FFA-422B-888D-379A00A162BA}"/>
              </a:ext>
            </a:extLst>
          </p:cNvPr>
          <p:cNvSpPr txBox="1"/>
          <p:nvPr/>
        </p:nvSpPr>
        <p:spPr>
          <a:xfrm>
            <a:off x="2637439" y="2566950"/>
            <a:ext cx="3853940" cy="369332"/>
          </a:xfrm>
          <a:prstGeom prst="rect">
            <a:avLst/>
          </a:prstGeom>
          <a:noFill/>
        </p:spPr>
        <p:txBody>
          <a:bodyPr wrap="none" rtlCol="0">
            <a:spAutoFit/>
          </a:bodyPr>
          <a:lstStyle/>
          <a:p>
            <a:r>
              <a:rPr lang="mk-MK" dirty="0"/>
              <a:t>Пребарување и замена на вредности</a:t>
            </a:r>
          </a:p>
        </p:txBody>
      </p:sp>
      <p:pic>
        <p:nvPicPr>
          <p:cNvPr id="4" name="Picture 3">
            <a:extLst>
              <a:ext uri="{FF2B5EF4-FFF2-40B4-BE49-F238E27FC236}">
                <a16:creationId xmlns:a16="http://schemas.microsoft.com/office/drawing/2014/main" id="{A40C8109-CC97-442F-B6FE-4A909E93EB99}"/>
              </a:ext>
            </a:extLst>
          </p:cNvPr>
          <p:cNvPicPr>
            <a:picLocks noChangeAspect="1"/>
          </p:cNvPicPr>
          <p:nvPr/>
        </p:nvPicPr>
        <p:blipFill>
          <a:blip r:embed="rId3"/>
          <a:stretch>
            <a:fillRect/>
          </a:stretch>
        </p:blipFill>
        <p:spPr>
          <a:xfrm>
            <a:off x="2180740" y="3203121"/>
            <a:ext cx="4686300" cy="2019300"/>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E2907C15-5778-4E75-9827-248CF59E34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0740" y="2507318"/>
            <a:ext cx="484530" cy="484530"/>
          </a:xfrm>
          <a:prstGeom prst="rect">
            <a:avLst/>
          </a:prstGeom>
        </p:spPr>
      </p:pic>
    </p:spTree>
    <p:extLst>
      <p:ext uri="{BB962C8B-B14F-4D97-AF65-F5344CB8AC3E}">
        <p14:creationId xmlns:p14="http://schemas.microsoft.com/office/powerpoint/2010/main" val="19410984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2F4371-3154-404A-9521-1FF0BD99AB0C}"/>
              </a:ext>
            </a:extLst>
          </p:cNvPr>
          <p:cNvSpPr/>
          <p:nvPr/>
        </p:nvSpPr>
        <p:spPr>
          <a:xfrm>
            <a:off x="1932373" y="3826275"/>
            <a:ext cx="8327254" cy="710214"/>
          </a:xfrm>
          <a:prstGeom prst="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pic>
        <p:nvPicPr>
          <p:cNvPr id="7" name="Picture 6">
            <a:extLst>
              <a:ext uri="{FF2B5EF4-FFF2-40B4-BE49-F238E27FC236}">
                <a16:creationId xmlns:a16="http://schemas.microsoft.com/office/drawing/2014/main" id="{A66AA1FF-79D8-4DCF-AEF0-A5B9C68E48D1}"/>
              </a:ext>
            </a:extLst>
          </p:cNvPr>
          <p:cNvPicPr>
            <a:picLocks noChangeAspect="1"/>
          </p:cNvPicPr>
          <p:nvPr/>
        </p:nvPicPr>
        <p:blipFill rotWithShape="1">
          <a:blip r:embed="rId2">
            <a:biLevel thresh="25000"/>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1061" t="5593" r="-74" b="-5386"/>
          <a:stretch/>
        </p:blipFill>
        <p:spPr>
          <a:xfrm>
            <a:off x="0" y="0"/>
            <a:ext cx="11980538" cy="2796466"/>
          </a:xfrm>
          <a:prstGeom prst="rect">
            <a:avLst/>
          </a:prstGeom>
        </p:spPr>
      </p:pic>
      <p:sp>
        <p:nvSpPr>
          <p:cNvPr id="8" name="Rectangle 7">
            <a:extLst>
              <a:ext uri="{FF2B5EF4-FFF2-40B4-BE49-F238E27FC236}">
                <a16:creationId xmlns:a16="http://schemas.microsoft.com/office/drawing/2014/main" id="{1C9D7108-4CA2-4232-9DDC-F4C6C7EE5B15}"/>
              </a:ext>
            </a:extLst>
          </p:cNvPr>
          <p:cNvSpPr/>
          <p:nvPr/>
        </p:nvSpPr>
        <p:spPr>
          <a:xfrm>
            <a:off x="1016724" y="1512164"/>
            <a:ext cx="10158551" cy="4465467"/>
          </a:xfrm>
          <a:prstGeom prst="rect">
            <a:avLst/>
          </a:prstGeom>
          <a:solidFill>
            <a:srgbClr val="12A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10" name="Rectangle 9">
            <a:extLst>
              <a:ext uri="{FF2B5EF4-FFF2-40B4-BE49-F238E27FC236}">
                <a16:creationId xmlns:a16="http://schemas.microsoft.com/office/drawing/2014/main" id="{E4E1EEFD-CE9A-451F-BA31-1BB45A631A9A}"/>
              </a:ext>
            </a:extLst>
          </p:cNvPr>
          <p:cNvSpPr/>
          <p:nvPr/>
        </p:nvSpPr>
        <p:spPr>
          <a:xfrm>
            <a:off x="1251751" y="1734105"/>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mk-MK" dirty="0">
                <a:solidFill>
                  <a:schemeClr val="tx1"/>
                </a:solidFill>
              </a:rPr>
              <a:t>Не е возможно. Доколку се избрише, промените веќе се направени.</a:t>
            </a:r>
          </a:p>
        </p:txBody>
      </p:sp>
      <p:sp>
        <p:nvSpPr>
          <p:cNvPr id="11" name="Rectangle 10">
            <a:extLst>
              <a:ext uri="{FF2B5EF4-FFF2-40B4-BE49-F238E27FC236}">
                <a16:creationId xmlns:a16="http://schemas.microsoft.com/office/drawing/2014/main" id="{2593F195-BF5D-47F0-9475-79F4A663B819}"/>
              </a:ext>
            </a:extLst>
          </p:cNvPr>
          <p:cNvSpPr/>
          <p:nvPr/>
        </p:nvSpPr>
        <p:spPr>
          <a:xfrm>
            <a:off x="1251751" y="2796466"/>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mk-MK" dirty="0">
                <a:solidFill>
                  <a:schemeClr val="tx1"/>
                </a:solidFill>
              </a:rPr>
              <a:t>Клик на </a:t>
            </a:r>
            <a:r>
              <a:rPr lang="en-US" dirty="0">
                <a:solidFill>
                  <a:schemeClr val="tx1"/>
                </a:solidFill>
              </a:rPr>
              <a:t>Undo </a:t>
            </a:r>
            <a:r>
              <a:rPr lang="mk-MK" dirty="0">
                <a:solidFill>
                  <a:schemeClr val="tx1"/>
                </a:solidFill>
              </a:rPr>
              <a:t>копчето </a:t>
            </a:r>
          </a:p>
        </p:txBody>
      </p:sp>
      <p:sp>
        <p:nvSpPr>
          <p:cNvPr id="12" name="Rectangle 11">
            <a:extLst>
              <a:ext uri="{FF2B5EF4-FFF2-40B4-BE49-F238E27FC236}">
                <a16:creationId xmlns:a16="http://schemas.microsoft.com/office/drawing/2014/main" id="{86E73738-705A-4092-BF2E-60F2FEC88118}"/>
              </a:ext>
            </a:extLst>
          </p:cNvPr>
          <p:cNvSpPr/>
          <p:nvPr/>
        </p:nvSpPr>
        <p:spPr>
          <a:xfrm>
            <a:off x="1248792" y="3858827"/>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mk-MK" dirty="0">
                <a:solidFill>
                  <a:schemeClr val="tx1"/>
                </a:solidFill>
              </a:rPr>
              <a:t>Со креирање на прашалник (</a:t>
            </a:r>
            <a:r>
              <a:rPr lang="en-US" dirty="0">
                <a:solidFill>
                  <a:schemeClr val="tx1"/>
                </a:solidFill>
              </a:rPr>
              <a:t>query) </a:t>
            </a:r>
            <a:r>
              <a:rPr lang="mk-MK" dirty="0">
                <a:solidFill>
                  <a:schemeClr val="tx1"/>
                </a:solidFill>
              </a:rPr>
              <a:t>за повраток на записот</a:t>
            </a:r>
          </a:p>
        </p:txBody>
      </p:sp>
      <p:sp>
        <p:nvSpPr>
          <p:cNvPr id="13" name="Rectangle 12">
            <a:extLst>
              <a:ext uri="{FF2B5EF4-FFF2-40B4-BE49-F238E27FC236}">
                <a16:creationId xmlns:a16="http://schemas.microsoft.com/office/drawing/2014/main" id="{5CCFFA4E-BF27-4290-B29A-510019D4E906}"/>
              </a:ext>
            </a:extLst>
          </p:cNvPr>
          <p:cNvSpPr/>
          <p:nvPr/>
        </p:nvSpPr>
        <p:spPr>
          <a:xfrm>
            <a:off x="1248792" y="4921188"/>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Recover it from recycle bin</a:t>
            </a:r>
            <a:endParaRPr lang="mk-MK" dirty="0">
              <a:solidFill>
                <a:schemeClr val="tx1"/>
              </a:solidFill>
            </a:endParaRPr>
          </a:p>
        </p:txBody>
      </p:sp>
      <p:sp>
        <p:nvSpPr>
          <p:cNvPr id="15" name="TextBox 14">
            <a:extLst>
              <a:ext uri="{FF2B5EF4-FFF2-40B4-BE49-F238E27FC236}">
                <a16:creationId xmlns:a16="http://schemas.microsoft.com/office/drawing/2014/main" id="{4FBEF258-4279-4118-8DDB-BD751259F918}"/>
              </a:ext>
            </a:extLst>
          </p:cNvPr>
          <p:cNvSpPr txBox="1"/>
          <p:nvPr/>
        </p:nvSpPr>
        <p:spPr>
          <a:xfrm>
            <a:off x="1016723" y="833281"/>
            <a:ext cx="10158551" cy="369332"/>
          </a:xfrm>
          <a:prstGeom prst="rect">
            <a:avLst/>
          </a:prstGeom>
          <a:noFill/>
        </p:spPr>
        <p:txBody>
          <a:bodyPr wrap="square" rtlCol="0">
            <a:spAutoFit/>
          </a:bodyPr>
          <a:lstStyle/>
          <a:p>
            <a:pPr algn="just"/>
            <a:r>
              <a:rPr lang="mk-MK" dirty="0"/>
              <a:t>Доколку ненамерно избришете запис во табелата, како ќе го вратите?</a:t>
            </a:r>
          </a:p>
        </p:txBody>
      </p:sp>
      <p:pic>
        <p:nvPicPr>
          <p:cNvPr id="16" name="Picture 15">
            <a:extLst>
              <a:ext uri="{FF2B5EF4-FFF2-40B4-BE49-F238E27FC236}">
                <a16:creationId xmlns:a16="http://schemas.microsoft.com/office/drawing/2014/main" id="{AA94C893-F706-4A87-A01C-ACC8143EB7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62" y="130777"/>
            <a:ext cx="914400" cy="914400"/>
          </a:xfrm>
          <a:prstGeom prst="rect">
            <a:avLst/>
          </a:prstGeom>
        </p:spPr>
      </p:pic>
    </p:spTree>
    <p:extLst>
      <p:ext uri="{BB962C8B-B14F-4D97-AF65-F5344CB8AC3E}">
        <p14:creationId xmlns:p14="http://schemas.microsoft.com/office/powerpoint/2010/main" val="188848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2F4371-3154-404A-9521-1FF0BD99AB0C}"/>
              </a:ext>
            </a:extLst>
          </p:cNvPr>
          <p:cNvSpPr/>
          <p:nvPr/>
        </p:nvSpPr>
        <p:spPr>
          <a:xfrm>
            <a:off x="1932373" y="3826275"/>
            <a:ext cx="8327254" cy="710214"/>
          </a:xfrm>
          <a:prstGeom prst="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pic>
        <p:nvPicPr>
          <p:cNvPr id="7" name="Picture 6">
            <a:extLst>
              <a:ext uri="{FF2B5EF4-FFF2-40B4-BE49-F238E27FC236}">
                <a16:creationId xmlns:a16="http://schemas.microsoft.com/office/drawing/2014/main" id="{A66AA1FF-79D8-4DCF-AEF0-A5B9C68E48D1}"/>
              </a:ext>
            </a:extLst>
          </p:cNvPr>
          <p:cNvPicPr>
            <a:picLocks noChangeAspect="1"/>
          </p:cNvPicPr>
          <p:nvPr/>
        </p:nvPicPr>
        <p:blipFill rotWithShape="1">
          <a:blip r:embed="rId2">
            <a:biLevel thresh="25000"/>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1061" t="5593" r="-74" b="-5386"/>
          <a:stretch/>
        </p:blipFill>
        <p:spPr>
          <a:xfrm>
            <a:off x="0" y="0"/>
            <a:ext cx="11980538" cy="2796466"/>
          </a:xfrm>
          <a:prstGeom prst="rect">
            <a:avLst/>
          </a:prstGeom>
        </p:spPr>
      </p:pic>
      <p:sp>
        <p:nvSpPr>
          <p:cNvPr id="8" name="Rectangle 7">
            <a:extLst>
              <a:ext uri="{FF2B5EF4-FFF2-40B4-BE49-F238E27FC236}">
                <a16:creationId xmlns:a16="http://schemas.microsoft.com/office/drawing/2014/main" id="{1C9D7108-4CA2-4232-9DDC-F4C6C7EE5B15}"/>
              </a:ext>
            </a:extLst>
          </p:cNvPr>
          <p:cNvSpPr/>
          <p:nvPr/>
        </p:nvSpPr>
        <p:spPr>
          <a:xfrm>
            <a:off x="1016724" y="1512164"/>
            <a:ext cx="10158551" cy="4465467"/>
          </a:xfrm>
          <a:prstGeom prst="rect">
            <a:avLst/>
          </a:prstGeom>
          <a:solidFill>
            <a:srgbClr val="12A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sp>
        <p:nvSpPr>
          <p:cNvPr id="10" name="Rectangle 9">
            <a:extLst>
              <a:ext uri="{FF2B5EF4-FFF2-40B4-BE49-F238E27FC236}">
                <a16:creationId xmlns:a16="http://schemas.microsoft.com/office/drawing/2014/main" id="{E4E1EEFD-CE9A-451F-BA31-1BB45A631A9A}"/>
              </a:ext>
            </a:extLst>
          </p:cNvPr>
          <p:cNvSpPr/>
          <p:nvPr/>
        </p:nvSpPr>
        <p:spPr>
          <a:xfrm>
            <a:off x="1251751" y="1734105"/>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mk-MK" dirty="0">
                <a:solidFill>
                  <a:schemeClr val="tx1"/>
                </a:solidFill>
              </a:rPr>
              <a:t>Промена на дата типовите</a:t>
            </a:r>
          </a:p>
        </p:txBody>
      </p:sp>
      <p:sp>
        <p:nvSpPr>
          <p:cNvPr id="11" name="Rectangle 10">
            <a:extLst>
              <a:ext uri="{FF2B5EF4-FFF2-40B4-BE49-F238E27FC236}">
                <a16:creationId xmlns:a16="http://schemas.microsoft.com/office/drawing/2014/main" id="{2593F195-BF5D-47F0-9475-79F4A663B819}"/>
              </a:ext>
            </a:extLst>
          </p:cNvPr>
          <p:cNvSpPr/>
          <p:nvPr/>
        </p:nvSpPr>
        <p:spPr>
          <a:xfrm>
            <a:off x="1251751" y="2796466"/>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mk-MK" dirty="0">
                <a:solidFill>
                  <a:schemeClr val="tx1"/>
                </a:solidFill>
              </a:rPr>
              <a:t>Додавање (</a:t>
            </a:r>
            <a:r>
              <a:rPr lang="en-US" dirty="0">
                <a:solidFill>
                  <a:schemeClr val="tx1"/>
                </a:solidFill>
              </a:rPr>
              <a:t>Adding)</a:t>
            </a:r>
            <a:endParaRPr lang="mk-MK" dirty="0">
              <a:solidFill>
                <a:schemeClr val="tx1"/>
              </a:solidFill>
            </a:endParaRPr>
          </a:p>
        </p:txBody>
      </p:sp>
      <p:sp>
        <p:nvSpPr>
          <p:cNvPr id="12" name="Rectangle 11">
            <a:extLst>
              <a:ext uri="{FF2B5EF4-FFF2-40B4-BE49-F238E27FC236}">
                <a16:creationId xmlns:a16="http://schemas.microsoft.com/office/drawing/2014/main" id="{86E73738-705A-4092-BF2E-60F2FEC88118}"/>
              </a:ext>
            </a:extLst>
          </p:cNvPr>
          <p:cNvSpPr/>
          <p:nvPr/>
        </p:nvSpPr>
        <p:spPr>
          <a:xfrm>
            <a:off x="1248792" y="3858827"/>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mk-MK" dirty="0">
                <a:solidFill>
                  <a:schemeClr val="tx1"/>
                </a:solidFill>
              </a:rPr>
              <a:t>Филтрирање</a:t>
            </a:r>
          </a:p>
        </p:txBody>
      </p:sp>
      <p:sp>
        <p:nvSpPr>
          <p:cNvPr id="13" name="Rectangle 12">
            <a:extLst>
              <a:ext uri="{FF2B5EF4-FFF2-40B4-BE49-F238E27FC236}">
                <a16:creationId xmlns:a16="http://schemas.microsoft.com/office/drawing/2014/main" id="{5CCFFA4E-BF27-4290-B29A-510019D4E906}"/>
              </a:ext>
            </a:extLst>
          </p:cNvPr>
          <p:cNvSpPr/>
          <p:nvPr/>
        </p:nvSpPr>
        <p:spPr>
          <a:xfrm>
            <a:off x="1248792" y="4921188"/>
            <a:ext cx="9694416" cy="807868"/>
          </a:xfrm>
          <a:prstGeom prst="rect">
            <a:avLst/>
          </a:prstGeom>
          <a:solidFill>
            <a:schemeClr val="bg1"/>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mk-MK" dirty="0">
                <a:solidFill>
                  <a:schemeClr val="tx1"/>
                </a:solidFill>
              </a:rPr>
              <a:t>Сортирање</a:t>
            </a:r>
          </a:p>
        </p:txBody>
      </p:sp>
      <p:sp>
        <p:nvSpPr>
          <p:cNvPr id="15" name="TextBox 14">
            <a:extLst>
              <a:ext uri="{FF2B5EF4-FFF2-40B4-BE49-F238E27FC236}">
                <a16:creationId xmlns:a16="http://schemas.microsoft.com/office/drawing/2014/main" id="{4FBEF258-4279-4118-8DDB-BD751259F918}"/>
              </a:ext>
            </a:extLst>
          </p:cNvPr>
          <p:cNvSpPr txBox="1"/>
          <p:nvPr/>
        </p:nvSpPr>
        <p:spPr>
          <a:xfrm>
            <a:off x="1016723" y="833281"/>
            <a:ext cx="10158551" cy="369332"/>
          </a:xfrm>
          <a:prstGeom prst="rect">
            <a:avLst/>
          </a:prstGeom>
          <a:noFill/>
        </p:spPr>
        <p:txBody>
          <a:bodyPr wrap="square" rtlCol="0">
            <a:spAutoFit/>
          </a:bodyPr>
          <a:lstStyle/>
          <a:p>
            <a:pPr algn="just"/>
            <a:r>
              <a:rPr lang="en-US" dirty="0"/>
              <a:t>______ </a:t>
            </a:r>
            <a:r>
              <a:rPr lang="mk-MK" dirty="0"/>
              <a:t>на табелата го лимитира бројот на записи кои се прикажани.</a:t>
            </a:r>
          </a:p>
        </p:txBody>
      </p:sp>
      <p:pic>
        <p:nvPicPr>
          <p:cNvPr id="16" name="Picture 15">
            <a:extLst>
              <a:ext uri="{FF2B5EF4-FFF2-40B4-BE49-F238E27FC236}">
                <a16:creationId xmlns:a16="http://schemas.microsoft.com/office/drawing/2014/main" id="{AA94C893-F706-4A87-A01C-ACC8143EB7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62" y="130777"/>
            <a:ext cx="914400" cy="914400"/>
          </a:xfrm>
          <a:prstGeom prst="rect">
            <a:avLst/>
          </a:prstGeom>
        </p:spPr>
      </p:pic>
    </p:spTree>
    <p:extLst>
      <p:ext uri="{BB962C8B-B14F-4D97-AF65-F5344CB8AC3E}">
        <p14:creationId xmlns:p14="http://schemas.microsoft.com/office/powerpoint/2010/main" val="253999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2A03D"/>
        </a:solidFill>
        <a:effectLst/>
      </p:bgPr>
    </p:bg>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F9C454CA-48F6-4DF0-848B-A12F47909D93}"/>
              </a:ext>
            </a:extLst>
          </p:cNvPr>
          <p:cNvSpPr/>
          <p:nvPr/>
        </p:nvSpPr>
        <p:spPr>
          <a:xfrm>
            <a:off x="671332" y="949124"/>
            <a:ext cx="10741306" cy="342610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k-MK"/>
          </a:p>
        </p:txBody>
      </p:sp>
      <p:pic>
        <p:nvPicPr>
          <p:cNvPr id="4" name="Picture 3">
            <a:extLst>
              <a:ext uri="{FF2B5EF4-FFF2-40B4-BE49-F238E27FC236}">
                <a16:creationId xmlns:a16="http://schemas.microsoft.com/office/drawing/2014/main" id="{8E1D3021-FA44-43B0-BD21-130DED2765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116" y="1949078"/>
            <a:ext cx="1000779" cy="1000779"/>
          </a:xfrm>
          <a:prstGeom prst="rect">
            <a:avLst/>
          </a:prstGeom>
        </p:spPr>
      </p:pic>
      <p:pic>
        <p:nvPicPr>
          <p:cNvPr id="5" name="Picture 4">
            <a:extLst>
              <a:ext uri="{FF2B5EF4-FFF2-40B4-BE49-F238E27FC236}">
                <a16:creationId xmlns:a16="http://schemas.microsoft.com/office/drawing/2014/main" id="{FBE6CCB7-D777-4233-B346-C15D4306BC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5410" y="1949078"/>
            <a:ext cx="1000779" cy="1000779"/>
          </a:xfrm>
          <a:prstGeom prst="rect">
            <a:avLst/>
          </a:prstGeom>
        </p:spPr>
      </p:pic>
      <p:pic>
        <p:nvPicPr>
          <p:cNvPr id="6" name="Picture 5">
            <a:extLst>
              <a:ext uri="{FF2B5EF4-FFF2-40B4-BE49-F238E27FC236}">
                <a16:creationId xmlns:a16="http://schemas.microsoft.com/office/drawing/2014/main" id="{4CFA8C56-9DFB-4DF5-8803-1C8F0EA227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8484" y="1917960"/>
            <a:ext cx="1000779" cy="1000779"/>
          </a:xfrm>
          <a:prstGeom prst="rect">
            <a:avLst/>
          </a:prstGeom>
        </p:spPr>
      </p:pic>
      <p:pic>
        <p:nvPicPr>
          <p:cNvPr id="8" name="Picture 7">
            <a:extLst>
              <a:ext uri="{FF2B5EF4-FFF2-40B4-BE49-F238E27FC236}">
                <a16:creationId xmlns:a16="http://schemas.microsoft.com/office/drawing/2014/main" id="{D51AEE04-34C5-4D6D-A7A1-77B1F7CB5E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3590" y="1917959"/>
            <a:ext cx="1000779" cy="1000779"/>
          </a:xfrm>
          <a:prstGeom prst="rect">
            <a:avLst/>
          </a:prstGeom>
        </p:spPr>
      </p:pic>
      <p:sp>
        <p:nvSpPr>
          <p:cNvPr id="9" name="TextBox 8">
            <a:extLst>
              <a:ext uri="{FF2B5EF4-FFF2-40B4-BE49-F238E27FC236}">
                <a16:creationId xmlns:a16="http://schemas.microsoft.com/office/drawing/2014/main" id="{3F9CC78A-7367-47D4-86B5-46EB76078C62}"/>
              </a:ext>
            </a:extLst>
          </p:cNvPr>
          <p:cNvSpPr txBox="1"/>
          <p:nvPr/>
        </p:nvSpPr>
        <p:spPr>
          <a:xfrm>
            <a:off x="1577317" y="3071243"/>
            <a:ext cx="1652375" cy="461665"/>
          </a:xfrm>
          <a:prstGeom prst="rect">
            <a:avLst/>
          </a:prstGeom>
          <a:noFill/>
        </p:spPr>
        <p:txBody>
          <a:bodyPr wrap="none" rtlCol="0">
            <a:spAutoFit/>
          </a:bodyPr>
          <a:lstStyle/>
          <a:p>
            <a:r>
              <a:rPr lang="en-US" sz="2400" dirty="0"/>
              <a:t>Notification</a:t>
            </a:r>
            <a:endParaRPr lang="mk-MK" sz="2400" dirty="0"/>
          </a:p>
        </p:txBody>
      </p:sp>
      <p:sp>
        <p:nvSpPr>
          <p:cNvPr id="11" name="TextBox 10">
            <a:extLst>
              <a:ext uri="{FF2B5EF4-FFF2-40B4-BE49-F238E27FC236}">
                <a16:creationId xmlns:a16="http://schemas.microsoft.com/office/drawing/2014/main" id="{085096DD-D162-49D1-B1D2-5EBE79DB72A8}"/>
              </a:ext>
            </a:extLst>
          </p:cNvPr>
          <p:cNvSpPr txBox="1"/>
          <p:nvPr/>
        </p:nvSpPr>
        <p:spPr>
          <a:xfrm>
            <a:off x="8752587" y="3071239"/>
            <a:ext cx="2166427" cy="461665"/>
          </a:xfrm>
          <a:prstGeom prst="rect">
            <a:avLst/>
          </a:prstGeom>
          <a:noFill/>
        </p:spPr>
        <p:txBody>
          <a:bodyPr wrap="none" rtlCol="0">
            <a:spAutoFit/>
          </a:bodyPr>
          <a:lstStyle/>
          <a:p>
            <a:r>
              <a:rPr lang="en-US" sz="2400" dirty="0"/>
              <a:t>Add to favorites</a:t>
            </a:r>
            <a:endParaRPr lang="mk-MK" sz="2400" dirty="0"/>
          </a:p>
        </p:txBody>
      </p:sp>
      <p:sp>
        <p:nvSpPr>
          <p:cNvPr id="12" name="TextBox 11">
            <a:extLst>
              <a:ext uri="{FF2B5EF4-FFF2-40B4-BE49-F238E27FC236}">
                <a16:creationId xmlns:a16="http://schemas.microsoft.com/office/drawing/2014/main" id="{90E8FF97-1B83-43B2-A8C0-9F05CC87BC73}"/>
              </a:ext>
            </a:extLst>
          </p:cNvPr>
          <p:cNvSpPr txBox="1"/>
          <p:nvPr/>
        </p:nvSpPr>
        <p:spPr>
          <a:xfrm>
            <a:off x="6966739" y="3071241"/>
            <a:ext cx="1154483" cy="461665"/>
          </a:xfrm>
          <a:prstGeom prst="rect">
            <a:avLst/>
          </a:prstGeom>
          <a:noFill/>
        </p:spPr>
        <p:txBody>
          <a:bodyPr wrap="none" rtlCol="0">
            <a:spAutoFit/>
          </a:bodyPr>
          <a:lstStyle/>
          <a:p>
            <a:r>
              <a:rPr lang="en-US" sz="2400" dirty="0"/>
              <a:t>Caution</a:t>
            </a:r>
            <a:endParaRPr lang="mk-MK" sz="2400" dirty="0"/>
          </a:p>
        </p:txBody>
      </p:sp>
      <p:sp>
        <p:nvSpPr>
          <p:cNvPr id="14" name="TextBox 13">
            <a:extLst>
              <a:ext uri="{FF2B5EF4-FFF2-40B4-BE49-F238E27FC236}">
                <a16:creationId xmlns:a16="http://schemas.microsoft.com/office/drawing/2014/main" id="{85572CB8-4D5F-42D1-B8AE-D60D89B74A28}"/>
              </a:ext>
            </a:extLst>
          </p:cNvPr>
          <p:cNvSpPr txBox="1"/>
          <p:nvPr/>
        </p:nvSpPr>
        <p:spPr>
          <a:xfrm>
            <a:off x="3787871" y="3071240"/>
            <a:ext cx="2718502" cy="461665"/>
          </a:xfrm>
          <a:prstGeom prst="rect">
            <a:avLst/>
          </a:prstGeom>
          <a:noFill/>
        </p:spPr>
        <p:txBody>
          <a:bodyPr wrap="square">
            <a:spAutoFit/>
          </a:bodyPr>
          <a:lstStyle/>
          <a:p>
            <a:r>
              <a:rPr lang="en-US" sz="2400" dirty="0"/>
              <a:t>Lamp of knowledge</a:t>
            </a:r>
            <a:endParaRPr lang="mk-MK" sz="2400" dirty="0"/>
          </a:p>
        </p:txBody>
      </p:sp>
    </p:spTree>
    <p:extLst>
      <p:ext uri="{BB962C8B-B14F-4D97-AF65-F5344CB8AC3E}">
        <p14:creationId xmlns:p14="http://schemas.microsoft.com/office/powerpoint/2010/main" val="2314431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69B8EF3C-F627-4EF6-8085-8238A5034D43}"/>
              </a:ext>
            </a:extLst>
          </p:cNvPr>
          <p:cNvPicPr>
            <a:picLocks noChangeAspect="1"/>
          </p:cNvPicPr>
          <p:nvPr/>
        </p:nvPicPr>
        <p:blipFill>
          <a:blip r:embed="rId2"/>
          <a:stretch>
            <a:fillRect/>
          </a:stretch>
        </p:blipFill>
        <p:spPr>
          <a:xfrm>
            <a:off x="0" y="0"/>
            <a:ext cx="12192000" cy="6846693"/>
          </a:xfrm>
          <a:prstGeom prst="rect">
            <a:avLst/>
          </a:prstGeom>
        </p:spPr>
      </p:pic>
      <p:sp>
        <p:nvSpPr>
          <p:cNvPr id="9" name="Title 1">
            <a:extLst>
              <a:ext uri="{FF2B5EF4-FFF2-40B4-BE49-F238E27FC236}">
                <a16:creationId xmlns:a16="http://schemas.microsoft.com/office/drawing/2014/main" id="{160185E1-83A8-4BD4-8875-50E559B1AA51}"/>
              </a:ext>
            </a:extLst>
          </p:cNvPr>
          <p:cNvSpPr txBox="1">
            <a:spLocks/>
          </p:cNvSpPr>
          <p:nvPr/>
        </p:nvSpPr>
        <p:spPr>
          <a:xfrm>
            <a:off x="681205" y="431483"/>
            <a:ext cx="2458235" cy="79922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000" b="1" dirty="0">
              <a:ln w="22225">
                <a:solidFill>
                  <a:schemeClr val="accent2"/>
                </a:solidFill>
                <a:prstDash val="solid"/>
              </a:ln>
              <a:solidFill>
                <a:schemeClr val="accent2">
                  <a:lumMod val="40000"/>
                  <a:lumOff val="60000"/>
                </a:schemeClr>
              </a:solidFill>
            </a:endParaRPr>
          </a:p>
        </p:txBody>
      </p:sp>
      <p:pic>
        <p:nvPicPr>
          <p:cNvPr id="27" name="Picture 26">
            <a:extLst>
              <a:ext uri="{FF2B5EF4-FFF2-40B4-BE49-F238E27FC236}">
                <a16:creationId xmlns:a16="http://schemas.microsoft.com/office/drawing/2014/main" id="{5401AB99-3454-4C46-8D94-E7028ADF119A}"/>
              </a:ext>
            </a:extLst>
          </p:cNvPr>
          <p:cNvPicPr>
            <a:picLocks noChangeAspect="1"/>
          </p:cNvPicPr>
          <p:nvPr/>
        </p:nvPicPr>
        <p:blipFill rotWithShape="1">
          <a:blip r:embed="rId3"/>
          <a:srcRect r="13491"/>
          <a:stretch/>
        </p:blipFill>
        <p:spPr>
          <a:xfrm>
            <a:off x="9979485" y="761326"/>
            <a:ext cx="1973755" cy="1940225"/>
          </a:xfrm>
          <a:prstGeom prst="rect">
            <a:avLst/>
          </a:prstGeom>
        </p:spPr>
      </p:pic>
      <p:pic>
        <p:nvPicPr>
          <p:cNvPr id="4" name="Picture 3">
            <a:extLst>
              <a:ext uri="{FF2B5EF4-FFF2-40B4-BE49-F238E27FC236}">
                <a16:creationId xmlns:a16="http://schemas.microsoft.com/office/drawing/2014/main" id="{1B28AF18-FD6A-404E-9737-96FCE789B6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417708"/>
            <a:ext cx="2653931" cy="2653931"/>
          </a:xfrm>
          <a:prstGeom prst="rect">
            <a:avLst/>
          </a:prstGeom>
        </p:spPr>
      </p:pic>
      <p:sp>
        <p:nvSpPr>
          <p:cNvPr id="7" name="Content Placeholder 6">
            <a:extLst>
              <a:ext uri="{FF2B5EF4-FFF2-40B4-BE49-F238E27FC236}">
                <a16:creationId xmlns:a16="http://schemas.microsoft.com/office/drawing/2014/main" id="{B502D9C3-71BE-429C-A26B-9A4485126B76}"/>
              </a:ext>
            </a:extLst>
          </p:cNvPr>
          <p:cNvSpPr>
            <a:spLocks noGrp="1"/>
          </p:cNvSpPr>
          <p:nvPr>
            <p:ph idx="1"/>
          </p:nvPr>
        </p:nvSpPr>
        <p:spPr>
          <a:xfrm>
            <a:off x="2350123" y="2791693"/>
            <a:ext cx="8678412" cy="600421"/>
          </a:xfrm>
        </p:spPr>
        <p:txBody>
          <a:bodyPr/>
          <a:lstStyle/>
          <a:p>
            <a:r>
              <a:rPr lang="en-US" dirty="0"/>
              <a:t>Familiar with the Windows operating system</a:t>
            </a:r>
          </a:p>
        </p:txBody>
      </p:sp>
      <p:sp>
        <p:nvSpPr>
          <p:cNvPr id="16" name="TextBox 15">
            <a:extLst>
              <a:ext uri="{FF2B5EF4-FFF2-40B4-BE49-F238E27FC236}">
                <a16:creationId xmlns:a16="http://schemas.microsoft.com/office/drawing/2014/main" id="{6C10880E-3862-45CA-9EE8-F99E6C482B7A}"/>
              </a:ext>
            </a:extLst>
          </p:cNvPr>
          <p:cNvSpPr txBox="1"/>
          <p:nvPr/>
        </p:nvSpPr>
        <p:spPr>
          <a:xfrm>
            <a:off x="2627543" y="3382376"/>
            <a:ext cx="7715187" cy="523220"/>
          </a:xfrm>
          <a:prstGeom prst="rect">
            <a:avLst/>
          </a:prstGeom>
          <a:noFill/>
        </p:spPr>
        <p:txBody>
          <a:bodyPr wrap="square">
            <a:spAutoFit/>
          </a:bodyPr>
          <a:lstStyle/>
          <a:p>
            <a:r>
              <a:rPr lang="en-US" sz="2800" dirty="0"/>
              <a:t>Work with files and launching applications</a:t>
            </a:r>
          </a:p>
        </p:txBody>
      </p:sp>
      <p:sp>
        <p:nvSpPr>
          <p:cNvPr id="18" name="TextBox 17">
            <a:extLst>
              <a:ext uri="{FF2B5EF4-FFF2-40B4-BE49-F238E27FC236}">
                <a16:creationId xmlns:a16="http://schemas.microsoft.com/office/drawing/2014/main" id="{FDABE932-61C4-4E4F-9AB8-0D6328459C50}"/>
              </a:ext>
            </a:extLst>
          </p:cNvPr>
          <p:cNvSpPr txBox="1"/>
          <p:nvPr/>
        </p:nvSpPr>
        <p:spPr>
          <a:xfrm>
            <a:off x="2627543" y="4025165"/>
            <a:ext cx="7792375" cy="523220"/>
          </a:xfrm>
          <a:prstGeom prst="rect">
            <a:avLst/>
          </a:prstGeom>
          <a:noFill/>
        </p:spPr>
        <p:txBody>
          <a:bodyPr wrap="square">
            <a:spAutoFit/>
          </a:bodyPr>
          <a:lstStyle/>
          <a:p>
            <a:r>
              <a:rPr lang="en-US" sz="2800" dirty="0"/>
              <a:t>Experience with Excel is helpful, but not required</a:t>
            </a:r>
            <a:endParaRPr lang="mk-MK" sz="2800" dirty="0"/>
          </a:p>
        </p:txBody>
      </p:sp>
      <p:sp>
        <p:nvSpPr>
          <p:cNvPr id="20" name="TextBox 19">
            <a:extLst>
              <a:ext uri="{FF2B5EF4-FFF2-40B4-BE49-F238E27FC236}">
                <a16:creationId xmlns:a16="http://schemas.microsoft.com/office/drawing/2014/main" id="{9A2DF6C2-22DC-4620-AB52-5BD2CA64CA7B}"/>
              </a:ext>
            </a:extLst>
          </p:cNvPr>
          <p:cNvSpPr txBox="1"/>
          <p:nvPr/>
        </p:nvSpPr>
        <p:spPr>
          <a:xfrm>
            <a:off x="711085" y="195847"/>
            <a:ext cx="6771443" cy="1015663"/>
          </a:xfrm>
          <a:prstGeom prst="rect">
            <a:avLst/>
          </a:prstGeom>
          <a:noFill/>
        </p:spPr>
        <p:txBody>
          <a:bodyPr wrap="square">
            <a:spAutoFit/>
          </a:bodyPr>
          <a:lstStyle/>
          <a:p>
            <a:r>
              <a:rPr lang="en-US" sz="6000" b="1" dirty="0">
                <a:ln w="13462">
                  <a:solidFill>
                    <a:srgbClr val="AF2031"/>
                  </a:solidFill>
                  <a:prstDash val="solid"/>
                </a:ln>
                <a:solidFill>
                  <a:srgbClr val="FFFFFF"/>
                </a:solidFill>
                <a:effectLst>
                  <a:innerShdw blurRad="63500" dist="50800" dir="18900000">
                    <a:prstClr val="black">
                      <a:alpha val="50000"/>
                    </a:prstClr>
                  </a:innerShdw>
                </a:effectLst>
              </a:rPr>
              <a:t>Microsoft Access</a:t>
            </a:r>
          </a:p>
        </p:txBody>
      </p:sp>
      <p:pic>
        <p:nvPicPr>
          <p:cNvPr id="15" name="Picture 14">
            <a:extLst>
              <a:ext uri="{FF2B5EF4-FFF2-40B4-BE49-F238E27FC236}">
                <a16:creationId xmlns:a16="http://schemas.microsoft.com/office/drawing/2014/main" id="{80A7CAF7-02B1-4AEA-A112-B3CE16529C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3363" y="2810893"/>
            <a:ext cx="451914" cy="451914"/>
          </a:xfrm>
          <a:prstGeom prst="rect">
            <a:avLst/>
          </a:prstGeom>
        </p:spPr>
      </p:pic>
      <p:pic>
        <p:nvPicPr>
          <p:cNvPr id="24" name="Picture 23">
            <a:extLst>
              <a:ext uri="{FF2B5EF4-FFF2-40B4-BE49-F238E27FC236}">
                <a16:creationId xmlns:a16="http://schemas.microsoft.com/office/drawing/2014/main" id="{770C766B-583B-4238-AAE0-7EB64F3012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3363" y="3435417"/>
            <a:ext cx="451914" cy="451914"/>
          </a:xfrm>
          <a:prstGeom prst="rect">
            <a:avLst/>
          </a:prstGeom>
        </p:spPr>
      </p:pic>
      <p:pic>
        <p:nvPicPr>
          <p:cNvPr id="28" name="Picture 27">
            <a:extLst>
              <a:ext uri="{FF2B5EF4-FFF2-40B4-BE49-F238E27FC236}">
                <a16:creationId xmlns:a16="http://schemas.microsoft.com/office/drawing/2014/main" id="{2482738E-E32C-4E41-9EA0-0BFB0E29C4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3363" y="4068468"/>
            <a:ext cx="451914" cy="451914"/>
          </a:xfrm>
          <a:prstGeom prst="rect">
            <a:avLst/>
          </a:prstGeom>
        </p:spPr>
      </p:pic>
    </p:spTree>
    <p:extLst>
      <p:ext uri="{BB962C8B-B14F-4D97-AF65-F5344CB8AC3E}">
        <p14:creationId xmlns:p14="http://schemas.microsoft.com/office/powerpoint/2010/main" val="3767916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AB35F20D-580F-452A-9423-4992F19ED213}"/>
              </a:ext>
            </a:extLst>
          </p:cNvPr>
          <p:cNvPicPr>
            <a:picLocks noChangeAspect="1"/>
          </p:cNvPicPr>
          <p:nvPr/>
        </p:nvPicPr>
        <p:blipFill rotWithShape="1">
          <a:blip r:embed="rId2">
            <a:biLevel thresh="25000"/>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1061" t="5593" r="-74" b="-5386"/>
          <a:stretch/>
        </p:blipFill>
        <p:spPr>
          <a:xfrm>
            <a:off x="0" y="0"/>
            <a:ext cx="11866438" cy="2769833"/>
          </a:xfrm>
          <a:prstGeom prst="rect">
            <a:avLst/>
          </a:prstGeom>
        </p:spPr>
      </p:pic>
      <p:sp>
        <p:nvSpPr>
          <p:cNvPr id="8" name="Content Placeholder 2">
            <a:extLst>
              <a:ext uri="{FF2B5EF4-FFF2-40B4-BE49-F238E27FC236}">
                <a16:creationId xmlns:a16="http://schemas.microsoft.com/office/drawing/2014/main" id="{3BD96F48-89A2-4680-A7E4-47CAB6C24D96}"/>
              </a:ext>
            </a:extLst>
          </p:cNvPr>
          <p:cNvSpPr>
            <a:spLocks noGrp="1"/>
          </p:cNvSpPr>
          <p:nvPr>
            <p:ph idx="1"/>
          </p:nvPr>
        </p:nvSpPr>
        <p:spPr>
          <a:xfrm>
            <a:off x="909058" y="1438890"/>
            <a:ext cx="10373885" cy="4011861"/>
          </a:xfrm>
        </p:spPr>
        <p:txBody>
          <a:bodyPr>
            <a:normAutofit fontScale="85000" lnSpcReduction="20000"/>
          </a:bodyPr>
          <a:lstStyle/>
          <a:p>
            <a:pPr marL="0" indent="0" algn="just">
              <a:buNone/>
            </a:pPr>
            <a:endParaRPr lang="en-US" sz="3200" dirty="0"/>
          </a:p>
          <a:p>
            <a:pPr marL="0" indent="0" algn="just">
              <a:buNone/>
            </a:pPr>
            <a:r>
              <a:rPr lang="en-US" sz="2400" dirty="0"/>
              <a:t>Access </a:t>
            </a:r>
            <a:r>
              <a:rPr lang="mk-MK" sz="2400" dirty="0"/>
              <a:t>базата на податоци</a:t>
            </a:r>
            <a:r>
              <a:rPr lang="en-US" sz="2400" dirty="0"/>
              <a:t> </a:t>
            </a:r>
            <a:r>
              <a:rPr lang="mk-MK" sz="2200" dirty="0"/>
              <a:t>не е место само за складирање на податоците</a:t>
            </a:r>
            <a:r>
              <a:rPr lang="en-US" sz="2200" dirty="0"/>
              <a:t>, </a:t>
            </a:r>
            <a:r>
              <a:rPr lang="mk-MK" sz="2200" dirty="0"/>
              <a:t>туку овозможува механизми за креирање на </a:t>
            </a:r>
            <a:r>
              <a:rPr lang="en-US" sz="2200" dirty="0"/>
              <a:t>custom </a:t>
            </a:r>
            <a:r>
              <a:rPr lang="mk-MK" sz="2200" dirty="0"/>
              <a:t>апликација која ги соединува интеракциите помеѓу корисникот и податоците. Ова придонесува за насочување на влезните податоци и рационализирање на задачите за внесување и враќање на податоците.</a:t>
            </a:r>
          </a:p>
          <a:p>
            <a:pPr marL="0" indent="0" algn="just">
              <a:buNone/>
            </a:pPr>
            <a:endParaRPr lang="en-US" sz="2000" dirty="0"/>
          </a:p>
          <a:p>
            <a:pPr marL="0" indent="0" algn="just">
              <a:buNone/>
            </a:pPr>
            <a:r>
              <a:rPr lang="en-US" sz="2000" b="1" dirty="0"/>
              <a:t>Access Database tools: </a:t>
            </a:r>
            <a:r>
              <a:rPr lang="en-US" sz="2000" b="1" dirty="0">
                <a:solidFill>
                  <a:srgbClr val="12A03D"/>
                </a:solidFill>
              </a:rPr>
              <a:t>Functionality</a:t>
            </a:r>
          </a:p>
          <a:p>
            <a:pPr marL="0" indent="0" algn="just">
              <a:buNone/>
            </a:pPr>
            <a:endParaRPr lang="en-US" sz="2000" b="1" dirty="0">
              <a:solidFill>
                <a:srgbClr val="12A03D"/>
              </a:solidFill>
            </a:endParaRPr>
          </a:p>
          <a:p>
            <a:pPr algn="just"/>
            <a:r>
              <a:rPr lang="en-US" sz="2000" dirty="0"/>
              <a:t>Efficiently process data, moving it in or out</a:t>
            </a:r>
          </a:p>
          <a:p>
            <a:pPr algn="just"/>
            <a:r>
              <a:rPr lang="en-US" sz="2000" dirty="0"/>
              <a:t>Maintain the validity and consistency of the data </a:t>
            </a:r>
          </a:p>
          <a:p>
            <a:pPr algn="just"/>
            <a:r>
              <a:rPr lang="en-US" sz="2000" dirty="0"/>
              <a:t>Perform analysis and generate statistics</a:t>
            </a:r>
          </a:p>
          <a:p>
            <a:pPr algn="just"/>
            <a:r>
              <a:rPr lang="en-US" sz="2000" dirty="0"/>
              <a:t>Create organized reports</a:t>
            </a:r>
          </a:p>
          <a:p>
            <a:pPr algn="just"/>
            <a:r>
              <a:rPr lang="en-US" sz="2000" dirty="0"/>
              <a:t>Automate repetitive tasks to prevent processing errors</a:t>
            </a:r>
          </a:p>
          <a:p>
            <a:pPr algn="just"/>
            <a:endParaRPr lang="en-US" sz="2000" dirty="0"/>
          </a:p>
        </p:txBody>
      </p:sp>
      <p:sp>
        <p:nvSpPr>
          <p:cNvPr id="17" name="TextBox 16">
            <a:extLst>
              <a:ext uri="{FF2B5EF4-FFF2-40B4-BE49-F238E27FC236}">
                <a16:creationId xmlns:a16="http://schemas.microsoft.com/office/drawing/2014/main" id="{45A1F052-8C40-405B-B6F3-C7778284E895}"/>
              </a:ext>
            </a:extLst>
          </p:cNvPr>
          <p:cNvSpPr txBox="1"/>
          <p:nvPr/>
        </p:nvSpPr>
        <p:spPr>
          <a:xfrm>
            <a:off x="2118852" y="680880"/>
            <a:ext cx="8408137" cy="646331"/>
          </a:xfrm>
          <a:prstGeom prst="rect">
            <a:avLst/>
          </a:prstGeom>
          <a:noFill/>
        </p:spPr>
        <p:txBody>
          <a:bodyPr wrap="square">
            <a:spAutoFit/>
            <a:scene3d>
              <a:camera prst="orthographicFront"/>
              <a:lightRig rig="soft" dir="t">
                <a:rot lat="0" lon="0" rev="15600000"/>
              </a:lightRig>
            </a:scene3d>
            <a:sp3d extrusionH="57150" prstMaterial="softEdge">
              <a:bevelT w="25400" h="38100"/>
            </a:sp3d>
          </a:bodyPr>
          <a:lstStyle/>
          <a:p>
            <a:pPr marL="0" indent="0">
              <a:buNone/>
            </a:pPr>
            <a:r>
              <a:rPr lang="ru-RU" sz="3600" b="1" dirty="0">
                <a:ln/>
                <a:solidFill>
                  <a:srgbClr val="119C3B"/>
                </a:solidFill>
              </a:rPr>
              <a:t>Концепт за база на податоци</a:t>
            </a:r>
            <a:r>
              <a:rPr lang="en-US" sz="3600" b="1" dirty="0">
                <a:ln/>
                <a:solidFill>
                  <a:srgbClr val="119C3B"/>
                </a:solidFill>
              </a:rPr>
              <a:t> </a:t>
            </a:r>
            <a:r>
              <a:rPr lang="mk-MK" sz="3600" b="1" dirty="0">
                <a:ln/>
                <a:solidFill>
                  <a:srgbClr val="119C3B"/>
                </a:solidFill>
              </a:rPr>
              <a:t>во </a:t>
            </a:r>
            <a:r>
              <a:rPr lang="en-US" sz="3600" b="1" dirty="0">
                <a:ln/>
                <a:solidFill>
                  <a:srgbClr val="119C3B"/>
                </a:solidFill>
              </a:rPr>
              <a:t>Access</a:t>
            </a:r>
          </a:p>
        </p:txBody>
      </p:sp>
      <p:pic>
        <p:nvPicPr>
          <p:cNvPr id="3" name="Picture 2">
            <a:extLst>
              <a:ext uri="{FF2B5EF4-FFF2-40B4-BE49-F238E27FC236}">
                <a16:creationId xmlns:a16="http://schemas.microsoft.com/office/drawing/2014/main" id="{4BA07683-C21A-4467-A5DF-05B575DCE0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056" y="3693284"/>
            <a:ext cx="266846" cy="266846"/>
          </a:xfrm>
          <a:prstGeom prst="rect">
            <a:avLst/>
          </a:prstGeom>
        </p:spPr>
      </p:pic>
      <p:pic>
        <p:nvPicPr>
          <p:cNvPr id="16" name="Picture 15">
            <a:extLst>
              <a:ext uri="{FF2B5EF4-FFF2-40B4-BE49-F238E27FC236}">
                <a16:creationId xmlns:a16="http://schemas.microsoft.com/office/drawing/2014/main" id="{844B5B17-0231-4C97-9160-B7A805561F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056" y="4001348"/>
            <a:ext cx="266846" cy="266846"/>
          </a:xfrm>
          <a:prstGeom prst="rect">
            <a:avLst/>
          </a:prstGeom>
        </p:spPr>
      </p:pic>
      <p:pic>
        <p:nvPicPr>
          <p:cNvPr id="18" name="Picture 17">
            <a:extLst>
              <a:ext uri="{FF2B5EF4-FFF2-40B4-BE49-F238E27FC236}">
                <a16:creationId xmlns:a16="http://schemas.microsoft.com/office/drawing/2014/main" id="{52A1324A-6621-4683-8472-CCD7A9B501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056" y="4309412"/>
            <a:ext cx="266846" cy="266846"/>
          </a:xfrm>
          <a:prstGeom prst="rect">
            <a:avLst/>
          </a:prstGeom>
        </p:spPr>
      </p:pic>
      <p:pic>
        <p:nvPicPr>
          <p:cNvPr id="19" name="Picture 18">
            <a:extLst>
              <a:ext uri="{FF2B5EF4-FFF2-40B4-BE49-F238E27FC236}">
                <a16:creationId xmlns:a16="http://schemas.microsoft.com/office/drawing/2014/main" id="{2A59A723-C1C5-4834-B0CF-53902D9F6C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056" y="4613420"/>
            <a:ext cx="266846" cy="266846"/>
          </a:xfrm>
          <a:prstGeom prst="rect">
            <a:avLst/>
          </a:prstGeom>
        </p:spPr>
      </p:pic>
      <p:pic>
        <p:nvPicPr>
          <p:cNvPr id="20" name="Picture 19">
            <a:extLst>
              <a:ext uri="{FF2B5EF4-FFF2-40B4-BE49-F238E27FC236}">
                <a16:creationId xmlns:a16="http://schemas.microsoft.com/office/drawing/2014/main" id="{E26D7C78-BCC0-47A8-B8FB-BAE193EDC3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056" y="4907603"/>
            <a:ext cx="266846" cy="266846"/>
          </a:xfrm>
          <a:prstGeom prst="rect">
            <a:avLst/>
          </a:prstGeom>
        </p:spPr>
      </p:pic>
      <p:sp>
        <p:nvSpPr>
          <p:cNvPr id="21" name="TextBox 20">
            <a:extLst>
              <a:ext uri="{FF2B5EF4-FFF2-40B4-BE49-F238E27FC236}">
                <a16:creationId xmlns:a16="http://schemas.microsoft.com/office/drawing/2014/main" id="{194CC4CC-8DA4-46AC-A394-E5480E724240}"/>
              </a:ext>
            </a:extLst>
          </p:cNvPr>
          <p:cNvSpPr txBox="1"/>
          <p:nvPr/>
        </p:nvSpPr>
        <p:spPr>
          <a:xfrm>
            <a:off x="909056" y="5562430"/>
            <a:ext cx="10612383" cy="1015663"/>
          </a:xfrm>
          <a:prstGeom prst="rect">
            <a:avLst/>
          </a:prstGeom>
          <a:noFill/>
        </p:spPr>
        <p:txBody>
          <a:bodyPr wrap="square">
            <a:spAutoFit/>
          </a:bodyPr>
          <a:lstStyle/>
          <a:p>
            <a:pPr algn="just"/>
            <a:r>
              <a:rPr lang="en-US" sz="2000" dirty="0"/>
              <a:t>Access </a:t>
            </a:r>
            <a:r>
              <a:rPr lang="mk-MK" sz="2000" dirty="0"/>
              <a:t>базата на податоци</a:t>
            </a:r>
            <a:r>
              <a:rPr lang="en-US" sz="2000" dirty="0"/>
              <a:t> </a:t>
            </a:r>
            <a:r>
              <a:rPr lang="mk-MK" sz="2000" dirty="0"/>
              <a:t>користи пет главни компоненти. Овие компоненти колективно се нарекуваат објекти на базата на податоци и секоја има посебна улога во менаџирањето на податоците.</a:t>
            </a:r>
            <a:endParaRPr lang="mk-MK" sz="1900" dirty="0"/>
          </a:p>
        </p:txBody>
      </p:sp>
    </p:spTree>
    <p:extLst>
      <p:ext uri="{BB962C8B-B14F-4D97-AF65-F5344CB8AC3E}">
        <p14:creationId xmlns:p14="http://schemas.microsoft.com/office/powerpoint/2010/main" val="1511833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F3C7C0FF-DD90-46A1-B00D-54E1234FE942}"/>
              </a:ext>
            </a:extLst>
          </p:cNvPr>
          <p:cNvGraphicFramePr>
            <a:graphicFrameLocks noGrp="1"/>
          </p:cNvGraphicFramePr>
          <p:nvPr>
            <p:extLst>
              <p:ext uri="{D42A27DB-BD31-4B8C-83A1-F6EECF244321}">
                <p14:modId xmlns:p14="http://schemas.microsoft.com/office/powerpoint/2010/main" val="117340399"/>
              </p:ext>
            </p:extLst>
          </p:nvPr>
        </p:nvGraphicFramePr>
        <p:xfrm>
          <a:off x="0" y="0"/>
          <a:ext cx="12192000" cy="6858000"/>
        </p:xfrm>
        <a:graphic>
          <a:graphicData uri="http://schemas.openxmlformats.org/drawingml/2006/table">
            <a:tbl>
              <a:tblPr bandRow="1">
                <a:tableStyleId>{F5AB1C69-6EDB-4FF4-983F-18BD219EF322}</a:tableStyleId>
              </a:tblPr>
              <a:tblGrid>
                <a:gridCol w="1016000">
                  <a:extLst>
                    <a:ext uri="{9D8B030D-6E8A-4147-A177-3AD203B41FA5}">
                      <a16:colId xmlns:a16="http://schemas.microsoft.com/office/drawing/2014/main" val="604625814"/>
                    </a:ext>
                  </a:extLst>
                </a:gridCol>
                <a:gridCol w="1016000">
                  <a:extLst>
                    <a:ext uri="{9D8B030D-6E8A-4147-A177-3AD203B41FA5}">
                      <a16:colId xmlns:a16="http://schemas.microsoft.com/office/drawing/2014/main" val="2896303303"/>
                    </a:ext>
                  </a:extLst>
                </a:gridCol>
                <a:gridCol w="1016000">
                  <a:extLst>
                    <a:ext uri="{9D8B030D-6E8A-4147-A177-3AD203B41FA5}">
                      <a16:colId xmlns:a16="http://schemas.microsoft.com/office/drawing/2014/main" val="1144627482"/>
                    </a:ext>
                  </a:extLst>
                </a:gridCol>
                <a:gridCol w="1016000">
                  <a:extLst>
                    <a:ext uri="{9D8B030D-6E8A-4147-A177-3AD203B41FA5}">
                      <a16:colId xmlns:a16="http://schemas.microsoft.com/office/drawing/2014/main" val="4245686679"/>
                    </a:ext>
                  </a:extLst>
                </a:gridCol>
                <a:gridCol w="1016000">
                  <a:extLst>
                    <a:ext uri="{9D8B030D-6E8A-4147-A177-3AD203B41FA5}">
                      <a16:colId xmlns:a16="http://schemas.microsoft.com/office/drawing/2014/main" val="964327921"/>
                    </a:ext>
                  </a:extLst>
                </a:gridCol>
                <a:gridCol w="1016000">
                  <a:extLst>
                    <a:ext uri="{9D8B030D-6E8A-4147-A177-3AD203B41FA5}">
                      <a16:colId xmlns:a16="http://schemas.microsoft.com/office/drawing/2014/main" val="927359837"/>
                    </a:ext>
                  </a:extLst>
                </a:gridCol>
                <a:gridCol w="1016000">
                  <a:extLst>
                    <a:ext uri="{9D8B030D-6E8A-4147-A177-3AD203B41FA5}">
                      <a16:colId xmlns:a16="http://schemas.microsoft.com/office/drawing/2014/main" val="3112289210"/>
                    </a:ext>
                  </a:extLst>
                </a:gridCol>
                <a:gridCol w="1016000">
                  <a:extLst>
                    <a:ext uri="{9D8B030D-6E8A-4147-A177-3AD203B41FA5}">
                      <a16:colId xmlns:a16="http://schemas.microsoft.com/office/drawing/2014/main" val="797743353"/>
                    </a:ext>
                  </a:extLst>
                </a:gridCol>
                <a:gridCol w="1016000">
                  <a:extLst>
                    <a:ext uri="{9D8B030D-6E8A-4147-A177-3AD203B41FA5}">
                      <a16:colId xmlns:a16="http://schemas.microsoft.com/office/drawing/2014/main" val="438084799"/>
                    </a:ext>
                  </a:extLst>
                </a:gridCol>
                <a:gridCol w="1016000">
                  <a:extLst>
                    <a:ext uri="{9D8B030D-6E8A-4147-A177-3AD203B41FA5}">
                      <a16:colId xmlns:a16="http://schemas.microsoft.com/office/drawing/2014/main" val="1839898677"/>
                    </a:ext>
                  </a:extLst>
                </a:gridCol>
                <a:gridCol w="1016000">
                  <a:extLst>
                    <a:ext uri="{9D8B030D-6E8A-4147-A177-3AD203B41FA5}">
                      <a16:colId xmlns:a16="http://schemas.microsoft.com/office/drawing/2014/main" val="2537467654"/>
                    </a:ext>
                  </a:extLst>
                </a:gridCol>
                <a:gridCol w="1016000">
                  <a:extLst>
                    <a:ext uri="{9D8B030D-6E8A-4147-A177-3AD203B41FA5}">
                      <a16:colId xmlns:a16="http://schemas.microsoft.com/office/drawing/2014/main" val="1236922738"/>
                    </a:ext>
                  </a:extLst>
                </a:gridCol>
              </a:tblGrid>
              <a:tr h="571500">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dirty="0"/>
                    </a:p>
                  </a:txBody>
                  <a:tcPr/>
                </a:tc>
                <a:tc>
                  <a:txBody>
                    <a:bodyPr/>
                    <a:lstStyle/>
                    <a:p>
                      <a:endParaRPr lang="mk-MK" dirty="0"/>
                    </a:p>
                  </a:txBody>
                  <a:tcPr/>
                </a:tc>
                <a:tc>
                  <a:txBody>
                    <a:bodyPr/>
                    <a:lstStyle/>
                    <a:p>
                      <a:endParaRPr lang="mk-MK" dirty="0"/>
                    </a:p>
                  </a:txBody>
                  <a:tcPr/>
                </a:tc>
                <a:tc>
                  <a:txBody>
                    <a:bodyPr/>
                    <a:lstStyle/>
                    <a:p>
                      <a:endParaRPr lang="mk-MK" dirty="0"/>
                    </a:p>
                  </a:txBody>
                  <a:tcPr/>
                </a:tc>
                <a:extLst>
                  <a:ext uri="{0D108BD9-81ED-4DB2-BD59-A6C34878D82A}">
                    <a16:rowId xmlns:a16="http://schemas.microsoft.com/office/drawing/2014/main" val="3121771403"/>
                  </a:ext>
                </a:extLst>
              </a:tr>
              <a:tr h="571500">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dirty="0"/>
                    </a:p>
                  </a:txBody>
                  <a:tcPr/>
                </a:tc>
                <a:tc>
                  <a:txBody>
                    <a:bodyPr/>
                    <a:lstStyle/>
                    <a:p>
                      <a:endParaRPr lang="mk-MK" dirty="0"/>
                    </a:p>
                  </a:txBody>
                  <a:tcPr/>
                </a:tc>
                <a:tc>
                  <a:txBody>
                    <a:bodyPr/>
                    <a:lstStyle/>
                    <a:p>
                      <a:endParaRPr lang="mk-MK" dirty="0"/>
                    </a:p>
                  </a:txBody>
                  <a:tcPr/>
                </a:tc>
                <a:tc>
                  <a:txBody>
                    <a:bodyPr/>
                    <a:lstStyle/>
                    <a:p>
                      <a:endParaRPr lang="mk-MK" dirty="0"/>
                    </a:p>
                  </a:txBody>
                  <a:tcPr/>
                </a:tc>
                <a:extLst>
                  <a:ext uri="{0D108BD9-81ED-4DB2-BD59-A6C34878D82A}">
                    <a16:rowId xmlns:a16="http://schemas.microsoft.com/office/drawing/2014/main" val="576188485"/>
                  </a:ext>
                </a:extLst>
              </a:tr>
              <a:tr h="571500">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2417982535"/>
                  </a:ext>
                </a:extLst>
              </a:tr>
              <a:tr h="571500">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1162238153"/>
                  </a:ext>
                </a:extLst>
              </a:tr>
              <a:tr h="571500">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1348437108"/>
                  </a:ext>
                </a:extLst>
              </a:tr>
              <a:tr h="571500">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406099215"/>
                  </a:ext>
                </a:extLst>
              </a:tr>
              <a:tr h="571500">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3264177601"/>
                  </a:ext>
                </a:extLst>
              </a:tr>
              <a:tr h="571500">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3549172847"/>
                  </a:ext>
                </a:extLst>
              </a:tr>
              <a:tr h="571500">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2729805376"/>
                  </a:ext>
                </a:extLst>
              </a:tr>
              <a:tr h="571500">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769804272"/>
                  </a:ext>
                </a:extLst>
              </a:tr>
              <a:tr h="571500">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a:p>
                  </a:txBody>
                  <a:tcPr/>
                </a:tc>
                <a:tc>
                  <a:txBody>
                    <a:bodyPr/>
                    <a:lstStyle/>
                    <a:p>
                      <a:endParaRPr lang="mk-MK" dirty="0"/>
                    </a:p>
                  </a:txBody>
                  <a:tcPr/>
                </a:tc>
                <a:extLst>
                  <a:ext uri="{0D108BD9-81ED-4DB2-BD59-A6C34878D82A}">
                    <a16:rowId xmlns:a16="http://schemas.microsoft.com/office/drawing/2014/main" val="3890489707"/>
                  </a:ext>
                </a:extLst>
              </a:tr>
              <a:tr h="571500">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a:p>
                  </a:txBody>
                  <a:tcPr/>
                </a:tc>
                <a:tc>
                  <a:txBody>
                    <a:bodyPr/>
                    <a:lstStyle/>
                    <a:p>
                      <a:endParaRPr lang="mk-MK" dirty="0"/>
                    </a:p>
                  </a:txBody>
                  <a:tcPr/>
                </a:tc>
                <a:tc>
                  <a:txBody>
                    <a:bodyPr/>
                    <a:lstStyle/>
                    <a:p>
                      <a:endParaRPr lang="mk-MK" dirty="0"/>
                    </a:p>
                  </a:txBody>
                  <a:tcPr/>
                </a:tc>
                <a:tc>
                  <a:txBody>
                    <a:bodyPr/>
                    <a:lstStyle/>
                    <a:p>
                      <a:endParaRPr lang="mk-MK" dirty="0"/>
                    </a:p>
                  </a:txBody>
                  <a:tcPr/>
                </a:tc>
                <a:tc>
                  <a:txBody>
                    <a:bodyPr/>
                    <a:lstStyle/>
                    <a:p>
                      <a:endParaRPr lang="mk-MK" dirty="0"/>
                    </a:p>
                  </a:txBody>
                  <a:tcPr/>
                </a:tc>
                <a:extLst>
                  <a:ext uri="{0D108BD9-81ED-4DB2-BD59-A6C34878D82A}">
                    <a16:rowId xmlns:a16="http://schemas.microsoft.com/office/drawing/2014/main" val="885094904"/>
                  </a:ext>
                </a:extLst>
              </a:tr>
            </a:tbl>
          </a:graphicData>
        </a:graphic>
      </p:graphicFrame>
      <p:sp>
        <p:nvSpPr>
          <p:cNvPr id="7" name="Oval 6">
            <a:extLst>
              <a:ext uri="{FF2B5EF4-FFF2-40B4-BE49-F238E27FC236}">
                <a16:creationId xmlns:a16="http://schemas.microsoft.com/office/drawing/2014/main" id="{07CB058F-2A5B-4602-AC3F-AE378E8A59D0}"/>
              </a:ext>
            </a:extLst>
          </p:cNvPr>
          <p:cNvSpPr/>
          <p:nvPr/>
        </p:nvSpPr>
        <p:spPr>
          <a:xfrm>
            <a:off x="447582" y="470516"/>
            <a:ext cx="870012" cy="870012"/>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mk-MK"/>
          </a:p>
        </p:txBody>
      </p:sp>
      <p:pic>
        <p:nvPicPr>
          <p:cNvPr id="6" name="Picture 5">
            <a:extLst>
              <a:ext uri="{FF2B5EF4-FFF2-40B4-BE49-F238E27FC236}">
                <a16:creationId xmlns:a16="http://schemas.microsoft.com/office/drawing/2014/main" id="{6EC5F6CD-CFA9-4C65-BFD1-0E12797FB9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393" y="620327"/>
            <a:ext cx="570390" cy="570390"/>
          </a:xfrm>
          <a:prstGeom prst="rect">
            <a:avLst/>
          </a:prstGeom>
        </p:spPr>
      </p:pic>
      <p:sp>
        <p:nvSpPr>
          <p:cNvPr id="8" name="TextBox 7">
            <a:extLst>
              <a:ext uri="{FF2B5EF4-FFF2-40B4-BE49-F238E27FC236}">
                <a16:creationId xmlns:a16="http://schemas.microsoft.com/office/drawing/2014/main" id="{D430E94E-2F02-4022-85C4-39B31973F30D}"/>
              </a:ext>
            </a:extLst>
          </p:cNvPr>
          <p:cNvSpPr txBox="1"/>
          <p:nvPr/>
        </p:nvSpPr>
        <p:spPr>
          <a:xfrm>
            <a:off x="1458527" y="397691"/>
            <a:ext cx="2740611" cy="1015663"/>
          </a:xfrm>
          <a:prstGeom prst="rect">
            <a:avLst/>
          </a:prstGeom>
          <a:noFill/>
        </p:spPr>
        <p:txBody>
          <a:bodyPr wrap="square">
            <a:spAutoFit/>
          </a:bodyPr>
          <a:lstStyle/>
          <a:p>
            <a:r>
              <a:rPr lang="mk-MK" sz="6000" b="1" spc="50" dirty="0">
                <a:ln w="0"/>
                <a:solidFill>
                  <a:srgbClr val="119C3B"/>
                </a:solidFill>
                <a:effectLst>
                  <a:innerShdw blurRad="63500" dist="50800" dir="13500000">
                    <a:srgbClr val="000000">
                      <a:alpha val="50000"/>
                    </a:srgbClr>
                  </a:innerShdw>
                </a:effectLst>
              </a:rPr>
              <a:t>Табели</a:t>
            </a:r>
            <a:endParaRPr lang="en-US" sz="6000" b="1" spc="50" dirty="0">
              <a:ln w="0"/>
              <a:solidFill>
                <a:srgbClr val="119C3B"/>
              </a:solidFill>
              <a:effectLst>
                <a:innerShdw blurRad="63500" dist="50800" dir="13500000">
                  <a:srgbClr val="000000">
                    <a:alpha val="50000"/>
                  </a:srgbClr>
                </a:innerShdw>
              </a:effectLst>
            </a:endParaRPr>
          </a:p>
        </p:txBody>
      </p:sp>
      <p:sp>
        <p:nvSpPr>
          <p:cNvPr id="9" name="TextBox 8">
            <a:extLst>
              <a:ext uri="{FF2B5EF4-FFF2-40B4-BE49-F238E27FC236}">
                <a16:creationId xmlns:a16="http://schemas.microsoft.com/office/drawing/2014/main" id="{E8F868B7-75D0-4C91-B00A-C9DFF762844E}"/>
              </a:ext>
            </a:extLst>
          </p:cNvPr>
          <p:cNvSpPr txBox="1"/>
          <p:nvPr/>
        </p:nvSpPr>
        <p:spPr>
          <a:xfrm>
            <a:off x="1717705" y="1917576"/>
            <a:ext cx="7598490" cy="400110"/>
          </a:xfrm>
          <a:prstGeom prst="rect">
            <a:avLst/>
          </a:prstGeom>
          <a:noFill/>
        </p:spPr>
        <p:txBody>
          <a:bodyPr wrap="none" rtlCol="0">
            <a:spAutoFit/>
          </a:bodyPr>
          <a:lstStyle/>
          <a:p>
            <a:r>
              <a:rPr lang="mk-MK" sz="2000" dirty="0"/>
              <a:t>Податоците се складирани во ќелии </a:t>
            </a:r>
            <a:r>
              <a:rPr lang="en-US" sz="2000" dirty="0"/>
              <a:t>(</a:t>
            </a:r>
            <a:r>
              <a:rPr lang="mk-MK" sz="2000" dirty="0"/>
              <a:t>редици</a:t>
            </a:r>
            <a:r>
              <a:rPr lang="en-US" sz="2000" dirty="0"/>
              <a:t>) and </a:t>
            </a:r>
            <a:r>
              <a:rPr lang="mk-MK" sz="2000" dirty="0"/>
              <a:t>полиња</a:t>
            </a:r>
            <a:r>
              <a:rPr lang="en-US" sz="2000" dirty="0"/>
              <a:t> </a:t>
            </a:r>
            <a:r>
              <a:rPr lang="mk-MK" sz="2000" dirty="0"/>
              <a:t>(колони</a:t>
            </a:r>
            <a:r>
              <a:rPr lang="en-US" sz="2000" dirty="0"/>
              <a:t>).</a:t>
            </a:r>
            <a:endParaRPr lang="mk-MK" sz="2000" dirty="0"/>
          </a:p>
        </p:txBody>
      </p:sp>
      <p:pic>
        <p:nvPicPr>
          <p:cNvPr id="12" name="Picture 11">
            <a:extLst>
              <a:ext uri="{FF2B5EF4-FFF2-40B4-BE49-F238E27FC236}">
                <a16:creationId xmlns:a16="http://schemas.microsoft.com/office/drawing/2014/main" id="{8FF49E85-D204-4B34-AD60-8D10BB8E2F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317594" y="1917576"/>
            <a:ext cx="400111" cy="400111"/>
          </a:xfrm>
          <a:prstGeom prst="rect">
            <a:avLst/>
          </a:prstGeom>
        </p:spPr>
      </p:pic>
      <p:sp>
        <p:nvSpPr>
          <p:cNvPr id="13" name="TextBox 12">
            <a:extLst>
              <a:ext uri="{FF2B5EF4-FFF2-40B4-BE49-F238E27FC236}">
                <a16:creationId xmlns:a16="http://schemas.microsoft.com/office/drawing/2014/main" id="{0D20830E-AB4E-41AD-902C-9CB9FD9DBAB3}"/>
              </a:ext>
            </a:extLst>
          </p:cNvPr>
          <p:cNvSpPr txBox="1"/>
          <p:nvPr/>
        </p:nvSpPr>
        <p:spPr>
          <a:xfrm>
            <a:off x="3939599" y="697178"/>
            <a:ext cx="1310743" cy="523220"/>
          </a:xfrm>
          <a:prstGeom prst="rect">
            <a:avLst/>
          </a:prstGeom>
          <a:noFill/>
        </p:spPr>
        <p:txBody>
          <a:bodyPr wrap="none" rtlCol="0">
            <a:spAutoFit/>
          </a:bodyPr>
          <a:lstStyle/>
          <a:p>
            <a:r>
              <a:rPr lang="en-US" sz="2800" dirty="0"/>
              <a:t>(Tables)</a:t>
            </a:r>
            <a:endParaRPr lang="mk-MK" sz="2800" dirty="0"/>
          </a:p>
        </p:txBody>
      </p:sp>
    </p:spTree>
    <p:extLst>
      <p:ext uri="{BB962C8B-B14F-4D97-AF65-F5344CB8AC3E}">
        <p14:creationId xmlns:p14="http://schemas.microsoft.com/office/powerpoint/2010/main" val="1656328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Atlas</Template>
  <TotalTime>17913</TotalTime>
  <Words>1655</Words>
  <Application>Microsoft Office PowerPoint</Application>
  <PresentationFormat>Widescreen</PresentationFormat>
  <Paragraphs>417</Paragraphs>
  <Slides>52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Martina Talevska</dc:creator>
  <cp:lastModifiedBy>elena desanoska</cp:lastModifiedBy>
  <cp:revision>190</cp:revision>
  <dcterms:created xsi:type="dcterms:W3CDTF">2021-01-17T13:58:41Z</dcterms:created>
  <dcterms:modified xsi:type="dcterms:W3CDTF">2023-03-19T17:45:46Z</dcterms:modified>
</cp:coreProperties>
</file>