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6" roundtripDataSignature="AMtx7mhZVVpxcky7AiEhRKROVdVTXEh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FB47C2-5B8C-4A18-8918-F496E6A4EDE7}">
  <a:tblStyle styleId="{1DFB47C2-5B8C-4A18-8918-F496E6A4ED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5F0EC27D-801D-4CA6-A3EF-05E34C6CF0C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1.png"/><Relationship Id="rId4" Type="http://schemas.openxmlformats.org/officeDocument/2006/relationships/image" Target="../media/image171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2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10" Type="http://schemas.openxmlformats.org/officeDocument/2006/relationships/image" Target="../media/image38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68.png"/><Relationship Id="rId7" Type="http://schemas.openxmlformats.org/officeDocument/2006/relationships/image" Target="../media/image53.png"/><Relationship Id="rId8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44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Relationship Id="rId8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1" Type="http://schemas.openxmlformats.org/officeDocument/2006/relationships/image" Target="../media/image6.png"/><Relationship Id="rId10" Type="http://schemas.openxmlformats.org/officeDocument/2006/relationships/image" Target="../media/image58.png"/><Relationship Id="rId9" Type="http://schemas.openxmlformats.org/officeDocument/2006/relationships/image" Target="../media/image37.png"/><Relationship Id="rId5" Type="http://schemas.openxmlformats.org/officeDocument/2006/relationships/image" Target="../media/image47.png"/><Relationship Id="rId6" Type="http://schemas.openxmlformats.org/officeDocument/2006/relationships/image" Target="../media/image45.png"/><Relationship Id="rId7" Type="http://schemas.openxmlformats.org/officeDocument/2006/relationships/image" Target="../media/image56.png"/><Relationship Id="rId8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37.png"/><Relationship Id="rId6" Type="http://schemas.openxmlformats.org/officeDocument/2006/relationships/image" Target="../media/image49.png"/><Relationship Id="rId7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0.png"/><Relationship Id="rId5" Type="http://schemas.openxmlformats.org/officeDocument/2006/relationships/image" Target="../media/image48.png"/><Relationship Id="rId6" Type="http://schemas.openxmlformats.org/officeDocument/2006/relationships/image" Target="../media/image5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1.png"/><Relationship Id="rId9" Type="http://schemas.openxmlformats.org/officeDocument/2006/relationships/image" Target="../media/image28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Relationship Id="rId7" Type="http://schemas.openxmlformats.org/officeDocument/2006/relationships/image" Target="../media/image67.png"/><Relationship Id="rId8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55.png"/><Relationship Id="rId11" Type="http://schemas.openxmlformats.org/officeDocument/2006/relationships/image" Target="../media/image70.png"/><Relationship Id="rId10" Type="http://schemas.openxmlformats.org/officeDocument/2006/relationships/image" Target="../media/image28.png"/><Relationship Id="rId9" Type="http://schemas.openxmlformats.org/officeDocument/2006/relationships/image" Target="../media/image3.png"/><Relationship Id="rId5" Type="http://schemas.openxmlformats.org/officeDocument/2006/relationships/image" Target="../media/image62.png"/><Relationship Id="rId6" Type="http://schemas.openxmlformats.org/officeDocument/2006/relationships/image" Target="../media/image60.png"/><Relationship Id="rId7" Type="http://schemas.openxmlformats.org/officeDocument/2006/relationships/image" Target="../media/image78.png"/><Relationship Id="rId8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5.png"/><Relationship Id="rId10" Type="http://schemas.openxmlformats.org/officeDocument/2006/relationships/image" Target="../media/image43.png"/><Relationship Id="rId9" Type="http://schemas.openxmlformats.org/officeDocument/2006/relationships/image" Target="../media/image64.png"/><Relationship Id="rId5" Type="http://schemas.openxmlformats.org/officeDocument/2006/relationships/image" Target="../media/image69.png"/><Relationship Id="rId6" Type="http://schemas.openxmlformats.org/officeDocument/2006/relationships/image" Target="../media/image63.png"/><Relationship Id="rId7" Type="http://schemas.openxmlformats.org/officeDocument/2006/relationships/image" Target="../media/image73.png"/><Relationship Id="rId8" Type="http://schemas.openxmlformats.org/officeDocument/2006/relationships/image" Target="../media/image71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3.png"/><Relationship Id="rId10" Type="http://schemas.openxmlformats.org/officeDocument/2006/relationships/image" Target="../media/image75.png"/><Relationship Id="rId13" Type="http://schemas.openxmlformats.org/officeDocument/2006/relationships/image" Target="../media/image14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6.png"/><Relationship Id="rId9" Type="http://schemas.openxmlformats.org/officeDocument/2006/relationships/image" Target="../media/image63.png"/><Relationship Id="rId5" Type="http://schemas.openxmlformats.org/officeDocument/2006/relationships/image" Target="../media/image72.png"/><Relationship Id="rId6" Type="http://schemas.openxmlformats.org/officeDocument/2006/relationships/image" Target="../media/image37.png"/><Relationship Id="rId7" Type="http://schemas.openxmlformats.org/officeDocument/2006/relationships/image" Target="../media/image70.png"/><Relationship Id="rId8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70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27.png"/><Relationship Id="rId5" Type="http://schemas.openxmlformats.org/officeDocument/2006/relationships/image" Target="../media/image77.png"/><Relationship Id="rId6" Type="http://schemas.openxmlformats.org/officeDocument/2006/relationships/image" Target="../media/image80.png"/><Relationship Id="rId7" Type="http://schemas.openxmlformats.org/officeDocument/2006/relationships/image" Target="../media/image84.png"/><Relationship Id="rId8" Type="http://schemas.openxmlformats.org/officeDocument/2006/relationships/image" Target="../media/image8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96.png"/><Relationship Id="rId9" Type="http://schemas.openxmlformats.org/officeDocument/2006/relationships/image" Target="../media/image28.png"/><Relationship Id="rId5" Type="http://schemas.openxmlformats.org/officeDocument/2006/relationships/image" Target="../media/image88.png"/><Relationship Id="rId6" Type="http://schemas.openxmlformats.org/officeDocument/2006/relationships/image" Target="../media/image87.png"/><Relationship Id="rId7" Type="http://schemas.openxmlformats.org/officeDocument/2006/relationships/image" Target="../media/image27.png"/><Relationship Id="rId8" Type="http://schemas.openxmlformats.org/officeDocument/2006/relationships/image" Target="../media/image8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9.png"/><Relationship Id="rId5" Type="http://schemas.openxmlformats.org/officeDocument/2006/relationships/image" Target="../media/image27.png"/><Relationship Id="rId6" Type="http://schemas.openxmlformats.org/officeDocument/2006/relationships/image" Target="../media/image94.png"/><Relationship Id="rId7" Type="http://schemas.openxmlformats.org/officeDocument/2006/relationships/image" Target="../media/image37.png"/><Relationship Id="rId8" Type="http://schemas.openxmlformats.org/officeDocument/2006/relationships/image" Target="../media/image9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Relationship Id="rId5" Type="http://schemas.openxmlformats.org/officeDocument/2006/relationships/image" Target="../media/image10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0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02.png"/><Relationship Id="rId5" Type="http://schemas.openxmlformats.org/officeDocument/2006/relationships/image" Target="../media/image27.png"/><Relationship Id="rId6" Type="http://schemas.openxmlformats.org/officeDocument/2006/relationships/image" Target="../media/image106.png"/><Relationship Id="rId7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08.png"/><Relationship Id="rId5" Type="http://schemas.openxmlformats.org/officeDocument/2006/relationships/image" Target="../media/image10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10.png"/><Relationship Id="rId5" Type="http://schemas.openxmlformats.org/officeDocument/2006/relationships/image" Target="../media/image117.png"/><Relationship Id="rId6" Type="http://schemas.openxmlformats.org/officeDocument/2006/relationships/image" Target="../media/image27.png"/><Relationship Id="rId7" Type="http://schemas.openxmlformats.org/officeDocument/2006/relationships/image" Target="../media/image120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3.png"/><Relationship Id="rId10" Type="http://schemas.openxmlformats.org/officeDocument/2006/relationships/image" Target="../media/image37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09.png"/><Relationship Id="rId9" Type="http://schemas.openxmlformats.org/officeDocument/2006/relationships/image" Target="../media/image111.png"/><Relationship Id="rId5" Type="http://schemas.openxmlformats.org/officeDocument/2006/relationships/image" Target="../media/image119.png"/><Relationship Id="rId6" Type="http://schemas.openxmlformats.org/officeDocument/2006/relationships/image" Target="../media/image27.png"/><Relationship Id="rId7" Type="http://schemas.openxmlformats.org/officeDocument/2006/relationships/image" Target="../media/image118.png"/><Relationship Id="rId8" Type="http://schemas.openxmlformats.org/officeDocument/2006/relationships/image" Target="../media/image1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14.png"/><Relationship Id="rId5" Type="http://schemas.openxmlformats.org/officeDocument/2006/relationships/image" Target="../media/image112.png"/><Relationship Id="rId6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16.png"/><Relationship Id="rId5" Type="http://schemas.openxmlformats.org/officeDocument/2006/relationships/image" Target="../media/image1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24.png"/><Relationship Id="rId5" Type="http://schemas.openxmlformats.org/officeDocument/2006/relationships/image" Target="../media/image27.png"/><Relationship Id="rId6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9.png"/><Relationship Id="rId1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121.png"/><Relationship Id="rId9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128.png"/><Relationship Id="rId7" Type="http://schemas.openxmlformats.org/officeDocument/2006/relationships/image" Target="../media/image125.png"/><Relationship Id="rId8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126.png"/><Relationship Id="rId5" Type="http://schemas.openxmlformats.org/officeDocument/2006/relationships/image" Target="../media/image27.png"/><Relationship Id="rId6" Type="http://schemas.openxmlformats.org/officeDocument/2006/relationships/image" Target="../media/image123.png"/></Relationships>
</file>

<file path=ppt/slides/_rels/slide4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132.png"/><Relationship Id="rId9" Type="http://schemas.openxmlformats.org/officeDocument/2006/relationships/image" Target="../media/image70.png"/><Relationship Id="rId5" Type="http://schemas.openxmlformats.org/officeDocument/2006/relationships/image" Target="../media/image27.png"/><Relationship Id="rId6" Type="http://schemas.openxmlformats.org/officeDocument/2006/relationships/image" Target="../media/image130.png"/><Relationship Id="rId7" Type="http://schemas.openxmlformats.org/officeDocument/2006/relationships/image" Target="../media/image127.png"/><Relationship Id="rId8" Type="http://schemas.openxmlformats.org/officeDocument/2006/relationships/image" Target="../media/image6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54.png"/><Relationship Id="rId7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147.png"/><Relationship Id="rId5" Type="http://schemas.openxmlformats.org/officeDocument/2006/relationships/image" Target="../media/image27.png"/><Relationship Id="rId6" Type="http://schemas.openxmlformats.org/officeDocument/2006/relationships/image" Target="../media/image137.png"/><Relationship Id="rId7" Type="http://schemas.openxmlformats.org/officeDocument/2006/relationships/image" Target="../media/image1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138.png"/><Relationship Id="rId5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140.png"/><Relationship Id="rId5" Type="http://schemas.openxmlformats.org/officeDocument/2006/relationships/image" Target="../media/image37.png"/><Relationship Id="rId6" Type="http://schemas.openxmlformats.org/officeDocument/2006/relationships/image" Target="../media/image148.png"/><Relationship Id="rId7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Relationship Id="rId4" Type="http://schemas.openxmlformats.org/officeDocument/2006/relationships/image" Target="../media/image142.png"/><Relationship Id="rId9" Type="http://schemas.openxmlformats.org/officeDocument/2006/relationships/image" Target="../media/image43.png"/><Relationship Id="rId5" Type="http://schemas.openxmlformats.org/officeDocument/2006/relationships/image" Target="../media/image141.png"/><Relationship Id="rId6" Type="http://schemas.openxmlformats.org/officeDocument/2006/relationships/image" Target="../media/image144.png"/><Relationship Id="rId7" Type="http://schemas.openxmlformats.org/officeDocument/2006/relationships/image" Target="../media/image37.png"/><Relationship Id="rId8" Type="http://schemas.openxmlformats.org/officeDocument/2006/relationships/image" Target="../media/image1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143.png"/><Relationship Id="rId5" Type="http://schemas.openxmlformats.org/officeDocument/2006/relationships/image" Target="../media/image37.png"/><Relationship Id="rId6" Type="http://schemas.openxmlformats.org/officeDocument/2006/relationships/image" Target="../media/image1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146.png"/><Relationship Id="rId5" Type="http://schemas.openxmlformats.org/officeDocument/2006/relationships/image" Target="../media/image145.png"/><Relationship Id="rId6" Type="http://schemas.openxmlformats.org/officeDocument/2006/relationships/image" Target="../media/image27.png"/><Relationship Id="rId7" Type="http://schemas.openxmlformats.org/officeDocument/2006/relationships/image" Target="../media/image150.png"/><Relationship Id="rId8" Type="http://schemas.openxmlformats.org/officeDocument/2006/relationships/image" Target="../media/image1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151.png"/><Relationship Id="rId5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3.png"/><Relationship Id="rId8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2.png"/><Relationship Id="rId4" Type="http://schemas.openxmlformats.org/officeDocument/2006/relationships/image" Target="../media/image1.png"/><Relationship Id="rId9" Type="http://schemas.openxmlformats.org/officeDocument/2006/relationships/image" Target="../media/image167.png"/><Relationship Id="rId5" Type="http://schemas.openxmlformats.org/officeDocument/2006/relationships/image" Target="../media/image166.png"/><Relationship Id="rId6" Type="http://schemas.openxmlformats.org/officeDocument/2006/relationships/image" Target="../media/image27.png"/><Relationship Id="rId7" Type="http://schemas.openxmlformats.org/officeDocument/2006/relationships/image" Target="../media/image165.png"/><Relationship Id="rId8" Type="http://schemas.openxmlformats.org/officeDocument/2006/relationships/image" Target="../media/image16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16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0.png"/><Relationship Id="rId4" Type="http://schemas.openxmlformats.org/officeDocument/2006/relationships/image" Target="../media/image9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11" Type="http://schemas.openxmlformats.org/officeDocument/2006/relationships/image" Target="../media/image28.png"/><Relationship Id="rId10" Type="http://schemas.openxmlformats.org/officeDocument/2006/relationships/image" Target="../media/image26.png"/><Relationship Id="rId9" Type="http://schemas.openxmlformats.org/officeDocument/2006/relationships/image" Target="../media/image41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 flipH="1" rot="10800000">
            <a:off x="0" y="4566156"/>
            <a:ext cx="9818647" cy="229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1967" l="728" r="823" t="1254"/>
          <a:stretch/>
        </p:blipFill>
        <p:spPr>
          <a:xfrm>
            <a:off x="0" y="0"/>
            <a:ext cx="121954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4003828" y="781235"/>
            <a:ext cx="4598633" cy="2647765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F2031"/>
                </a:solidFill>
                <a:latin typeface="Calibri"/>
                <a:ea typeface="Calibri"/>
                <a:cs typeface="Calibri"/>
                <a:sym typeface="Calibri"/>
              </a:rPr>
              <a:t>Дизајн и имплементација на бази на податоци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938654" y="5344296"/>
            <a:ext cx="1981588" cy="113634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843132" y="5629923"/>
            <a:ext cx="699711" cy="1136340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527720" y="5319944"/>
            <a:ext cx="1606698" cy="1063100"/>
          </a:xfrm>
          <a:prstGeom prst="roundRect">
            <a:avLst>
              <a:gd fmla="val 9636" name="adj"/>
            </a:avLst>
          </a:prstGeom>
          <a:solidFill>
            <a:srgbClr val="F7F7F7"/>
          </a:solidFill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0B5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465733" y="6197691"/>
            <a:ext cx="1668685" cy="370705"/>
          </a:xfrm>
          <a:prstGeom prst="trapezoid">
            <a:avLst>
              <a:gd fmla="val 25000" name="adj"/>
            </a:avLst>
          </a:prstGeom>
          <a:solidFill>
            <a:srgbClr val="F7F7F7"/>
          </a:solidFill>
          <a:ln>
            <a:noFill/>
          </a:ln>
          <a:effectLst>
            <a:outerShdw blurRad="76200" kx="-800400" rotWithShape="0" algn="bl" dir="27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811102" y="5483610"/>
            <a:ext cx="1039300" cy="521810"/>
          </a:xfrm>
          <a:prstGeom prst="roundRect">
            <a:avLst>
              <a:gd fmla="val 16667" name="adj"/>
            </a:avLst>
          </a:prstGeom>
          <a:solidFill>
            <a:srgbClr val="FFDC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Мартина Талевска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206190" y="3985149"/>
            <a:ext cx="1973593" cy="501217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>
            <a:noFill/>
          </a:ln>
          <a:effectLst>
            <a:outerShdw blurRad="76200" kx="-800400" rotWithShape="0" algn="bl" dir="27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46DD1"/>
                </a:solidFill>
                <a:latin typeface="Calibri"/>
                <a:ea typeface="Calibri"/>
                <a:cs typeface="Calibri"/>
                <a:sym typeface="Calibri"/>
              </a:rPr>
              <a:t>ВЕЖБИ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9666" y="5650575"/>
            <a:ext cx="1568589" cy="7324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8276693" y="5344296"/>
            <a:ext cx="99874" cy="9987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43049" y="6568396"/>
            <a:ext cx="99874" cy="9987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049329" y="5394233"/>
            <a:ext cx="99874" cy="9987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171351" y="5394233"/>
            <a:ext cx="99874" cy="9987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289666" y="5394233"/>
            <a:ext cx="99874" cy="9987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618133" y="6350092"/>
            <a:ext cx="1396327" cy="130544"/>
          </a:xfrm>
          <a:prstGeom prst="trapezoid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94660" y="5753100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994660" y="5828634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94660" y="5902911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990123" y="5977188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994660" y="6055634"/>
            <a:ext cx="233019" cy="45719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937459" y="5773370"/>
            <a:ext cx="478581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937459" y="5862232"/>
            <a:ext cx="478581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937460" y="5950156"/>
            <a:ext cx="305464" cy="55264"/>
          </a:xfrm>
          <a:prstGeom prst="rect">
            <a:avLst/>
          </a:prstGeom>
          <a:solidFill>
            <a:srgbClr val="30B5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990123" y="6168874"/>
            <a:ext cx="233019" cy="181217"/>
          </a:xfrm>
          <a:prstGeom prst="flowChartAlternateProcess">
            <a:avLst/>
          </a:prstGeom>
          <a:solidFill>
            <a:srgbClr val="FFB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937459" y="6116039"/>
            <a:ext cx="520065" cy="364433"/>
          </a:xfrm>
          <a:prstGeom prst="flowChartAlternateProcess">
            <a:avLst/>
          </a:prstGeom>
          <a:solidFill>
            <a:srgbClr val="119C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576640" y="6037791"/>
            <a:ext cx="1557778" cy="224861"/>
          </a:xfrm>
          <a:prstGeom prst="roundRect">
            <a:avLst>
              <a:gd fmla="val 16667" name="adj"/>
            </a:avLst>
          </a:prstGeom>
          <a:solidFill>
            <a:srgbClr val="FFB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martina.talevska@uklo.edu.mk</a:t>
            </a:r>
            <a:endParaRPr b="0" i="0" sz="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341181" y="2105117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3A68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919709" y="2105117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40CC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511331" y="2104100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090080" y="2104100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3A68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6668608" y="2118572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209406" y="2118572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750204" y="2118572"/>
            <a:ext cx="426128" cy="55818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377647" y="2323532"/>
            <a:ext cx="269596" cy="23241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526728" y="2373630"/>
            <a:ext cx="196715" cy="18231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4554245" y="2259330"/>
            <a:ext cx="64202" cy="642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6129369" y="2323532"/>
            <a:ext cx="269596" cy="23241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6278450" y="2373630"/>
            <a:ext cx="196715" cy="18231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6305967" y="2259330"/>
            <a:ext cx="64202" cy="6420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979670" y="2213610"/>
            <a:ext cx="297180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979670" y="2289810"/>
            <a:ext cx="297180" cy="45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4976267" y="2360332"/>
            <a:ext cx="229923" cy="45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719374" y="2247848"/>
            <a:ext cx="316405" cy="316405"/>
          </a:xfrm>
          <a:prstGeom prst="ellipse">
            <a:avLst/>
          </a:prstGeom>
          <a:solidFill>
            <a:srgbClr val="00B0F0"/>
          </a:solidFill>
          <a:ln cap="flat" cmpd="sng" w="28575">
            <a:solidFill>
              <a:srgbClr val="F3F3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5400000">
            <a:off x="6818240" y="2329461"/>
            <a:ext cx="161956" cy="150098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0501154" y="17034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2066" y="326268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24395" y="47272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36702" y="30319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69559" y="5494107"/>
            <a:ext cx="224861" cy="22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3464" y="3440480"/>
            <a:ext cx="1217756" cy="121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 rotWithShape="1">
          <a:blip r:embed="rId12">
            <a:alphaModFix/>
          </a:blip>
          <a:srcRect b="6823" l="19876" r="6127" t="15163"/>
          <a:stretch/>
        </p:blipFill>
        <p:spPr>
          <a:xfrm>
            <a:off x="9438488" y="2569206"/>
            <a:ext cx="1286133" cy="127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 txBox="1"/>
          <p:nvPr/>
        </p:nvSpPr>
        <p:spPr>
          <a:xfrm>
            <a:off x="664579" y="367767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прашалници во Design view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66096"/>
            <a:ext cx="9525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476250" y="2558798"/>
            <a:ext cx="447040" cy="68736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49402" y="2153348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2914" y="2610762"/>
            <a:ext cx="8001001" cy="41422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2" name="Google Shape;25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5757" y="2257937"/>
            <a:ext cx="2712830" cy="436015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756828" y="273306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/>
          <p:nvPr/>
        </p:nvSpPr>
        <p:spPr>
          <a:xfrm>
            <a:off x="4802666" y="2059266"/>
            <a:ext cx="7389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Прашалник за детали околу чекирањето (кој гостин кога има чекирано)</a:t>
            </a:r>
            <a:endParaRPr/>
          </a:p>
        </p:txBody>
      </p:sp>
      <p:pic>
        <p:nvPicPr>
          <p:cNvPr id="255" name="Google Shape;255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5466" y="201566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71102" y="448786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791579" y="375931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Воспоставување ограничувања со критериуми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1"/>
          <p:cNvPicPr preferRelativeResize="0"/>
          <p:nvPr/>
        </p:nvPicPr>
        <p:blipFill rotWithShape="1">
          <a:blip r:embed="rId4">
            <a:alphaModFix/>
          </a:blip>
          <a:srcRect b="0" l="0" r="0" t="4314"/>
          <a:stretch/>
        </p:blipFill>
        <p:spPr>
          <a:xfrm>
            <a:off x="190500" y="2715448"/>
            <a:ext cx="6086475" cy="115747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7475" y="2162314"/>
            <a:ext cx="5410200" cy="18764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5819775" y="2836984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8600" y="4658229"/>
            <a:ext cx="6048375" cy="1152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2725" y="4727192"/>
            <a:ext cx="5400675" cy="9620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5825693" y="4671993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"/>
          <p:cNvSpPr txBox="1"/>
          <p:nvPr/>
        </p:nvSpPr>
        <p:spPr>
          <a:xfrm>
            <a:off x="791579" y="546495"/>
            <a:ext cx="9949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Наведување критериуми со wildcards</a:t>
            </a:r>
            <a:endParaRPr/>
          </a:p>
        </p:txBody>
      </p:sp>
      <p:sp>
        <p:nvSpPr>
          <p:cNvPr id="275" name="Google Shape;275;p12"/>
          <p:cNvSpPr txBox="1"/>
          <p:nvPr/>
        </p:nvSpPr>
        <p:spPr>
          <a:xfrm>
            <a:off x="1450367" y="3798791"/>
            <a:ext cx="50480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Asterisk character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(shift+8) </a:t>
            </a:r>
            <a:r>
              <a:rPr b="1" lang="en-US" sz="1800">
                <a:solidFill>
                  <a:srgbClr val="39B54A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-ѕвездичка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резервирано место за било кој број на карактери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816" y="3798931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5">
            <a:alphaModFix/>
          </a:blip>
          <a:srcRect b="4488" l="0" r="11988" t="4489"/>
          <a:stretch/>
        </p:blipFill>
        <p:spPr>
          <a:xfrm>
            <a:off x="352529" y="5043284"/>
            <a:ext cx="3023154" cy="9140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5614" y="3792941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/>
          <p:nvPr/>
        </p:nvSpPr>
        <p:spPr>
          <a:xfrm>
            <a:off x="7230166" y="3812758"/>
            <a:ext cx="45401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Question mark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прашалник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означува единствен карактер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53303" y="3722768"/>
            <a:ext cx="393338" cy="39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7">
            <a:alphaModFix/>
          </a:blip>
          <a:srcRect b="4799" l="0" r="0" t="0"/>
          <a:stretch/>
        </p:blipFill>
        <p:spPr>
          <a:xfrm>
            <a:off x="6259633" y="5043284"/>
            <a:ext cx="3006513" cy="8701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2" name="Google Shape;282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61016" y="4642297"/>
            <a:ext cx="1755467" cy="20072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2"/>
          <p:cNvSpPr txBox="1"/>
          <p:nvPr/>
        </p:nvSpPr>
        <p:spPr>
          <a:xfrm>
            <a:off x="2912361" y="2418582"/>
            <a:ext cx="7828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Додавањето на wildcards карактери е совршено за квери критериумите во оние моменти кога сакате да ги филтрирате вашите податоци засновани на заеднички образец наместо точно совпаѓање на текст.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3368841" y="5154230"/>
            <a:ext cx="692175" cy="6921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05650" y="4642297"/>
            <a:ext cx="24574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9185324" y="5132294"/>
            <a:ext cx="692175" cy="6921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89141" y="2418582"/>
            <a:ext cx="523220" cy="52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3"/>
          <p:cNvSpPr txBox="1"/>
          <p:nvPr/>
        </p:nvSpPr>
        <p:spPr>
          <a:xfrm>
            <a:off x="791579" y="546495"/>
            <a:ext cx="9949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Наведување критериуми со wildcards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2387886" y="2185618"/>
            <a:ext cx="6804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list  [ ]* - листа на карактери кои сакаме да се совпаѓаат со бараните податоци (во square загради)</a:t>
            </a:r>
            <a:endParaRPr/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450" y="2210893"/>
            <a:ext cx="297890" cy="29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850878" y="3728901"/>
            <a:ext cx="979750" cy="9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2286" y="3227373"/>
            <a:ext cx="3818592" cy="28672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8" name="Google Shape;298;p13"/>
          <p:cNvPicPr preferRelativeResize="0"/>
          <p:nvPr/>
        </p:nvPicPr>
        <p:blipFill rotWithShape="1">
          <a:blip r:embed="rId7">
            <a:alphaModFix/>
          </a:blip>
          <a:srcRect b="0" l="0" r="0" t="758"/>
          <a:stretch/>
        </p:blipFill>
        <p:spPr>
          <a:xfrm>
            <a:off x="6830628" y="2751916"/>
            <a:ext cx="2017569" cy="369935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 txBox="1"/>
          <p:nvPr/>
        </p:nvSpPr>
        <p:spPr>
          <a:xfrm>
            <a:off x="791579" y="546495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Вклучување на AND и OR искази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186" y="2207519"/>
            <a:ext cx="8022311" cy="337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0345" y="5641195"/>
            <a:ext cx="7891310" cy="120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1530986" y="18709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9584455" y="187096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5"/>
          <p:cNvSpPr txBox="1"/>
          <p:nvPr/>
        </p:nvSpPr>
        <p:spPr>
          <a:xfrm>
            <a:off x="791579" y="546495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Вклучување на AND и OR искази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5"/>
          <p:cNvPicPr preferRelativeResize="0"/>
          <p:nvPr/>
        </p:nvPicPr>
        <p:blipFill rotWithShape="1">
          <a:blip r:embed="rId4">
            <a:alphaModFix/>
          </a:blip>
          <a:srcRect b="11946" l="0" r="0" t="0"/>
          <a:stretch/>
        </p:blipFill>
        <p:spPr>
          <a:xfrm>
            <a:off x="2781572" y="2474529"/>
            <a:ext cx="7410450" cy="11657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16" name="Google Shape;316;p15"/>
          <p:cNvPicPr preferRelativeResize="0"/>
          <p:nvPr/>
        </p:nvPicPr>
        <p:blipFill rotWithShape="1">
          <a:blip r:embed="rId5">
            <a:alphaModFix/>
          </a:blip>
          <a:srcRect b="19591" l="0" r="0" t="13161"/>
          <a:stretch/>
        </p:blipFill>
        <p:spPr>
          <a:xfrm>
            <a:off x="10192022" y="3289854"/>
            <a:ext cx="1704975" cy="14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7980" y="3794062"/>
            <a:ext cx="10086975" cy="1171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18" name="Google Shape;31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4430" y="5393668"/>
            <a:ext cx="7477125" cy="14001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3640339" y="4753772"/>
            <a:ext cx="851762" cy="851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2781572" y="2050260"/>
            <a:ext cx="7676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Прашалник за гостите кои чекирале Викториа и Вестминстер соба во месец мај 2020.</a:t>
            </a:r>
            <a:endParaRPr/>
          </a:p>
        </p:txBody>
      </p:sp>
      <p:pic>
        <p:nvPicPr>
          <p:cNvPr id="321" name="Google Shape;32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24372" y="196454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6"/>
          <p:cNvSpPr txBox="1"/>
          <p:nvPr/>
        </p:nvSpPr>
        <p:spPr>
          <a:xfrm>
            <a:off x="791579" y="546495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Филтрирање со математички компарации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4711822" y="2337615"/>
            <a:ext cx="72782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Кога станува збор за филтрирање на податоците има дополнителна класа на оператори која ја користиме за нумерички вредности.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Ги нарекуваме оператори за споредба.</a:t>
            </a:r>
            <a:endParaRPr/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032" y="2670415"/>
            <a:ext cx="3338005" cy="70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483290"/>
            <a:ext cx="5987623" cy="267939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31" name="Google Shape;33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705475"/>
            <a:ext cx="8410575" cy="11525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332" name="Google Shape;33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2076" y="3515933"/>
            <a:ext cx="5591086" cy="156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876288" y="3922713"/>
            <a:ext cx="861863" cy="86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92090" y="2398360"/>
            <a:ext cx="435530" cy="43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81576" y="527809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Objects - Transparent Background Sticky Note Png PNG Image with No  Background - PNGkey.com" id="336" name="Google Shape;336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739669">
            <a:off x="9535170" y="4372590"/>
            <a:ext cx="1705660" cy="316135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6"/>
          <p:cNvSpPr txBox="1"/>
          <p:nvPr/>
        </p:nvSpPr>
        <p:spPr>
          <a:xfrm>
            <a:off x="9238776" y="5456066"/>
            <a:ext cx="24407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Прашалник за гостите кои чекирале термин после декември 2020 со износ на цена поголема или еднаква од 4000 и помала или еднаква од 6000 ден.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7"/>
          <p:cNvSpPr txBox="1"/>
          <p:nvPr/>
        </p:nvSpPr>
        <p:spPr>
          <a:xfrm>
            <a:off x="640423" y="376681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флексибилни прашалници со параметри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9402231" y="1393290"/>
            <a:ext cx="2147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request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4132" y="1914594"/>
            <a:ext cx="4611025" cy="46459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46" name="Google Shape;34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3899" y="6438949"/>
            <a:ext cx="5276665" cy="38994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/>
          <p:nvPr/>
        </p:nvSpPr>
        <p:spPr>
          <a:xfrm>
            <a:off x="4687410" y="6482069"/>
            <a:ext cx="1855433" cy="301325"/>
          </a:xfrm>
          <a:prstGeom prst="roundRect">
            <a:avLst>
              <a:gd fmla="val 16667" name="adj"/>
            </a:avLst>
          </a:prstGeom>
          <a:solidFill>
            <a:srgbClr val="65A8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Во square brackets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0412" y="6460508"/>
            <a:ext cx="344445" cy="34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7"/>
          <p:cNvSpPr txBox="1"/>
          <p:nvPr/>
        </p:nvSpPr>
        <p:spPr>
          <a:xfrm>
            <a:off x="3500246" y="2429426"/>
            <a:ext cx="36338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Откако ќе го притиснеме копчето Run се појавува следниов prompt прозорец:</a:t>
            </a:r>
            <a:endParaRPr/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5237" y="3108749"/>
            <a:ext cx="4397240" cy="36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2466" y="3113845"/>
            <a:ext cx="28765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80409" y="1353883"/>
            <a:ext cx="459235" cy="45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5400000">
            <a:off x="2652666" y="250894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8"/>
          <p:cNvSpPr txBox="1"/>
          <p:nvPr/>
        </p:nvSpPr>
        <p:spPr>
          <a:xfrm>
            <a:off x="640422" y="237442"/>
            <a:ext cx="99494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флексибилни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прашалници со параметри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8"/>
          <p:cNvPicPr preferRelativeResize="0"/>
          <p:nvPr/>
        </p:nvPicPr>
        <p:blipFill rotWithShape="1">
          <a:blip r:embed="rId4">
            <a:alphaModFix/>
          </a:blip>
          <a:srcRect b="5856" l="0" r="5615" t="2615"/>
          <a:stretch/>
        </p:blipFill>
        <p:spPr>
          <a:xfrm>
            <a:off x="0" y="2400340"/>
            <a:ext cx="7506675" cy="233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9296" y="2400340"/>
            <a:ext cx="3942703" cy="233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506676" y="2438378"/>
            <a:ext cx="861863" cy="861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Objects - Transparent Background Sticky Note Png PNG Image with No  Background - PNGkey.com" id="363" name="Google Shape;36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09235" y="290405"/>
            <a:ext cx="2161186" cy="233641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8"/>
          <p:cNvSpPr txBox="1"/>
          <p:nvPr/>
        </p:nvSpPr>
        <p:spPr>
          <a:xfrm>
            <a:off x="9667080" y="768752"/>
            <a:ext cx="17210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Прашалник за гостите чие презиме започнува на првата буква која што ќе ја внесе корисникот. </a:t>
            </a:r>
            <a:endParaRPr/>
          </a:p>
        </p:txBody>
      </p:sp>
      <p:pic>
        <p:nvPicPr>
          <p:cNvPr id="365" name="Google Shape;36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01524" y="34411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8"/>
          <p:cNvSpPr/>
          <p:nvPr/>
        </p:nvSpPr>
        <p:spPr>
          <a:xfrm>
            <a:off x="133989" y="4899520"/>
            <a:ext cx="1855433" cy="301325"/>
          </a:xfrm>
          <a:prstGeom prst="roundRect">
            <a:avLst>
              <a:gd fmla="val 16667" name="adj"/>
            </a:avLst>
          </a:prstGeom>
          <a:solidFill>
            <a:srgbClr val="65A8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Во square brackets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56991" y="4877959"/>
            <a:ext cx="344445" cy="34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01436" y="4877960"/>
            <a:ext cx="7307799" cy="34444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8"/>
          <p:cNvSpPr txBox="1"/>
          <p:nvPr/>
        </p:nvSpPr>
        <p:spPr>
          <a:xfrm>
            <a:off x="74587" y="6263945"/>
            <a:ext cx="32285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Ampersand which is the concatenation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(joining text symbol)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04265" y="54039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7486" y="5651117"/>
            <a:ext cx="384681" cy="38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10764" y="5636664"/>
            <a:ext cx="384681" cy="38468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 txBox="1"/>
          <p:nvPr/>
        </p:nvSpPr>
        <p:spPr>
          <a:xfrm>
            <a:off x="3915818" y="5401488"/>
            <a:ext cx="14446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      “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96194" y="5537471"/>
            <a:ext cx="483874" cy="4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8"/>
          <p:cNvSpPr txBox="1"/>
          <p:nvPr/>
        </p:nvSpPr>
        <p:spPr>
          <a:xfrm>
            <a:off x="3000647" y="6306912"/>
            <a:ext cx="32285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 character- asterisk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double quotes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9"/>
          <p:cNvSpPr txBox="1"/>
          <p:nvPr/>
        </p:nvSpPr>
        <p:spPr>
          <a:xfrm>
            <a:off x="791579" y="375931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изрази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19"/>
          <p:cNvPicPr preferRelativeResize="0"/>
          <p:nvPr/>
        </p:nvPicPr>
        <p:blipFill rotWithShape="1">
          <a:blip r:embed="rId4">
            <a:alphaModFix/>
          </a:blip>
          <a:srcRect b="0" l="0" r="719" t="0"/>
          <a:stretch/>
        </p:blipFill>
        <p:spPr>
          <a:xfrm>
            <a:off x="0" y="1385954"/>
            <a:ext cx="942808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9"/>
          <p:cNvSpPr/>
          <p:nvPr/>
        </p:nvSpPr>
        <p:spPr>
          <a:xfrm>
            <a:off x="6471821" y="2260395"/>
            <a:ext cx="1251752" cy="35510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7089" y="3028832"/>
            <a:ext cx="21907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16106" y="3013009"/>
            <a:ext cx="27146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4189" y="3824289"/>
            <a:ext cx="6806506" cy="2817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48" y="2865734"/>
            <a:ext cx="5024591" cy="399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7151150" y="1746660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Objects - Transparent Background Sticky Note Png PNG Image with No  Background - PNGkey.com" id="389" name="Google Shape;389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30966" y="347860"/>
            <a:ext cx="2161186" cy="233641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9611917" y="908456"/>
            <a:ext cx="172101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Прашалник за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Пресметување на данокот и тоталната сума што треба да ја платат.</a:t>
            </a:r>
            <a:endParaRPr/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02131" y="37593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5400000">
            <a:off x="7508505" y="328625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A03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671332" y="949124"/>
            <a:ext cx="10741306" cy="34261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204" y="1907882"/>
            <a:ext cx="1000779" cy="100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206" y="1821503"/>
            <a:ext cx="1000779" cy="100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3395" y="1864692"/>
            <a:ext cx="1000779" cy="100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0053" y="1895810"/>
            <a:ext cx="1000779" cy="1000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1300369" y="3061491"/>
            <a:ext cx="16523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7067058" y="3061491"/>
            <a:ext cx="21664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favorites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5770053" y="3061491"/>
            <a:ext cx="1154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3051551" y="3071239"/>
            <a:ext cx="27185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Lamp of knowledge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72359" y="190788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9233485" y="3061490"/>
            <a:ext cx="16044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note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0"/>
          <p:cNvPicPr preferRelativeResize="0"/>
          <p:nvPr/>
        </p:nvPicPr>
        <p:blipFill rotWithShape="1">
          <a:blip r:embed="rId4">
            <a:alphaModFix/>
          </a:blip>
          <a:srcRect b="63503" l="0" r="0" t="0"/>
          <a:stretch/>
        </p:blipFill>
        <p:spPr>
          <a:xfrm>
            <a:off x="0" y="4403324"/>
            <a:ext cx="4839583" cy="246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7496" y="3104675"/>
            <a:ext cx="6204504" cy="331935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00" name="Google Shape;400;p20"/>
          <p:cNvSpPr txBox="1"/>
          <p:nvPr/>
        </p:nvSpPr>
        <p:spPr>
          <a:xfrm>
            <a:off x="791579" y="375931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statistics</a:t>
            </a:r>
            <a:endParaRPr/>
          </a:p>
        </p:txBody>
      </p:sp>
      <p:pic>
        <p:nvPicPr>
          <p:cNvPr id="401" name="Google Shape;40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400730"/>
            <a:ext cx="12192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0"/>
          <p:cNvSpPr/>
          <p:nvPr/>
        </p:nvSpPr>
        <p:spPr>
          <a:xfrm>
            <a:off x="9596761" y="1759998"/>
            <a:ext cx="514905" cy="85003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43555" y="2437743"/>
            <a:ext cx="572423" cy="57242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 txBox="1"/>
          <p:nvPr/>
        </p:nvSpPr>
        <p:spPr>
          <a:xfrm>
            <a:off x="10078025" y="2312679"/>
            <a:ext cx="2147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800">
              <a:solidFill>
                <a:srgbClr val="119C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9114" y="3109299"/>
            <a:ext cx="3381375" cy="1152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06" name="Google Shape;40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1194" y="288069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0"/>
          <p:cNvPicPr preferRelativeResize="0"/>
          <p:nvPr/>
        </p:nvPicPr>
        <p:blipFill rotWithShape="1">
          <a:blip r:embed="rId10">
            <a:alphaModFix/>
          </a:blip>
          <a:srcRect b="3733" l="0" r="0" t="0"/>
          <a:stretch/>
        </p:blipFill>
        <p:spPr>
          <a:xfrm>
            <a:off x="3790489" y="3109299"/>
            <a:ext cx="4019368" cy="301412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 txBox="1"/>
          <p:nvPr/>
        </p:nvSpPr>
        <p:spPr>
          <a:xfrm>
            <a:off x="791579" y="375931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statistics</a:t>
            </a:r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46846"/>
            <a:ext cx="81153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7093832" y="1677880"/>
            <a:ext cx="798417" cy="32847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829088" y="1469748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737496"/>
            <a:ext cx="4554245" cy="40563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18" name="Google Shape;41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4683577" y="3903822"/>
            <a:ext cx="861863" cy="86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74772" y="3213201"/>
            <a:ext cx="5257800" cy="2705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1016724" y="1045177"/>
            <a:ext cx="8584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________query-прашалник содржи сумиранa статистика за записите во прашалникот. </a:t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Crosstab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23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1016724" y="751902"/>
            <a:ext cx="101284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 израз креира нова колона (во прашалникот) која ги додава вредностите во Набавка1 и Набавка2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колоните, потоа го множи резултатот со 1.05?</a:t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([Набавка1] + [Набавка2]) * 1.05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([Набавка1]*[Набавка2]) + 1.05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(Набавка1 + [Набавка2) * 1.05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([Набавка1] + [Набавка2])1.05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4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4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1016724" y="751902"/>
            <a:ext cx="2859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 е знакот за “not equal”?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5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965562" y="734107"/>
            <a:ext cx="101585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Каков тип на прашалник треба да се употреби во query wizard за да се креира квери кое ќе ги прикажува податоците од две табели?</a:t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unmatched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duplicates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Crosstab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26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6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1016724" y="751902"/>
            <a:ext cx="7106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Прашалниците личат и функционираат како кои други Access објекти?</a:t>
            </a:r>
            <a:endParaRPr/>
          </a:p>
        </p:txBody>
      </p:sp>
      <p:sp>
        <p:nvSpPr>
          <p:cNvPr id="475" name="Google Shape;475;p26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Врски</a:t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</a:t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Табели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Извештаи</a:t>
            </a:r>
            <a:endParaRPr/>
          </a:p>
        </p:txBody>
      </p:sp>
      <p:pic>
        <p:nvPicPr>
          <p:cNvPr id="479" name="Google Shape;4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Google Shape;484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{1DFB47C2-5B8C-4A18-8918-F496E6A4EDE7}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5" name="Google Shape;485;p27"/>
          <p:cNvSpPr/>
          <p:nvPr/>
        </p:nvSpPr>
        <p:spPr>
          <a:xfrm>
            <a:off x="447582" y="470516"/>
            <a:ext cx="870012" cy="870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93" y="620327"/>
            <a:ext cx="570390" cy="5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7"/>
          <p:cNvSpPr txBox="1"/>
          <p:nvPr/>
        </p:nvSpPr>
        <p:spPr>
          <a:xfrm>
            <a:off x="1458527" y="397691"/>
            <a:ext cx="55903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Форми</a:t>
            </a:r>
            <a:endParaRPr b="1" sz="6000">
              <a:solidFill>
                <a:srgbClr val="119C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1458527" y="1986434"/>
            <a:ext cx="51985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Овозможуваат интерактивна рамка за базата.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58416" y="1986434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/>
          <p:nvPr/>
        </p:nvSpPr>
        <p:spPr>
          <a:xfrm>
            <a:off x="1458526" y="2490656"/>
            <a:ext cx="102773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Имаат копчиња за движење од задача на задача, полиња за додавање текст и податоци. </a:t>
            </a:r>
            <a:endParaRPr/>
          </a:p>
        </p:txBody>
      </p:sp>
      <p:pic>
        <p:nvPicPr>
          <p:cNvPr id="491" name="Google Shape;4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78758" y="2490655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7"/>
          <p:cNvSpPr txBox="1"/>
          <p:nvPr/>
        </p:nvSpPr>
        <p:spPr>
          <a:xfrm>
            <a:off x="1478869" y="2994877"/>
            <a:ext cx="102949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Собираат параметри кои провајдираат влезни параметри (input) за прашалници и извештаи.</a:t>
            </a:r>
            <a:endParaRPr/>
          </a:p>
        </p:txBody>
      </p:sp>
      <p:pic>
        <p:nvPicPr>
          <p:cNvPr id="493" name="Google Shape;49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99101" y="2994876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7"/>
          <p:cNvSpPr txBox="1"/>
          <p:nvPr/>
        </p:nvSpPr>
        <p:spPr>
          <a:xfrm>
            <a:off x="3939599" y="697178"/>
            <a:ext cx="13050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Форми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2580852" y="2521154"/>
            <a:ext cx="80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Креираат графички user interface за базата</a:t>
            </a:r>
            <a:endParaRPr/>
          </a:p>
        </p:txBody>
      </p:sp>
      <p:sp>
        <p:nvSpPr>
          <p:cNvPr id="502" name="Google Shape;502;p28"/>
          <p:cNvSpPr txBox="1"/>
          <p:nvPr/>
        </p:nvSpPr>
        <p:spPr>
          <a:xfrm>
            <a:off x="2955532" y="3143131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Обезбедуваат навигација преку разни објекти</a:t>
            </a:r>
            <a:endParaRPr/>
          </a:p>
        </p:txBody>
      </p:sp>
      <p:sp>
        <p:nvSpPr>
          <p:cNvPr id="503" name="Google Shape;503;p28"/>
          <p:cNvSpPr txBox="1"/>
          <p:nvPr/>
        </p:nvSpPr>
        <p:spPr>
          <a:xfrm>
            <a:off x="2958223" y="3667806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Групни задачи кои ќе му бидат од помош на крајниот корисник</a:t>
            </a:r>
            <a:endParaRPr/>
          </a:p>
        </p:txBody>
      </p:sp>
      <p:sp>
        <p:nvSpPr>
          <p:cNvPr id="504" name="Google Shape;504;p28"/>
          <p:cNvSpPr txBox="1"/>
          <p:nvPr/>
        </p:nvSpPr>
        <p:spPr>
          <a:xfrm>
            <a:off x="2599932" y="4263674"/>
            <a:ext cx="80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Обезбедуваат празен канвас за пополнување</a:t>
            </a:r>
            <a:endParaRPr/>
          </a:p>
        </p:txBody>
      </p:sp>
      <p:sp>
        <p:nvSpPr>
          <p:cNvPr id="505" name="Google Shape;505;p28"/>
          <p:cNvSpPr txBox="1"/>
          <p:nvPr/>
        </p:nvSpPr>
        <p:spPr>
          <a:xfrm>
            <a:off x="2955532" y="5304162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Копчиња кои рановаат Macros и Visual Basic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2955532" y="4799457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Полиња од табелите за податочно полнење или 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2955532" y="5782638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Линии, слики и други графики за стилизирање на формата</a:t>
            </a:r>
            <a:endParaRPr/>
          </a:p>
        </p:txBody>
      </p:sp>
      <p:pic>
        <p:nvPicPr>
          <p:cNvPr id="508" name="Google Shape;5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786" y="2491198"/>
            <a:ext cx="430066" cy="43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786" y="4231386"/>
            <a:ext cx="430066" cy="43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983" y="3199022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983" y="3728367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983" y="4871043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983" y="5360053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983" y="5838529"/>
            <a:ext cx="257549" cy="2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8"/>
          <p:cNvSpPr txBox="1"/>
          <p:nvPr/>
        </p:nvSpPr>
        <p:spPr>
          <a:xfrm>
            <a:off x="2955532" y="6261113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Дополнителни контролни објекти како toggles, charts и combo boxes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983" y="6317004"/>
            <a:ext cx="257549" cy="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Форми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2952841" y="2671533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Типично за формите е што прикажуваат само еден запис at a time </a:t>
            </a:r>
            <a:endParaRPr/>
          </a:p>
        </p:txBody>
      </p:sp>
      <p:sp>
        <p:nvSpPr>
          <p:cNvPr id="524" name="Google Shape;524;p29"/>
          <p:cNvSpPr txBox="1"/>
          <p:nvPr/>
        </p:nvSpPr>
        <p:spPr>
          <a:xfrm>
            <a:off x="2955532" y="3196208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Секое поле во формата претставува прозорец во основната табела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2952841" y="3671744"/>
            <a:ext cx="6670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Едитирањето на податоците во формата е исто како и внесување директно во табелата</a:t>
            </a:r>
            <a:endParaRPr/>
          </a:p>
        </p:txBody>
      </p:sp>
      <p:pic>
        <p:nvPicPr>
          <p:cNvPr id="526" name="Google Shape;5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2727424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3256769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3743330"/>
            <a:ext cx="257549" cy="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{1DFB47C2-5B8C-4A18-8918-F496E6A4EDE7}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" name="Google Shape;156;p3"/>
          <p:cNvSpPr/>
          <p:nvPr/>
        </p:nvSpPr>
        <p:spPr>
          <a:xfrm>
            <a:off x="447582" y="470516"/>
            <a:ext cx="870012" cy="870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93" y="620327"/>
            <a:ext cx="570390" cy="5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1458527" y="397691"/>
            <a:ext cx="55903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Прашалници</a:t>
            </a:r>
            <a:endParaRPr b="1" sz="6000">
              <a:solidFill>
                <a:srgbClr val="119C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1567894" y="1910477"/>
            <a:ext cx="5398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Собира податоци за анализа или процесирање.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167783" y="1910477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1567893" y="2414699"/>
            <a:ext cx="43218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Всушност се прашања за податоците. 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188125" y="2414698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5998206" y="697178"/>
            <a:ext cx="153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(Queries)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588236" y="2918920"/>
            <a:ext cx="97663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Пребарува низ табелите за да најди одговори за прашањата и враќа одговор како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филтрирана или калкулирана листа на податоци кои личат и функционират како табела.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208468" y="2918919"/>
            <a:ext cx="400111" cy="40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0"/>
          <p:cNvSpPr txBox="1"/>
          <p:nvPr/>
        </p:nvSpPr>
        <p:spPr>
          <a:xfrm>
            <a:off x="664579" y="367767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Користење на формите за менаџирање на базата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2952841" y="2671533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Формите немора да бидат ориентирани кон податоци</a:t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2955532" y="3196208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Собираат кориснички влез за да го пренесат во квери критериум</a:t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2952841" y="3671744"/>
            <a:ext cx="667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 организираат и групираат копчињата во поврзани задачи</a:t>
            </a:r>
            <a:endParaRPr/>
          </a:p>
        </p:txBody>
      </p:sp>
      <p:pic>
        <p:nvPicPr>
          <p:cNvPr id="538" name="Google Shape;5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2727424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3256769"/>
            <a:ext cx="257549" cy="2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3743330"/>
            <a:ext cx="257549" cy="2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0"/>
          <p:cNvSpPr txBox="1"/>
          <p:nvPr/>
        </p:nvSpPr>
        <p:spPr>
          <a:xfrm>
            <a:off x="2952841" y="4178669"/>
            <a:ext cx="6670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Добро изработените бази користат форми за да им дозволат на корисниците да го заобиколат навигацискиот панел</a:t>
            </a:r>
            <a:endParaRPr/>
          </a:p>
        </p:txBody>
      </p:sp>
      <p:pic>
        <p:nvPicPr>
          <p:cNvPr id="542" name="Google Shape;5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292" y="4250255"/>
            <a:ext cx="257549" cy="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1"/>
          <p:cNvSpPr txBox="1"/>
          <p:nvPr/>
        </p:nvSpPr>
        <p:spPr>
          <a:xfrm>
            <a:off x="791579" y="375931"/>
            <a:ext cx="99494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на форми 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52180"/>
            <a:ext cx="68961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4048218" y="1713390"/>
            <a:ext cx="568170" cy="87889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9238" y="2288220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162" y="1352180"/>
            <a:ext cx="5612838" cy="5159469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1"/>
          <p:cNvSpPr txBox="1"/>
          <p:nvPr/>
        </p:nvSpPr>
        <p:spPr>
          <a:xfrm>
            <a:off x="1566637" y="4462948"/>
            <a:ext cx="4984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table </a:t>
            </a:r>
            <a:r>
              <a:rPr lang="en-US" sz="1800">
                <a:solidFill>
                  <a:srgbClr val="AF2031"/>
                </a:solidFill>
                <a:latin typeface="Calibri"/>
                <a:ea typeface="Calibri"/>
                <a:cs typeface="Calibri"/>
                <a:sym typeface="Calibri"/>
              </a:rPr>
              <a:t>🡪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Press </a:t>
            </a:r>
            <a:r>
              <a:rPr lang="en-US" sz="1800">
                <a:solidFill>
                  <a:srgbClr val="39B54A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 in Create tab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9203" y="4493138"/>
            <a:ext cx="339142" cy="33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2"/>
          <p:cNvSpPr txBox="1"/>
          <p:nvPr/>
        </p:nvSpPr>
        <p:spPr>
          <a:xfrm>
            <a:off x="791579" y="375931"/>
            <a:ext cx="99494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на форми 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25236"/>
            <a:ext cx="12192000" cy="496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679887"/>
            <a:ext cx="12192000" cy="505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3"/>
          <p:cNvSpPr txBox="1"/>
          <p:nvPr/>
        </p:nvSpPr>
        <p:spPr>
          <a:xfrm>
            <a:off x="791579" y="212126"/>
            <a:ext cx="99494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Прилагодување на елементите во формата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во Layout view</a:t>
            </a:r>
            <a:endParaRPr/>
          </a:p>
        </p:txBody>
      </p:sp>
      <p:pic>
        <p:nvPicPr>
          <p:cNvPr id="569" name="Google Shape;569;p33"/>
          <p:cNvPicPr preferRelativeResize="0"/>
          <p:nvPr/>
        </p:nvPicPr>
        <p:blipFill rotWithShape="1">
          <a:blip r:embed="rId4">
            <a:alphaModFix/>
          </a:blip>
          <a:srcRect b="2969" l="0" r="0" t="0"/>
          <a:stretch/>
        </p:blipFill>
        <p:spPr>
          <a:xfrm>
            <a:off x="0" y="1441420"/>
            <a:ext cx="12185691" cy="160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3"/>
          <p:cNvPicPr preferRelativeResize="0"/>
          <p:nvPr/>
        </p:nvPicPr>
        <p:blipFill rotWithShape="1">
          <a:blip r:embed="rId5">
            <a:alphaModFix/>
          </a:blip>
          <a:srcRect b="0" l="0" r="0" t="3835"/>
          <a:stretch/>
        </p:blipFill>
        <p:spPr>
          <a:xfrm>
            <a:off x="6309" y="1829080"/>
            <a:ext cx="2008922" cy="280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8982" y="3746732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1405" y="3048845"/>
            <a:ext cx="5709822" cy="379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4"/>
          <p:cNvSpPr txBox="1"/>
          <p:nvPr/>
        </p:nvSpPr>
        <p:spPr>
          <a:xfrm>
            <a:off x="791579" y="212126"/>
            <a:ext cx="9949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 Wizard</a:t>
            </a:r>
            <a:endParaRPr/>
          </a:p>
        </p:txBody>
      </p:sp>
      <p:pic>
        <p:nvPicPr>
          <p:cNvPr id="579" name="Google Shape;579;p34"/>
          <p:cNvPicPr preferRelativeResize="0"/>
          <p:nvPr/>
        </p:nvPicPr>
        <p:blipFill rotWithShape="1">
          <a:blip r:embed="rId4">
            <a:alphaModFix/>
          </a:blip>
          <a:srcRect b="0" l="0" r="29137" t="0"/>
          <a:stretch/>
        </p:blipFill>
        <p:spPr>
          <a:xfrm>
            <a:off x="-4955" y="1383397"/>
            <a:ext cx="4368666" cy="265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850" y="1383397"/>
            <a:ext cx="80581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4"/>
          <p:cNvSpPr/>
          <p:nvPr/>
        </p:nvSpPr>
        <p:spPr>
          <a:xfrm>
            <a:off x="9650026" y="1740023"/>
            <a:ext cx="1256003" cy="292964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19817" y="1817190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4010538"/>
            <a:ext cx="4133850" cy="195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4"/>
          <p:cNvPicPr preferRelativeResize="0"/>
          <p:nvPr/>
        </p:nvPicPr>
        <p:blipFill rotWithShape="1">
          <a:blip r:embed="rId8">
            <a:alphaModFix/>
          </a:blip>
          <a:srcRect b="38916" l="0" r="0" t="0"/>
          <a:stretch/>
        </p:blipFill>
        <p:spPr>
          <a:xfrm>
            <a:off x="-4955" y="5694245"/>
            <a:ext cx="4368666" cy="116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33850" y="2813560"/>
            <a:ext cx="5001734" cy="394600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586" name="Google Shape;586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5400000">
            <a:off x="8962238" y="28135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64586" y="3727960"/>
            <a:ext cx="3327414" cy="25854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88" name="Google Shape;588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5400000">
            <a:off x="2315362" y="34662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/>
        </p:nvSpPr>
        <p:spPr>
          <a:xfrm>
            <a:off x="1914712" y="3347958"/>
            <a:ext cx="1879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in layout 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34"/>
          <p:cNvCxnSpPr/>
          <p:nvPr/>
        </p:nvCxnSpPr>
        <p:spPr>
          <a:xfrm flipH="1">
            <a:off x="2772562" y="1372089"/>
            <a:ext cx="589233" cy="445101"/>
          </a:xfrm>
          <a:prstGeom prst="straightConnector1">
            <a:avLst/>
          </a:prstGeom>
          <a:noFill/>
          <a:ln cap="flat" cmpd="sng" w="38100">
            <a:solidFill>
              <a:srgbClr val="119C3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1" name="Google Shape;591;p34"/>
          <p:cNvSpPr txBox="1"/>
          <p:nvPr/>
        </p:nvSpPr>
        <p:spPr>
          <a:xfrm>
            <a:off x="2130641" y="1029375"/>
            <a:ext cx="2064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Unclickable button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5"/>
          <p:cNvSpPr txBox="1"/>
          <p:nvPr/>
        </p:nvSpPr>
        <p:spPr>
          <a:xfrm>
            <a:off x="791579" y="212126"/>
            <a:ext cx="9949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 Design view</a:t>
            </a:r>
            <a:endParaRPr/>
          </a:p>
        </p:txBody>
      </p:sp>
      <p:pic>
        <p:nvPicPr>
          <p:cNvPr id="598" name="Google Shape;598;p35"/>
          <p:cNvPicPr preferRelativeResize="0"/>
          <p:nvPr/>
        </p:nvPicPr>
        <p:blipFill rotWithShape="1">
          <a:blip r:embed="rId4">
            <a:alphaModFix/>
          </a:blip>
          <a:srcRect b="0" l="0" r="0" t="2265"/>
          <a:stretch/>
        </p:blipFill>
        <p:spPr>
          <a:xfrm>
            <a:off x="0" y="1429305"/>
            <a:ext cx="1714500" cy="23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500" y="1429305"/>
            <a:ext cx="9582150" cy="54006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600" name="Google Shape;60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3674" y="3535585"/>
            <a:ext cx="572423" cy="57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6"/>
          <p:cNvSpPr txBox="1"/>
          <p:nvPr/>
        </p:nvSpPr>
        <p:spPr>
          <a:xfrm>
            <a:off x="791579" y="212126"/>
            <a:ext cx="9949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Најди записи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36"/>
          <p:cNvPicPr preferRelativeResize="0"/>
          <p:nvPr/>
        </p:nvPicPr>
        <p:blipFill rotWithShape="1">
          <a:blip r:embed="rId4">
            <a:alphaModFix/>
          </a:blip>
          <a:srcRect b="3259" l="2114" r="0" t="0"/>
          <a:stretch/>
        </p:blipFill>
        <p:spPr>
          <a:xfrm>
            <a:off x="0" y="1083577"/>
            <a:ext cx="8223682" cy="489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579" y="1365531"/>
            <a:ext cx="11400421" cy="549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37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7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1016724" y="751902"/>
            <a:ext cx="10052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 таб од form layout алатките ги содржи сите контроли кои можат да бидат додадени на формата?</a:t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7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7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0" name="Google Shape;6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" name="Google Shape;625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{1DFB47C2-5B8C-4A18-8918-F496E6A4EDE7}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6" name="Google Shape;626;p38"/>
          <p:cNvSpPr/>
          <p:nvPr/>
        </p:nvSpPr>
        <p:spPr>
          <a:xfrm>
            <a:off x="447582" y="470516"/>
            <a:ext cx="870012" cy="870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93" y="620327"/>
            <a:ext cx="570390" cy="5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8"/>
          <p:cNvSpPr txBox="1"/>
          <p:nvPr/>
        </p:nvSpPr>
        <p:spPr>
          <a:xfrm>
            <a:off x="1458527" y="397691"/>
            <a:ext cx="55903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Извештаи</a:t>
            </a:r>
            <a:endParaRPr b="1" sz="6000">
              <a:solidFill>
                <a:srgbClr val="119C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8"/>
          <p:cNvSpPr txBox="1"/>
          <p:nvPr/>
        </p:nvSpPr>
        <p:spPr>
          <a:xfrm>
            <a:off x="1458527" y="1906535"/>
            <a:ext cx="94978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Собираат податоци од табела или прашалник и ги форматираат во стандардизирана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шема за страна, спремна за печатење, експортирање или праќање на емаил.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117538" y="1906535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8"/>
          <p:cNvSpPr txBox="1"/>
          <p:nvPr/>
        </p:nvSpPr>
        <p:spPr>
          <a:xfrm>
            <a:off x="4907265" y="712609"/>
            <a:ext cx="15345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(Reports)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9"/>
          <p:cNvSpPr txBox="1"/>
          <p:nvPr/>
        </p:nvSpPr>
        <p:spPr>
          <a:xfrm>
            <a:off x="655701" y="16393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Извештаи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97314"/>
            <a:ext cx="12192000" cy="567858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9"/>
          <p:cNvSpPr/>
          <p:nvPr/>
        </p:nvSpPr>
        <p:spPr>
          <a:xfrm>
            <a:off x="6360160" y="1388945"/>
            <a:ext cx="493401" cy="77720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9677" y="1915337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206" y="31111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206" y="501246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Прашалници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2580852" y="2426417"/>
            <a:ext cx="5169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Што се прашалници?</a:t>
            </a:r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410" y="2257964"/>
            <a:ext cx="769441" cy="7694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2580852" y="3195858"/>
            <a:ext cx="80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Моќен начин за креирање на прашања за податоците. 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2958223" y="3807284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Констуирани од записите и полињата на табелата </a:t>
            </a:r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2623" y="3807284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2623" y="4342510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2958223" y="4342510"/>
            <a:ext cx="8033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Враќаат одговори во форма на привремени datasheets кои не ги зачувуваат податоците и не завземаат дополнителен простор</a:t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2623" y="4976935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2958223" y="4988841"/>
            <a:ext cx="8033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 апдејтират спрема последните измени на податоците секој пат кога ќе се извршат</a:t>
            </a:r>
            <a:endParaRPr/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9932" y="5801066"/>
            <a:ext cx="355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2958223" y="5801066"/>
            <a:ext cx="80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Личат и функционираат како табела со податоци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0"/>
          <p:cNvSpPr txBox="1"/>
          <p:nvPr/>
        </p:nvSpPr>
        <p:spPr>
          <a:xfrm>
            <a:off x="655701" y="16393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 Wizard</a:t>
            </a:r>
            <a:endParaRPr/>
          </a:p>
        </p:txBody>
      </p:sp>
      <p:pic>
        <p:nvPicPr>
          <p:cNvPr id="649" name="Google Shape;64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79359"/>
            <a:ext cx="2943225" cy="1066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650" name="Google Shape;650;p40"/>
          <p:cNvSpPr/>
          <p:nvPr/>
        </p:nvSpPr>
        <p:spPr>
          <a:xfrm>
            <a:off x="1571347" y="1748902"/>
            <a:ext cx="1305018" cy="328474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3856" y="1926547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43225" y="1700151"/>
            <a:ext cx="4986751" cy="392555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653" name="Google Shape;653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971" y="3154681"/>
            <a:ext cx="4208108" cy="328348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654" name="Google Shape;654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1896840" y="238790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4278850" y="42432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99903" y="1679359"/>
            <a:ext cx="3556478" cy="27641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657" name="Google Shape;657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06157" y="4533652"/>
            <a:ext cx="2946878" cy="23106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58" name="Google Shape;658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8206157" y="379911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1"/>
          <p:cNvSpPr txBox="1"/>
          <p:nvPr/>
        </p:nvSpPr>
        <p:spPr>
          <a:xfrm>
            <a:off x="655701" y="163937"/>
            <a:ext cx="99494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Едитирање на извештај во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view</a:t>
            </a:r>
            <a:endParaRPr/>
          </a:p>
        </p:txBody>
      </p:sp>
      <p:pic>
        <p:nvPicPr>
          <p:cNvPr id="665" name="Google Shape;66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2399" y="1613307"/>
            <a:ext cx="1819275" cy="29718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666" name="Google Shape;666;p41"/>
          <p:cNvSpPr/>
          <p:nvPr/>
        </p:nvSpPr>
        <p:spPr>
          <a:xfrm>
            <a:off x="2237173" y="4084079"/>
            <a:ext cx="1664750" cy="50102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664750" y="4084080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6697" y="1629690"/>
            <a:ext cx="8205303" cy="521700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2"/>
          <p:cNvSpPr txBox="1"/>
          <p:nvPr/>
        </p:nvSpPr>
        <p:spPr>
          <a:xfrm>
            <a:off x="655701" y="163937"/>
            <a:ext cx="99494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Едитирање на извештај во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Layout view</a:t>
            </a:r>
            <a:endParaRPr/>
          </a:p>
        </p:txBody>
      </p:sp>
      <p:pic>
        <p:nvPicPr>
          <p:cNvPr id="675" name="Google Shape;675;p42"/>
          <p:cNvPicPr preferRelativeResize="0"/>
          <p:nvPr/>
        </p:nvPicPr>
        <p:blipFill rotWithShape="1">
          <a:blip r:embed="rId4">
            <a:alphaModFix/>
          </a:blip>
          <a:srcRect b="0" l="0" r="0" t="2332"/>
          <a:stretch/>
        </p:blipFill>
        <p:spPr>
          <a:xfrm>
            <a:off x="2965604" y="1490934"/>
            <a:ext cx="1847850" cy="29396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676" name="Google Shape;676;p42"/>
          <p:cNvSpPr/>
          <p:nvPr/>
        </p:nvSpPr>
        <p:spPr>
          <a:xfrm>
            <a:off x="3081014" y="3356704"/>
            <a:ext cx="1664750" cy="50102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7" name="Google Shape;67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6441" y="3773955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228948"/>
            <a:ext cx="4930253" cy="162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13454" y="1411784"/>
            <a:ext cx="7378546" cy="538739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680" name="Google Shape;680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809" y="4282922"/>
            <a:ext cx="459235" cy="459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Objects - Transparent Background Sticky Note Png PNG Image with No  Background - PNGkey.com" id="681" name="Google Shape;681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413271" y="2255137"/>
            <a:ext cx="2161186" cy="233641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2"/>
          <p:cNvSpPr txBox="1"/>
          <p:nvPr/>
        </p:nvSpPr>
        <p:spPr>
          <a:xfrm>
            <a:off x="849100" y="2816961"/>
            <a:ext cx="118870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да го направиме покорисен извештајот можеме да искористиме </a:t>
            </a:r>
            <a:endParaRPr/>
          </a:p>
        </p:txBody>
      </p:sp>
      <p:sp>
        <p:nvSpPr>
          <p:cNvPr id="683" name="Google Shape;683;p42"/>
          <p:cNvSpPr txBox="1"/>
          <p:nvPr/>
        </p:nvSpPr>
        <p:spPr>
          <a:xfrm>
            <a:off x="523736" y="4274839"/>
            <a:ext cx="2557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B700"/>
                </a:solidFill>
                <a:latin typeface="Calibri"/>
                <a:ea typeface="Calibri"/>
                <a:cs typeface="Calibri"/>
                <a:sym typeface="Calibri"/>
              </a:rPr>
              <a:t>Parameter request</a:t>
            </a:r>
            <a:endParaRPr b="1" sz="2400">
              <a:solidFill>
                <a:srgbClr val="FFB7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5400000">
            <a:off x="1097203" y="454307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4962" y="2932243"/>
            <a:ext cx="5418337" cy="3972713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3"/>
          <p:cNvSpPr txBox="1"/>
          <p:nvPr/>
        </p:nvSpPr>
        <p:spPr>
          <a:xfrm>
            <a:off x="637946" y="332613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Групирање и сортирање на записи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2" name="Google Shape;692;p43"/>
          <p:cNvPicPr preferRelativeResize="0"/>
          <p:nvPr/>
        </p:nvPicPr>
        <p:blipFill rotWithShape="1">
          <a:blip r:embed="rId5">
            <a:alphaModFix/>
          </a:blip>
          <a:srcRect b="0" l="0" r="9214" t="0"/>
          <a:stretch/>
        </p:blipFill>
        <p:spPr>
          <a:xfrm>
            <a:off x="0" y="2880803"/>
            <a:ext cx="6454500" cy="37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43"/>
          <p:cNvSpPr/>
          <p:nvPr/>
        </p:nvSpPr>
        <p:spPr>
          <a:xfrm>
            <a:off x="2728749" y="2194412"/>
            <a:ext cx="62896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Креирај прашалник за анализа на чекирањата по соби</a:t>
            </a:r>
            <a:endParaRPr b="1"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4" name="Google Shape;69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7504" y="196084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096000" y="4348597"/>
            <a:ext cx="1023478" cy="1023478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3"/>
          <p:cNvSpPr/>
          <p:nvPr/>
        </p:nvSpPr>
        <p:spPr>
          <a:xfrm>
            <a:off x="4996781" y="5172020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Креирај извештај</a:t>
            </a:r>
            <a:endParaRPr b="1"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4"/>
          <p:cNvSpPr txBox="1"/>
          <p:nvPr/>
        </p:nvSpPr>
        <p:spPr>
          <a:xfrm>
            <a:off x="637946" y="332613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Групирање и сортирање на записи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3" name="Google Shape;703;p44"/>
          <p:cNvPicPr preferRelativeResize="0"/>
          <p:nvPr/>
        </p:nvPicPr>
        <p:blipFill rotWithShape="1">
          <a:blip r:embed="rId4">
            <a:alphaModFix/>
          </a:blip>
          <a:srcRect b="5305" l="0" r="3767" t="2028"/>
          <a:stretch/>
        </p:blipFill>
        <p:spPr>
          <a:xfrm>
            <a:off x="1" y="1036258"/>
            <a:ext cx="6096000" cy="58104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704" name="Google Shape;704;p44"/>
          <p:cNvSpPr/>
          <p:nvPr/>
        </p:nvSpPr>
        <p:spPr>
          <a:xfrm>
            <a:off x="186894" y="1234941"/>
            <a:ext cx="363522" cy="57242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6704" y="1151664"/>
            <a:ext cx="437439" cy="43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1618" y="1807364"/>
            <a:ext cx="6410381" cy="468625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707" name="Google Shape;707;p44"/>
          <p:cNvSpPr/>
          <p:nvPr/>
        </p:nvSpPr>
        <p:spPr>
          <a:xfrm>
            <a:off x="6405499" y="6475240"/>
            <a:ext cx="38293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Групирање според типот на соба</a:t>
            </a:r>
            <a:endParaRPr b="1"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8" name="Google Shape;708;p44"/>
          <p:cNvCxnSpPr>
            <a:stCxn id="707" idx="0"/>
          </p:cNvCxnSpPr>
          <p:nvPr/>
        </p:nvCxnSpPr>
        <p:spPr>
          <a:xfrm rot="10800000">
            <a:off x="7190990" y="6214240"/>
            <a:ext cx="1129200" cy="261000"/>
          </a:xfrm>
          <a:prstGeom prst="straightConnector1">
            <a:avLst/>
          </a:prstGeom>
          <a:noFill/>
          <a:ln cap="flat" cmpd="sng" w="38100">
            <a:solidFill>
              <a:srgbClr val="119C3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09" name="Google Shape;70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6243961" y="4429217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5"/>
          <p:cNvSpPr txBox="1"/>
          <p:nvPr/>
        </p:nvSpPr>
        <p:spPr>
          <a:xfrm>
            <a:off x="637946" y="332613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на калкулирани тоталс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Google Shape;71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9114" y="1311557"/>
            <a:ext cx="6945705" cy="538660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717" name="Google Shape;71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9674" y="1932899"/>
            <a:ext cx="437439" cy="43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6"/>
          <p:cNvSpPr txBox="1"/>
          <p:nvPr/>
        </p:nvSpPr>
        <p:spPr>
          <a:xfrm>
            <a:off x="637946" y="332613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Примена на кондиционални форматирачки правила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4" name="Google Shape;72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55854"/>
            <a:ext cx="5538748" cy="540206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725" name="Google Shape;72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252622" y="2004893"/>
            <a:ext cx="1023478" cy="102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6"/>
          <p:cNvPicPr preferRelativeResize="0"/>
          <p:nvPr/>
        </p:nvPicPr>
        <p:blipFill rotWithShape="1">
          <a:blip r:embed="rId6">
            <a:alphaModFix/>
          </a:blip>
          <a:srcRect b="0" l="20164" r="0" t="0"/>
          <a:stretch/>
        </p:blipFill>
        <p:spPr>
          <a:xfrm>
            <a:off x="6096000" y="1355854"/>
            <a:ext cx="6096000" cy="508003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727" name="Google Shape;727;p46"/>
          <p:cNvSpPr/>
          <p:nvPr/>
        </p:nvSpPr>
        <p:spPr>
          <a:xfrm>
            <a:off x="10527250" y="1598924"/>
            <a:ext cx="572423" cy="7270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0587351" y="1123360"/>
            <a:ext cx="572423" cy="57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7"/>
          <p:cNvPicPr preferRelativeResize="0"/>
          <p:nvPr/>
        </p:nvPicPr>
        <p:blipFill rotWithShape="1">
          <a:blip r:embed="rId4">
            <a:alphaModFix/>
          </a:blip>
          <a:srcRect b="0" l="8656" r="0" t="22840"/>
          <a:stretch/>
        </p:blipFill>
        <p:spPr>
          <a:xfrm>
            <a:off x="4379026" y="2459115"/>
            <a:ext cx="7812974" cy="4387578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7"/>
          <p:cNvSpPr txBox="1"/>
          <p:nvPr/>
        </p:nvSpPr>
        <p:spPr>
          <a:xfrm>
            <a:off x="637946" y="332613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Примена на кондиционални форматирачки правила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Google Shape;73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27825"/>
            <a:ext cx="4781007" cy="257600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737" name="Google Shape;737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6215" y="1498846"/>
            <a:ext cx="5942807" cy="316193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738" name="Google Shape;738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5056215" y="5485602"/>
            <a:ext cx="1039785" cy="103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119" y="4186027"/>
            <a:ext cx="4789977" cy="257600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740" name="Google Shape;740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4456926" y="275598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8"/>
          <p:cNvSpPr txBox="1"/>
          <p:nvPr/>
        </p:nvSpPr>
        <p:spPr>
          <a:xfrm>
            <a:off x="637946" y="332613"/>
            <a:ext cx="994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Примена на кондиционални форматирачки правила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26114"/>
            <a:ext cx="5344357" cy="282936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748" name="Google Shape;74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949683" y="2811477"/>
            <a:ext cx="1039785" cy="103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5689" y="1355802"/>
            <a:ext cx="5964777" cy="549089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537170"/>
            <a:ext cx="5137027" cy="332083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9"/>
          <p:cNvSpPr txBox="1"/>
          <p:nvPr/>
        </p:nvSpPr>
        <p:spPr>
          <a:xfrm>
            <a:off x="637946" y="332613"/>
            <a:ext cx="9949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Креирање етикети (labels)</a:t>
            </a:r>
            <a:endParaRPr/>
          </a:p>
        </p:txBody>
      </p:sp>
      <p:pic>
        <p:nvPicPr>
          <p:cNvPr id="757" name="Google Shape;75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626741"/>
            <a:ext cx="2914650" cy="10477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758" name="Google Shape;758;p49"/>
          <p:cNvSpPr/>
          <p:nvPr/>
        </p:nvSpPr>
        <p:spPr>
          <a:xfrm>
            <a:off x="1554055" y="2068497"/>
            <a:ext cx="788172" cy="347174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9" name="Google Shape;759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6015" y="2206410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54853" y="1626741"/>
            <a:ext cx="4940542" cy="31672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761" name="Google Shape;761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2144" y="1626741"/>
            <a:ext cx="5799856" cy="37892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Најди поврзани информации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5"/>
          <p:cNvGraphicFramePr/>
          <p:nvPr/>
        </p:nvGraphicFramePr>
        <p:xfrm>
          <a:off x="2353100" y="2225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{5F0EC27D-801D-4CA6-A3EF-05E34C6CF0C2}</a:tableStyleId>
              </a:tblPr>
              <a:tblGrid>
                <a:gridCol w="1765300"/>
                <a:gridCol w="1716675"/>
                <a:gridCol w="1813950"/>
              </a:tblGrid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РабID</a:t>
                      </a:r>
                      <a:endParaRPr sz="2000"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Име</a:t>
                      </a:r>
                      <a:endParaRPr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Презиме</a:t>
                      </a:r>
                      <a:endParaRPr/>
                    </a:p>
                  </a:txBody>
                  <a:tcPr marT="49325" marB="49325" marR="98625" marL="98625"/>
                </a:tc>
              </a:tr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9325" marB="49325" marR="98625" marL="98625">
                    <a:solidFill>
                      <a:srgbClr val="FDAD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Ивана</a:t>
                      </a:r>
                      <a:endParaRPr/>
                    </a:p>
                  </a:txBody>
                  <a:tcPr marT="49325" marB="49325" marR="98625" marL="986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Петревска</a:t>
                      </a:r>
                      <a:endParaRPr/>
                    </a:p>
                  </a:txBody>
                  <a:tcPr marT="49325" marB="49325" marR="98625" marL="98625">
                    <a:solidFill>
                      <a:srgbClr val="FFD966"/>
                    </a:solidFill>
                  </a:tcPr>
                </a:tc>
              </a:tr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Марко</a:t>
                      </a:r>
                      <a:endParaRPr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Трајковски</a:t>
                      </a:r>
                      <a:endParaRPr/>
                    </a:p>
                  </a:txBody>
                  <a:tcPr marT="49325" marB="49325" marR="98625" marL="98625"/>
                </a:tc>
              </a:tr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Сара</a:t>
                      </a:r>
                      <a:endParaRPr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Костовска</a:t>
                      </a:r>
                      <a:endParaRPr/>
                    </a:p>
                  </a:txBody>
                  <a:tcPr marT="49325" marB="49325" marR="98625" marL="98625"/>
                </a:tc>
              </a:tr>
              <a:tr h="40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 sz="2000"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Јован</a:t>
                      </a:r>
                      <a:endParaRPr/>
                    </a:p>
                  </a:txBody>
                  <a:tcPr marT="49325" marB="49325" marR="98625" marL="98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Стефановски</a:t>
                      </a:r>
                      <a:endParaRPr/>
                    </a:p>
                  </a:txBody>
                  <a:tcPr marT="49325" marB="49325" marR="98625" marL="98625"/>
                </a:tc>
              </a:tr>
            </a:tbl>
          </a:graphicData>
        </a:graphic>
      </p:graphicFrame>
      <p:graphicFrame>
        <p:nvGraphicFramePr>
          <p:cNvPr id="190" name="Google Shape;190;p5"/>
          <p:cNvGraphicFramePr/>
          <p:nvPr/>
        </p:nvGraphicFramePr>
        <p:xfrm>
          <a:off x="5211547" y="43743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{5F0EC27D-801D-4CA6-A3EF-05E34C6CF0C2}</a:tableStyleId>
              </a:tblPr>
              <a:tblGrid>
                <a:gridCol w="1523775"/>
                <a:gridCol w="1523775"/>
                <a:gridCol w="1523775"/>
                <a:gridCol w="1523775"/>
              </a:tblGrid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ТелID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РабID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Mobile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Mobile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072/251-368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chemeClr val="accent2"/>
                    </a:solidFill>
                  </a:tcPr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078/148-961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Home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071/457-364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047/632-896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</a:tbl>
          </a:graphicData>
        </a:graphic>
      </p:graphicFrame>
      <p:sp>
        <p:nvSpPr>
          <p:cNvPr id="191" name="Google Shape;191;p5"/>
          <p:cNvSpPr txBox="1"/>
          <p:nvPr/>
        </p:nvSpPr>
        <p:spPr>
          <a:xfrm>
            <a:off x="7649031" y="1587025"/>
            <a:ext cx="45429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Најди го мобилниот телефон на Ивана.</a:t>
            </a:r>
            <a:endParaRPr/>
          </a:p>
        </p:txBody>
      </p:sp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762" y="1504975"/>
            <a:ext cx="605440" cy="60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0"/>
          <p:cNvSpPr txBox="1"/>
          <p:nvPr/>
        </p:nvSpPr>
        <p:spPr>
          <a:xfrm>
            <a:off x="637946" y="332613"/>
            <a:ext cx="9949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Прилагодување на алатките за печатење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8823" y="1725776"/>
            <a:ext cx="8623177" cy="503456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769" name="Google Shape;76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8202" y="198862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77" y="87371"/>
            <a:ext cx="11617206" cy="668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52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2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2"/>
          <p:cNvSpPr txBox="1"/>
          <p:nvPr/>
        </p:nvSpPr>
        <p:spPr>
          <a:xfrm>
            <a:off x="1016724" y="802779"/>
            <a:ext cx="10158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Која опција од totals треба да ја одбереме за да креираме колона во извештајот која ги собира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вредностите?</a:t>
            </a:r>
            <a:endParaRPr/>
          </a:p>
        </p:txBody>
      </p:sp>
      <p:sp>
        <p:nvSpPr>
          <p:cNvPr id="782" name="Google Shape;782;p52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2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2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records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2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6" name="Google Shape;78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53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53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3"/>
          <p:cNvSpPr txBox="1"/>
          <p:nvPr/>
        </p:nvSpPr>
        <p:spPr>
          <a:xfrm>
            <a:off x="1016724" y="802779"/>
            <a:ext cx="10158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 поглед (view) покажува live data кога го дизајнираме извештајот?</a:t>
            </a:r>
            <a:endParaRPr/>
          </a:p>
        </p:txBody>
      </p:sp>
      <p:sp>
        <p:nvSpPr>
          <p:cNvPr id="794" name="Google Shape;794;p53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preview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8" name="Google Shape;79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54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4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54"/>
          <p:cNvSpPr txBox="1"/>
          <p:nvPr/>
        </p:nvSpPr>
        <p:spPr>
          <a:xfrm>
            <a:off x="1016725" y="984799"/>
            <a:ext cx="10158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 дел од извештајот ќе се појави најгоре на секоја страна освен првата?</a:t>
            </a:r>
            <a:endParaRPr/>
          </a:p>
        </p:txBody>
      </p:sp>
      <p:sp>
        <p:nvSpPr>
          <p:cNvPr id="806" name="Google Shape;806;p54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54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4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4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footer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0" name="Google Shape;8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D050"/>
            </a:gs>
            <a:gs pos="27000">
              <a:srgbClr val="1FB476"/>
            </a:gs>
            <a:gs pos="57000">
              <a:srgbClr val="39B54A"/>
            </a:gs>
            <a:gs pos="92000">
              <a:srgbClr val="119C3B"/>
            </a:gs>
            <a:gs pos="100000">
              <a:srgbClr val="119C3B"/>
            </a:gs>
          </a:gsLst>
          <a:lin ang="16200000" scaled="0"/>
        </a:gra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5"/>
          <p:cNvSpPr txBox="1"/>
          <p:nvPr/>
        </p:nvSpPr>
        <p:spPr>
          <a:xfrm>
            <a:off x="2738614" y="326286"/>
            <a:ext cx="6893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Одржување на базата</a:t>
            </a:r>
            <a:endParaRPr b="1"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6" name="Google Shape;8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276" y="1649582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5"/>
          <p:cNvSpPr txBox="1"/>
          <p:nvPr/>
        </p:nvSpPr>
        <p:spPr>
          <a:xfrm>
            <a:off x="3617653" y="1711781"/>
            <a:ext cx="5941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Прилагодување на групите во панелот за Навигација</a:t>
            </a:r>
            <a:endParaRPr/>
          </a:p>
        </p:txBody>
      </p:sp>
      <p:pic>
        <p:nvPicPr>
          <p:cNvPr id="818" name="Google Shape;8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227" y="1649582"/>
            <a:ext cx="2638425" cy="50863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819" name="Google Shape;81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276" y="2461394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5"/>
          <p:cNvSpPr txBox="1"/>
          <p:nvPr/>
        </p:nvSpPr>
        <p:spPr>
          <a:xfrm>
            <a:off x="3617653" y="2523593"/>
            <a:ext cx="31289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Compact и Repair на базата</a:t>
            </a:r>
            <a:endParaRPr/>
          </a:p>
        </p:txBody>
      </p:sp>
      <p:pic>
        <p:nvPicPr>
          <p:cNvPr id="821" name="Google Shape;82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276" y="3268603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55"/>
          <p:cNvSpPr txBox="1"/>
          <p:nvPr/>
        </p:nvSpPr>
        <p:spPr>
          <a:xfrm>
            <a:off x="3617653" y="3330802"/>
            <a:ext cx="39704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Преглед на врските меѓу објектите</a:t>
            </a:r>
            <a:endParaRPr/>
          </a:p>
        </p:txBody>
      </p:sp>
      <p:pic>
        <p:nvPicPr>
          <p:cNvPr id="823" name="Google Shape;8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975" y="4075812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5"/>
          <p:cNvSpPr txBox="1"/>
          <p:nvPr/>
        </p:nvSpPr>
        <p:spPr>
          <a:xfrm>
            <a:off x="3645352" y="4138011"/>
            <a:ext cx="33604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Документирање на процесот</a:t>
            </a:r>
            <a:endParaRPr/>
          </a:p>
        </p:txBody>
      </p:sp>
      <p:pic>
        <p:nvPicPr>
          <p:cNvPr id="825" name="Google Shape;825;p55"/>
          <p:cNvPicPr preferRelativeResize="0"/>
          <p:nvPr/>
        </p:nvPicPr>
        <p:blipFill rotWithShape="1">
          <a:blip r:embed="rId5">
            <a:alphaModFix/>
          </a:blip>
          <a:srcRect b="0" l="0" r="0" t="29502"/>
          <a:stretch/>
        </p:blipFill>
        <p:spPr>
          <a:xfrm>
            <a:off x="7005759" y="4192757"/>
            <a:ext cx="1497391" cy="21359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826" name="Google Shape;82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3150" y="4192757"/>
            <a:ext cx="3118869" cy="25431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827" name="Google Shape;827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32041" y="209593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1999" y="5943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52473" y="2475110"/>
            <a:ext cx="2019300" cy="10477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56"/>
          <p:cNvPicPr preferRelativeResize="0"/>
          <p:nvPr/>
        </p:nvPicPr>
        <p:blipFill rotWithShape="1">
          <a:blip r:embed="rId3">
            <a:alphaModFix/>
          </a:blip>
          <a:srcRect b="0" l="0" r="2124" t="0"/>
          <a:stretch/>
        </p:blipFill>
        <p:spPr>
          <a:xfrm>
            <a:off x="1" y="0"/>
            <a:ext cx="88865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D050"/>
            </a:gs>
            <a:gs pos="27000">
              <a:srgbClr val="1FB476"/>
            </a:gs>
            <a:gs pos="57000">
              <a:srgbClr val="39B54A"/>
            </a:gs>
            <a:gs pos="92000">
              <a:srgbClr val="119C3B"/>
            </a:gs>
            <a:gs pos="100000">
              <a:srgbClr val="119C3B"/>
            </a:gs>
          </a:gsLst>
          <a:lin ang="16200000" scaled="0"/>
        </a:gra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812" y="4172878"/>
            <a:ext cx="3718009" cy="271259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840" name="Google Shape;84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85" y="1658459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57"/>
          <p:cNvSpPr txBox="1"/>
          <p:nvPr/>
        </p:nvSpPr>
        <p:spPr>
          <a:xfrm>
            <a:off x="1069762" y="1720658"/>
            <a:ext cx="45507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Печатење на нацрт (blueprint) од базата</a:t>
            </a:r>
            <a:endParaRPr/>
          </a:p>
        </p:txBody>
      </p:sp>
      <p:pic>
        <p:nvPicPr>
          <p:cNvPr id="842" name="Google Shape;84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85" y="2470271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57"/>
          <p:cNvSpPr txBox="1"/>
          <p:nvPr/>
        </p:nvSpPr>
        <p:spPr>
          <a:xfrm>
            <a:off x="1069762" y="2532470"/>
            <a:ext cx="33143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Поделба на front и back ends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4" name="Google Shape;84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1683" y="1658459"/>
            <a:ext cx="4047894" cy="298757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845" name="Google Shape;845;p57"/>
          <p:cNvSpPr/>
          <p:nvPr/>
        </p:nvSpPr>
        <p:spPr>
          <a:xfrm>
            <a:off x="5620560" y="1658459"/>
            <a:ext cx="1321778" cy="23248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6126" y="1834556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48550" y="1895475"/>
            <a:ext cx="4743450" cy="49625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848" name="Google Shape;848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3152245"/>
            <a:ext cx="26479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57"/>
          <p:cNvSpPr/>
          <p:nvPr/>
        </p:nvSpPr>
        <p:spPr>
          <a:xfrm>
            <a:off x="82374" y="3152245"/>
            <a:ext cx="716616" cy="898439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0" name="Google Shape;850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86142" y="2680519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43500" y="5542119"/>
            <a:ext cx="2305050" cy="13620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852" name="Google Shape;852;p57"/>
          <p:cNvSpPr txBox="1"/>
          <p:nvPr/>
        </p:nvSpPr>
        <p:spPr>
          <a:xfrm>
            <a:off x="2738614" y="326286"/>
            <a:ext cx="6893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Одржување на базата</a:t>
            </a:r>
            <a:endParaRPr b="1"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D050"/>
            </a:gs>
            <a:gs pos="27000">
              <a:srgbClr val="1FB476"/>
            </a:gs>
            <a:gs pos="57000">
              <a:srgbClr val="39B54A"/>
            </a:gs>
            <a:gs pos="92000">
              <a:srgbClr val="119C3B"/>
            </a:gs>
            <a:gs pos="100000">
              <a:srgbClr val="119C3B"/>
            </a:gs>
          </a:gsLst>
          <a:lin ang="16200000" scaled="0"/>
        </a:gra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8"/>
          <p:cNvSpPr/>
          <p:nvPr/>
        </p:nvSpPr>
        <p:spPr>
          <a:xfrm>
            <a:off x="8451542" y="2576591"/>
            <a:ext cx="3740458" cy="428140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8" name="Google Shape;8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85" y="1658459"/>
            <a:ext cx="548936" cy="5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58"/>
          <p:cNvSpPr txBox="1"/>
          <p:nvPr/>
        </p:nvSpPr>
        <p:spPr>
          <a:xfrm>
            <a:off x="1069762" y="1720658"/>
            <a:ext cx="3416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Заштита на базата со лозинка</a:t>
            </a:r>
            <a:endParaRPr/>
          </a:p>
        </p:txBody>
      </p:sp>
      <p:sp>
        <p:nvSpPr>
          <p:cNvPr id="860" name="Google Shape;860;p58"/>
          <p:cNvSpPr txBox="1"/>
          <p:nvPr/>
        </p:nvSpPr>
        <p:spPr>
          <a:xfrm>
            <a:off x="2738614" y="326286"/>
            <a:ext cx="6893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Одржување на базата</a:t>
            </a:r>
            <a:endParaRPr b="1"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576591"/>
            <a:ext cx="9135122" cy="428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59"/>
          <p:cNvPicPr preferRelativeResize="0"/>
          <p:nvPr/>
        </p:nvPicPr>
        <p:blipFill rotWithShape="1">
          <a:blip r:embed="rId3">
            <a:alphaModFix/>
          </a:blip>
          <a:srcRect b="-5385" l="1061" r="-74" t="5593"/>
          <a:stretch/>
        </p:blipFill>
        <p:spPr>
          <a:xfrm>
            <a:off x="0" y="0"/>
            <a:ext cx="11980538" cy="27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59"/>
          <p:cNvSpPr/>
          <p:nvPr/>
        </p:nvSpPr>
        <p:spPr>
          <a:xfrm>
            <a:off x="1016724" y="1512164"/>
            <a:ext cx="10158551" cy="4465467"/>
          </a:xfrm>
          <a:prstGeom prst="rect">
            <a:avLst/>
          </a:prstGeom>
          <a:solidFill>
            <a:srgbClr val="12A0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59"/>
          <p:cNvSpPr txBox="1"/>
          <p:nvPr/>
        </p:nvSpPr>
        <p:spPr>
          <a:xfrm>
            <a:off x="1016725" y="984799"/>
            <a:ext cx="10158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Која алатка ќе ни овозможи да провериме дали еден објект зависи од друг објект во базата?</a:t>
            </a:r>
            <a:endParaRPr/>
          </a:p>
        </p:txBody>
      </p:sp>
      <p:sp>
        <p:nvSpPr>
          <p:cNvPr id="869" name="Google Shape;869;p59"/>
          <p:cNvSpPr/>
          <p:nvPr/>
        </p:nvSpPr>
        <p:spPr>
          <a:xfrm>
            <a:off x="1251751" y="1734105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59"/>
          <p:cNvSpPr/>
          <p:nvPr/>
        </p:nvSpPr>
        <p:spPr>
          <a:xfrm>
            <a:off x="1251751" y="2796466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Dependencies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9"/>
          <p:cNvSpPr/>
          <p:nvPr/>
        </p:nvSpPr>
        <p:spPr>
          <a:xfrm>
            <a:off x="1248792" y="3858827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Requirements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9"/>
          <p:cNvSpPr/>
          <p:nvPr/>
        </p:nvSpPr>
        <p:spPr>
          <a:xfrm>
            <a:off x="1248792" y="4921188"/>
            <a:ext cx="9694416" cy="80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Documenter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3" name="Google Shape;8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2" y="13077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Recordset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6"/>
          <p:cNvGraphicFramePr/>
          <p:nvPr/>
        </p:nvGraphicFramePr>
        <p:xfrm>
          <a:off x="3048460" y="2938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{5F0EC27D-801D-4CA6-A3EF-05E34C6CF0C2}</a:tableStyleId>
              </a:tblPr>
              <a:tblGrid>
                <a:gridCol w="1523775"/>
                <a:gridCol w="1523775"/>
                <a:gridCol w="1523775"/>
                <a:gridCol w="1523775"/>
              </a:tblGrid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ТелID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РабID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Mobile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Mobile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072/251-368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078/148-961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Home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071/457-364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047/632-896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</a:tbl>
          </a:graphicData>
        </a:graphic>
      </p:graphicFrame>
      <p:sp>
        <p:nvSpPr>
          <p:cNvPr id="200" name="Google Shape;200;p6"/>
          <p:cNvSpPr/>
          <p:nvPr/>
        </p:nvSpPr>
        <p:spPr>
          <a:xfrm>
            <a:off x="2116082" y="5942787"/>
            <a:ext cx="7027458" cy="449048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39B5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Pretend to be a table- look like a table- act like a table but they are not!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1362" y="5720793"/>
            <a:ext cx="769440" cy="76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" name="Google Shape;878;p6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{1DFB47C2-5B8C-4A18-8918-F496E6A4EDE7}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9" name="Google Shape;879;p60"/>
          <p:cNvSpPr/>
          <p:nvPr/>
        </p:nvSpPr>
        <p:spPr>
          <a:xfrm>
            <a:off x="447582" y="470516"/>
            <a:ext cx="870012" cy="870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0"/>
          <p:cNvSpPr txBox="1"/>
          <p:nvPr/>
        </p:nvSpPr>
        <p:spPr>
          <a:xfrm>
            <a:off x="1458527" y="397691"/>
            <a:ext cx="55903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19C3B"/>
                </a:solidFill>
                <a:latin typeface="Calibri"/>
                <a:ea typeface="Calibri"/>
                <a:cs typeface="Calibri"/>
                <a:sym typeface="Calibri"/>
              </a:rPr>
              <a:t>Вежба</a:t>
            </a:r>
            <a:endParaRPr b="1" sz="6000">
              <a:solidFill>
                <a:srgbClr val="119C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946457" y="1683815"/>
            <a:ext cx="79071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Според претходно креираната база, креирај ги следниве прашалници:</a:t>
            </a:r>
            <a:endParaRPr/>
          </a:p>
        </p:txBody>
      </p:sp>
      <p:pic>
        <p:nvPicPr>
          <p:cNvPr id="882" name="Google Shape;88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657" y="470516"/>
            <a:ext cx="753862" cy="753862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0"/>
          <p:cNvSpPr txBox="1"/>
          <p:nvPr/>
        </p:nvSpPr>
        <p:spPr>
          <a:xfrm>
            <a:off x="946457" y="2457253"/>
            <a:ext cx="10523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Креирај прашалник што ќе ги прикажува гостите од Полска кои резервирале Piccadilly соба.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Креирај прашалник што ќе ги прикажува гостите кои имаат резервирано Cambridge соба со цена помала од 6000 ден.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Креирај извештај кој ги прикажува вкупната сума од издадена соба по име и King тип на кревет.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Креирај форма која ќе ги прикажува гостите и собата кои имаат резервирано во периодот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 мај-јули 2021.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Конструирање на прашалници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580852" y="2962831"/>
            <a:ext cx="6944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Повторно ги собира полињата со податоци во која било конфигурација што може да се замисли.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7"/>
          <p:cNvGraphicFramePr/>
          <p:nvPr/>
        </p:nvGraphicFramePr>
        <p:xfrm>
          <a:off x="2931671" y="3717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{5F0EC27D-801D-4CA6-A3EF-05E34C6CF0C2}</a:tableStyleId>
              </a:tblPr>
              <a:tblGrid>
                <a:gridCol w="1523775"/>
                <a:gridCol w="1523775"/>
                <a:gridCol w="1523775"/>
                <a:gridCol w="1523775"/>
              </a:tblGrid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ТелID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РабID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Mobile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7"/>
          <p:cNvGraphicFramePr/>
          <p:nvPr/>
        </p:nvGraphicFramePr>
        <p:xfrm>
          <a:off x="2308911" y="4250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{5F0EC27D-801D-4CA6-A3EF-05E34C6CF0C2}</a:tableStyleId>
              </a:tblPr>
              <a:tblGrid>
                <a:gridCol w="1523775"/>
                <a:gridCol w="1523775"/>
                <a:gridCol w="1523775"/>
                <a:gridCol w="1523775"/>
              </a:tblGrid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Mobile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072/251-368</a:t>
                      </a:r>
                      <a:endParaRPr sz="1900"/>
                    </a:p>
                  </a:txBody>
                  <a:tcPr marT="51575" marB="51575" marR="103175" marL="103175">
                    <a:solidFill>
                      <a:srgbClr val="FDA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7"/>
          <p:cNvGraphicFramePr/>
          <p:nvPr/>
        </p:nvGraphicFramePr>
        <p:xfrm>
          <a:off x="2842771" y="4850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{5F0EC27D-801D-4CA6-A3EF-05E34C6CF0C2}</a:tableStyleId>
              </a:tblPr>
              <a:tblGrid>
                <a:gridCol w="1523775"/>
                <a:gridCol w="1523775"/>
                <a:gridCol w="1523775"/>
                <a:gridCol w="1523775"/>
              </a:tblGrid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Office</a:t>
                      </a:r>
                      <a:endParaRPr sz="1900"/>
                    </a:p>
                  </a:txBody>
                  <a:tcPr marT="51575" marB="51575" marR="103175" marL="10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/>
                        <a:t>078/148-961</a:t>
                      </a:r>
                      <a:endParaRPr sz="1900"/>
                    </a:p>
                  </a:txBody>
                  <a:tcPr marT="51575" marB="51575" marR="103175" marL="103175"/>
                </a:tc>
              </a:tr>
            </a:tbl>
          </a:graphicData>
        </a:graphic>
      </p:graphicFrame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820611">
            <a:off x="8592972" y="403767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2580852" y="2491562"/>
            <a:ext cx="6944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Основни инструкции како да ги собереме податоците</a:t>
            </a:r>
            <a:endParaRPr/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200900" y="2491562"/>
            <a:ext cx="400111" cy="40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200900" y="2972838"/>
            <a:ext cx="400111" cy="400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/>
        </p:nvSpPr>
        <p:spPr>
          <a:xfrm>
            <a:off x="2601011" y="5529619"/>
            <a:ext cx="70953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опфаќа голем дел во големината на датотеката во базата на податоци со удвојување информации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180741" y="5536323"/>
            <a:ext cx="400111" cy="40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FF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183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10795247" y="0"/>
            <a:ext cx="1396753" cy="230819"/>
          </a:xfrm>
          <a:prstGeom prst="rect">
            <a:avLst/>
          </a:prstGeom>
          <a:solidFill>
            <a:srgbClr val="F3F2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781887" y="3080552"/>
            <a:ext cx="296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292963" y="2281561"/>
            <a:ext cx="2601158" cy="1660124"/>
          </a:xfrm>
          <a:prstGeom prst="wedgeEllipseCallout">
            <a:avLst>
              <a:gd fmla="val 88649" name="adj1"/>
              <a:gd fmla="val 15773" name="adj2"/>
            </a:avLst>
          </a:prstGeom>
          <a:solidFill>
            <a:srgbClr val="FFE062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Двете полиња ни користат како примарен клуч со тоа што Access нема да ни дозволи да внесеме двајца гости кои сакаат да ја букираат истата соба на истиот датум.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98643"/>
            <a:ext cx="20002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/>
          <p:nvPr/>
        </p:nvSpPr>
        <p:spPr>
          <a:xfrm>
            <a:off x="664579" y="367767"/>
            <a:ext cx="9949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Тhe Simple Query Wizard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192" y="2617298"/>
            <a:ext cx="952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6692" y="2617298"/>
            <a:ext cx="3104043" cy="24501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35" name="Google Shape;235;p9"/>
          <p:cNvSpPr/>
          <p:nvPr/>
        </p:nvSpPr>
        <p:spPr>
          <a:xfrm>
            <a:off x="288327" y="2617298"/>
            <a:ext cx="447040" cy="68736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9B5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-85976" y="2617298"/>
            <a:ext cx="572423" cy="57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8">
            <a:alphaModFix/>
          </a:blip>
          <a:srcRect b="1897" l="0" r="1313" t="0"/>
          <a:stretch/>
        </p:blipFill>
        <p:spPr>
          <a:xfrm>
            <a:off x="2476873" y="2617298"/>
            <a:ext cx="5014185" cy="391879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67500" y="2541393"/>
            <a:ext cx="5524500" cy="43053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77025" y="2527105"/>
            <a:ext cx="5514975" cy="43338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0" name="Google Shape;240;p9"/>
          <p:cNvSpPr txBox="1"/>
          <p:nvPr/>
        </p:nvSpPr>
        <p:spPr>
          <a:xfrm>
            <a:off x="4802666" y="2059266"/>
            <a:ext cx="7389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Прашалник за детали околу чекирањето (кој гостин кога има чекирано)</a:t>
            </a:r>
            <a:endParaRPr/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5466" y="201566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2021-01-17T13:58:41Z</dcterms:created>
  <dc:creator>Martina Talevska</dc:creator>
</cp:coreProperties>
</file>