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108614278"/><Relationship Id="rId3" Type="http://schemas.openxmlformats.org/officeDocument/2006/relationships/hyperlink" Target="#_Toc108614273"/><Relationship Id="rId7" Type="http://schemas.openxmlformats.org/officeDocument/2006/relationships/hyperlink" Target="#_Toc108614277"/><Relationship Id="rId2" Type="http://schemas.openxmlformats.org/officeDocument/2006/relationships/hyperlink" Target="#_Toc108614272"/><Relationship Id="rId1" Type="http://schemas.openxmlformats.org/officeDocument/2006/relationships/slideLayout" Target="../slideLayouts/slideLayout1.xml"/><Relationship Id="rId6" Type="http://schemas.openxmlformats.org/officeDocument/2006/relationships/hyperlink" Target="#_Toc108614276"/><Relationship Id="rId11" Type="http://schemas.openxmlformats.org/officeDocument/2006/relationships/hyperlink" Target="#_Toc108614281"/><Relationship Id="rId5" Type="http://schemas.openxmlformats.org/officeDocument/2006/relationships/hyperlink" Target="#_Toc108614275"/><Relationship Id="rId10" Type="http://schemas.openxmlformats.org/officeDocument/2006/relationships/hyperlink" Target="#_Toc108614280"/><Relationship Id="rId4" Type="http://schemas.openxmlformats.org/officeDocument/2006/relationships/hyperlink" Target="#_Toc108614274"/><Relationship Id="rId9" Type="http://schemas.openxmlformats.org/officeDocument/2006/relationships/hyperlink" Target="#_Toc108614279"/></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8905" y="-109874"/>
            <a:ext cx="10921041" cy="1947300"/>
          </a:xfrm>
        </p:spPr>
        <p:txBody>
          <a:bodyPr>
            <a:normAutofit/>
          </a:bodyPr>
          <a:lstStyle/>
          <a:p>
            <a:pPr algn="l"/>
            <a:r>
              <a:rPr lang="mk-MK" altLang="en-US" sz="3600" b="1" dirty="0">
                <a:solidFill>
                  <a:schemeClr val="tx1"/>
                </a:solidFill>
                <a:latin typeface="Arial" panose="020B0604020202020204" pitchFamily="34" charset="0"/>
                <a:ea typeface="Calibri" panose="020F0502020204030204" pitchFamily="34" charset="0"/>
                <a:cs typeface="Times New Roman" panose="02020603050405020304" pitchFamily="18" charset="0"/>
                <a:hlinkClick r:id="rId2"/>
              </a:rPr>
              <a:t>ЈАВЕН СЕКТОР И </a:t>
            </a:r>
            <a:endParaRPr lang="mk-MK" altLang="en-US" sz="36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hlinkClick r:id="rId2"/>
            </a:endParaRPr>
          </a:p>
          <a:p>
            <a:pPr algn="l"/>
            <a:r>
              <a:rPr lang="mk-MK" altLang="en-US" sz="36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hlinkClick r:id="rId2"/>
              </a:rPr>
              <a:t>УСЛОВИ </a:t>
            </a:r>
            <a:r>
              <a:rPr lang="mk-MK" altLang="en-US" sz="3600" b="1" dirty="0">
                <a:solidFill>
                  <a:schemeClr val="tx1"/>
                </a:solidFill>
                <a:latin typeface="Arial" panose="020B0604020202020204" pitchFamily="34" charset="0"/>
                <a:ea typeface="Calibri" panose="020F0502020204030204" pitchFamily="34" charset="0"/>
                <a:cs typeface="Times New Roman" panose="02020603050405020304" pitchFamily="18" charset="0"/>
                <a:hlinkClick r:id="rId2"/>
              </a:rPr>
              <a:t>ЗА РАЗВОЈ НА Е-ВЛАДА</a:t>
            </a:r>
            <a:endParaRPr lang="en-US" sz="3600" dirty="0">
              <a:solidFill>
                <a:schemeClr val="tx1"/>
              </a:solidFill>
            </a:endParaRPr>
          </a:p>
        </p:txBody>
      </p:sp>
      <p:sp>
        <p:nvSpPr>
          <p:cNvPr id="6" name="Rectangle 1"/>
          <p:cNvSpPr txBox="1">
            <a:spLocks noChangeArrowheads="1"/>
          </p:cNvSpPr>
          <p:nvPr/>
        </p:nvSpPr>
        <p:spPr bwMode="auto">
          <a:xfrm>
            <a:off x="1347877" y="2295761"/>
            <a:ext cx="954800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0" fontAlgn="base" latinLnBrk="0" hangingPunct="0">
              <a:lnSpc>
                <a:spcPct val="90000"/>
              </a:lnSpc>
              <a:spcBef>
                <a:spcPct val="0"/>
              </a:spcBef>
              <a:spcAft>
                <a:spcPct val="0"/>
              </a:spcAft>
              <a:buNone/>
              <a:tabLst>
                <a:tab pos="628650" algn="l"/>
                <a:tab pos="4500563" algn="r"/>
              </a:tabLst>
              <a:defRPr sz="5400" b="0" kern="1200">
                <a:solidFill>
                  <a:schemeClr val="tx1"/>
                </a:solidFill>
                <a:latin typeface="Arial" panose="020B0604020202020204" pitchFamily="34" charset="0"/>
                <a:ea typeface="+mj-ea"/>
                <a:cs typeface="+mj-cs"/>
              </a:defRPr>
            </a:lvl1pPr>
            <a:lvl2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2pPr>
            <a:lvl3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3pPr>
            <a:lvl4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4pPr>
            <a:lvl5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5pPr>
            <a:lvl6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6pPr>
            <a:lvl7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7pPr>
            <a:lvl8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8pPr>
            <a:lvl9pPr eaLnBrk="0" fontAlgn="base" hangingPunct="0">
              <a:spcBef>
                <a:spcPct val="0"/>
              </a:spcBef>
              <a:spcAft>
                <a:spcPct val="0"/>
              </a:spcAft>
              <a:tabLst>
                <a:tab pos="628650" algn="l"/>
                <a:tab pos="4500563" algn="r"/>
              </a:tabLst>
              <a:defRPr>
                <a:solidFill>
                  <a:schemeClr val="tx1"/>
                </a:solidFill>
                <a:latin typeface="Arial" panose="020B0604020202020204" pitchFamily="34" charset="0"/>
              </a:defRPr>
            </a:lvl9pPr>
          </a:lstStyle>
          <a:p>
            <a:pPr>
              <a:lnSpc>
                <a:spcPct val="100000"/>
              </a:lnSpc>
            </a:pPr>
            <a:r>
              <a:rPr lang="mk-MK" altLang="en-US" sz="2400" b="1" dirty="0" smtClean="0">
                <a:ea typeface="Calibri" panose="020F0502020204030204" pitchFamily="34" charset="0"/>
                <a:cs typeface="Arial" panose="020B0604020202020204" pitchFamily="34" charset="0"/>
                <a:hlinkClick r:id="rId3"/>
              </a:rPr>
              <a:t>Вовед  во  јавен  сектор</a:t>
            </a:r>
            <a:endParaRPr lang="en-US" altLang="en-US" sz="2400" dirty="0" smtClean="0">
              <a:cs typeface="Arial" panose="020B0604020202020204" pitchFamily="34" charset="0"/>
            </a:endParaRPr>
          </a:p>
          <a:p>
            <a:pPr>
              <a:lnSpc>
                <a:spcPct val="100000"/>
              </a:lnSpc>
            </a:pPr>
            <a:r>
              <a:rPr lang="mk-MK" altLang="en-US" sz="2400" dirty="0" smtClean="0">
                <a:ea typeface="Calibri" panose="020F0502020204030204" pitchFamily="34" charset="0"/>
                <a:cs typeface="Arial" panose="020B0604020202020204" pitchFamily="34" charset="0"/>
                <a:hlinkClick r:id="rId4"/>
              </a:rPr>
              <a:t>      </a:t>
            </a:r>
            <a:r>
              <a:rPr lang="en-US" altLang="en-US" sz="2400" dirty="0" err="1" smtClean="0">
                <a:ea typeface="Calibri" panose="020F0502020204030204" pitchFamily="34" charset="0"/>
                <a:cs typeface="Arial" panose="020B0604020202020204" pitchFamily="34" charset="0"/>
                <a:hlinkClick r:id="rId4"/>
              </a:rPr>
              <a:t>Цел</a:t>
            </a:r>
            <a:r>
              <a:rPr lang="en-US" altLang="en-US" sz="2400" dirty="0" smtClean="0">
                <a:ea typeface="Calibri" panose="020F0502020204030204" pitchFamily="34" charset="0"/>
                <a:cs typeface="Arial" panose="020B0604020202020204" pitchFamily="34" charset="0"/>
                <a:hlinkClick r:id="rId4"/>
              </a:rPr>
              <a:t> </a:t>
            </a:r>
            <a:r>
              <a:rPr lang="en-US" altLang="en-US" sz="2400" dirty="0" err="1" smtClean="0">
                <a:ea typeface="Calibri" panose="020F0502020204030204" pitchFamily="34" charset="0"/>
                <a:cs typeface="Arial" panose="020B0604020202020204" pitchFamily="34" charset="0"/>
                <a:hlinkClick r:id="rId4"/>
              </a:rPr>
              <a:t>на</a:t>
            </a:r>
            <a:r>
              <a:rPr lang="en-US" altLang="en-US" sz="2400" dirty="0" smtClean="0">
                <a:ea typeface="Calibri" panose="020F0502020204030204" pitchFamily="34" charset="0"/>
                <a:cs typeface="Arial" panose="020B0604020202020204" pitchFamily="34" charset="0"/>
                <a:hlinkClick r:id="rId4"/>
              </a:rPr>
              <a:t> </a:t>
            </a:r>
            <a:r>
              <a:rPr lang="en-US" altLang="en-US" sz="2400" dirty="0" err="1" smtClean="0">
                <a:ea typeface="Calibri" panose="020F0502020204030204" pitchFamily="34" charset="0"/>
                <a:cs typeface="Arial" panose="020B0604020202020204" pitchFamily="34" charset="0"/>
                <a:hlinkClick r:id="rId4"/>
              </a:rPr>
              <a:t>јавниот</a:t>
            </a:r>
            <a:r>
              <a:rPr lang="en-US" altLang="en-US" sz="2400" dirty="0" smtClean="0">
                <a:ea typeface="Calibri" panose="020F0502020204030204" pitchFamily="34" charset="0"/>
                <a:cs typeface="Arial" panose="020B0604020202020204" pitchFamily="34" charset="0"/>
                <a:hlinkClick r:id="rId4"/>
              </a:rPr>
              <a:t> </a:t>
            </a:r>
            <a:r>
              <a:rPr lang="en-US" altLang="en-US" sz="2400" dirty="0" err="1" smtClean="0">
                <a:ea typeface="Calibri" panose="020F0502020204030204" pitchFamily="34" charset="0"/>
                <a:cs typeface="Arial" panose="020B0604020202020204" pitchFamily="34" charset="0"/>
                <a:hlinkClick r:id="rId4"/>
              </a:rPr>
              <a:t>сектор</a:t>
            </a:r>
            <a:endParaRPr lang="en-US" altLang="en-US" sz="2400" dirty="0" smtClean="0">
              <a:cs typeface="Arial" panose="020B0604020202020204" pitchFamily="34" charset="0"/>
            </a:endParaRPr>
          </a:p>
          <a:p>
            <a:pPr>
              <a:lnSpc>
                <a:spcPct val="100000"/>
              </a:lnSpc>
            </a:pPr>
            <a:r>
              <a:rPr lang="mk-MK" altLang="en-US" sz="2400" dirty="0">
                <a:ea typeface="Calibri" panose="020F0502020204030204" pitchFamily="34" charset="0"/>
                <a:cs typeface="Arial" panose="020B0604020202020204" pitchFamily="34" charset="0"/>
                <a:hlinkClick r:id="rId5"/>
              </a:rPr>
              <a:t> </a:t>
            </a:r>
            <a:r>
              <a:rPr lang="mk-MK" altLang="en-US" sz="2400" dirty="0" smtClean="0">
                <a:ea typeface="Calibri" panose="020F0502020204030204" pitchFamily="34" charset="0"/>
                <a:cs typeface="Arial" panose="020B0604020202020204" pitchFamily="34" charset="0"/>
                <a:hlinkClick r:id="rId5"/>
              </a:rPr>
              <a:t>     Организациска поставеност на јавниот сектор</a:t>
            </a:r>
            <a:endParaRPr lang="en-US" altLang="en-US" sz="2400" dirty="0" smtClean="0">
              <a:cs typeface="Arial" panose="020B0604020202020204" pitchFamily="34" charset="0"/>
            </a:endParaRPr>
          </a:p>
          <a:p>
            <a:pPr>
              <a:lnSpc>
                <a:spcPct val="100000"/>
              </a:lnSpc>
            </a:pPr>
            <a:r>
              <a:rPr lang="mk-MK" altLang="en-US" sz="2400" dirty="0" smtClean="0">
                <a:ea typeface="Calibri" panose="020F0502020204030204" pitchFamily="34" charset="0"/>
                <a:cs typeface="Arial" panose="020B0604020202020204" pitchFamily="34" charset="0"/>
                <a:hlinkClick r:id="rId6"/>
              </a:rPr>
              <a:t>      Функционирање на јавниот сектор</a:t>
            </a:r>
            <a:endParaRPr lang="mk-MK" altLang="en-US" sz="2400" dirty="0" smtClean="0">
              <a:ea typeface="Calibri" panose="020F0502020204030204" pitchFamily="34" charset="0"/>
              <a:cs typeface="Arial" panose="020B0604020202020204" pitchFamily="34" charset="0"/>
            </a:endParaRPr>
          </a:p>
          <a:p>
            <a:pPr>
              <a:lnSpc>
                <a:spcPct val="100000"/>
              </a:lnSpc>
            </a:pPr>
            <a:endParaRPr lang="en-US" altLang="en-US" sz="2400" dirty="0" smtClean="0">
              <a:cs typeface="Arial" panose="020B0604020202020204" pitchFamily="34" charset="0"/>
            </a:endParaRPr>
          </a:p>
          <a:p>
            <a:pPr>
              <a:lnSpc>
                <a:spcPct val="100000"/>
              </a:lnSpc>
            </a:pPr>
            <a:r>
              <a:rPr lang="mk-MK" altLang="en-US" sz="2400" b="1" dirty="0" smtClean="0">
                <a:ea typeface="Calibri" panose="020F0502020204030204" pitchFamily="34" charset="0"/>
                <a:cs typeface="Arial" panose="020B0604020202020204" pitchFamily="34" charset="0"/>
                <a:hlinkClick r:id="rId7"/>
              </a:rPr>
              <a:t>Јавна администрација, јавен сектор и е-влада</a:t>
            </a:r>
            <a:endParaRPr lang="mk-MK" altLang="en-US" sz="2400" b="1" dirty="0" smtClean="0">
              <a:ea typeface="Calibri" panose="020F0502020204030204" pitchFamily="34" charset="0"/>
              <a:cs typeface="Arial" panose="020B0604020202020204" pitchFamily="34" charset="0"/>
            </a:endParaRPr>
          </a:p>
          <a:p>
            <a:pPr>
              <a:lnSpc>
                <a:spcPct val="100000"/>
              </a:lnSpc>
            </a:pPr>
            <a:endParaRPr lang="en-US" altLang="en-US" sz="2400" dirty="0" smtClean="0">
              <a:cs typeface="Arial" panose="020B0604020202020204" pitchFamily="34" charset="0"/>
            </a:endParaRPr>
          </a:p>
          <a:p>
            <a:pPr>
              <a:lnSpc>
                <a:spcPct val="100000"/>
              </a:lnSpc>
            </a:pPr>
            <a:r>
              <a:rPr lang="mk-MK" altLang="en-US" sz="2400" b="1" dirty="0" smtClean="0">
                <a:ea typeface="Calibri" panose="020F0502020204030204" pitchFamily="34" charset="0"/>
                <a:cs typeface="Arial" panose="020B0604020202020204" pitchFamily="34" charset="0"/>
                <a:hlinkClick r:id="rId8"/>
              </a:rPr>
              <a:t>Историски контекст на основањето на е-влада</a:t>
            </a:r>
            <a:endParaRPr lang="en-US" altLang="en-US" sz="2400" dirty="0" smtClean="0">
              <a:cs typeface="Arial" panose="020B0604020202020204" pitchFamily="34" charset="0"/>
            </a:endParaRPr>
          </a:p>
          <a:p>
            <a:pPr>
              <a:lnSpc>
                <a:spcPct val="100000"/>
              </a:lnSpc>
            </a:pPr>
            <a:r>
              <a:rPr lang="mk-MK" altLang="en-US" sz="2400" dirty="0" smtClean="0">
                <a:ea typeface="Calibri" panose="020F0502020204030204" pitchFamily="34" charset="0"/>
                <a:cs typeface="Arial" panose="020B0604020202020204" pitchFamily="34" charset="0"/>
                <a:hlinkClick r:id="rId9"/>
              </a:rPr>
              <a:t>       Заемни влијанија на технологијата и јавната администрација</a:t>
            </a:r>
            <a:endParaRPr lang="en-US" altLang="en-US" sz="2400" dirty="0" smtClean="0">
              <a:cs typeface="Arial" panose="020B0604020202020204" pitchFamily="34" charset="0"/>
            </a:endParaRPr>
          </a:p>
          <a:p>
            <a:pPr>
              <a:lnSpc>
                <a:spcPct val="100000"/>
              </a:lnSpc>
            </a:pPr>
            <a:r>
              <a:rPr lang="mk-MK" altLang="en-US" sz="2400" dirty="0">
                <a:ea typeface="Calibri" panose="020F0502020204030204" pitchFamily="34" charset="0"/>
                <a:cs typeface="Arial" panose="020B0604020202020204" pitchFamily="34" charset="0"/>
                <a:hlinkClick r:id="rId10"/>
              </a:rPr>
              <a:t> </a:t>
            </a:r>
            <a:r>
              <a:rPr lang="mk-MK" altLang="en-US" sz="2400" dirty="0" smtClean="0">
                <a:ea typeface="Calibri" panose="020F0502020204030204" pitchFamily="34" charset="0"/>
                <a:cs typeface="Arial" panose="020B0604020202020204" pitchFamily="34" charset="0"/>
                <a:hlinkClick r:id="rId10"/>
              </a:rPr>
              <a:t>      Периодот пред е-влада</a:t>
            </a:r>
            <a:endParaRPr lang="mk-MK" altLang="en-US" sz="2400" dirty="0" smtClean="0">
              <a:ea typeface="Calibri" panose="020F0502020204030204" pitchFamily="34" charset="0"/>
              <a:cs typeface="Arial" panose="020B0604020202020204" pitchFamily="34" charset="0"/>
              <a:hlinkClick r:id="rId11"/>
            </a:endParaRPr>
          </a:p>
          <a:p>
            <a:pPr>
              <a:lnSpc>
                <a:spcPct val="100000"/>
              </a:lnSpc>
            </a:pPr>
            <a:r>
              <a:rPr lang="mk-MK" altLang="en-US" sz="2400" dirty="0" smtClean="0">
                <a:ea typeface="Calibri" panose="020F0502020204030204" pitchFamily="34" charset="0"/>
                <a:cs typeface="Arial" panose="020B0604020202020204" pitchFamily="34" charset="0"/>
                <a:hlinkClick r:id="rId11"/>
              </a:rPr>
              <a:t>       Развојот на е-влада во Република Северна Македонија</a:t>
            </a:r>
            <a:r>
              <a:rPr lang="en-US" altLang="en-US" sz="2400" dirty="0" smtClean="0"/>
              <a:t> </a:t>
            </a:r>
            <a:endParaRPr lang="en-US" altLang="en-US" sz="2400" dirty="0" smtClean="0"/>
          </a:p>
        </p:txBody>
      </p:sp>
    </p:spTree>
    <p:extLst>
      <p:ext uri="{BB962C8B-B14F-4D97-AF65-F5344CB8AC3E}">
        <p14:creationId xmlns:p14="http://schemas.microsoft.com/office/powerpoint/2010/main" val="131796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a:t>Прашања за проверка на знаењето</a:t>
            </a:r>
            <a:r>
              <a:rPr lang="en-US" sz="6600" dirty="0">
                <a:latin typeface="Times New Roman" panose="02020603050405020304" pitchFamily="18" charset="0"/>
                <a:ea typeface="Calibri" panose="020F0502020204030204" pitchFamily="34" charset="0"/>
                <a:cs typeface="Times New Roman" panose="02020603050405020304" pitchFamily="18" charset="0"/>
              </a:rPr>
              <a:t/>
            </a:r>
            <a:br>
              <a:rPr lang="en-US" sz="6600"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5" name="Content Placeholder 4"/>
          <p:cNvSpPr>
            <a:spLocks noGrp="1"/>
          </p:cNvSpPr>
          <p:nvPr>
            <p:ph idx="1"/>
          </p:nvPr>
        </p:nvSpPr>
        <p:spPr/>
        <p:txBody>
          <a:bodyPr/>
          <a:lstStyle/>
          <a:p>
            <a:pPr marL="342900" marR="0" lvl="0" indent="-342900" algn="just">
              <a:spcBef>
                <a:spcPts val="0"/>
              </a:spcBef>
              <a:spcAft>
                <a:spcPts val="0"/>
              </a:spcAft>
              <a:buFont typeface="Wingdings" panose="05000000000000000000" pitchFamily="2" charset="2"/>
              <a:buChar char=""/>
            </a:pPr>
            <a:r>
              <a:rPr lang="mk-MK" dirty="0"/>
              <a:t>Кои се трите сектори што постојат во општеството и која е разликата меѓу нив?</a:t>
            </a:r>
            <a:endParaRPr lang="en-US" sz="3600" dirty="0"/>
          </a:p>
          <a:p>
            <a:pPr marL="342900" marR="0" lvl="0" indent="-342900" algn="just">
              <a:spcBef>
                <a:spcPts val="0"/>
              </a:spcBef>
              <a:spcAft>
                <a:spcPts val="0"/>
              </a:spcAft>
              <a:buFont typeface="Wingdings" panose="05000000000000000000" pitchFamily="2" charset="2"/>
              <a:buChar char=""/>
            </a:pPr>
            <a:r>
              <a:rPr lang="mk-MK" dirty="0"/>
              <a:t>Која е целта на постоењето на јавниот сектор?</a:t>
            </a:r>
            <a:endParaRPr lang="en-US" sz="3600" dirty="0"/>
          </a:p>
          <a:p>
            <a:pPr marL="342900" marR="0" lvl="0" indent="-342900" algn="just">
              <a:spcBef>
                <a:spcPts val="0"/>
              </a:spcBef>
              <a:spcAft>
                <a:spcPts val="0"/>
              </a:spcAft>
              <a:buFont typeface="Wingdings" panose="05000000000000000000" pitchFamily="2" charset="2"/>
              <a:buChar char=""/>
            </a:pPr>
            <a:r>
              <a:rPr lang="mk-MK" dirty="0"/>
              <a:t>Која е разликата меѓу јавен сектор, јавна администрација и јавни служби?</a:t>
            </a:r>
            <a:endParaRPr lang="en-US" sz="3600" dirty="0"/>
          </a:p>
          <a:p>
            <a:pPr marL="342900" marR="0" lvl="0" indent="-342900" algn="just">
              <a:spcBef>
                <a:spcPts val="0"/>
              </a:spcBef>
              <a:spcAft>
                <a:spcPts val="0"/>
              </a:spcAft>
              <a:buFont typeface="Wingdings" panose="05000000000000000000" pitchFamily="2" charset="2"/>
              <a:buChar char=""/>
            </a:pPr>
            <a:r>
              <a:rPr lang="mk-MK" dirty="0"/>
              <a:t>Која карактеристика го отсликува јавниот сектор во неговото функционирање? </a:t>
            </a:r>
            <a:endParaRPr lang="en-US" sz="3600" dirty="0"/>
          </a:p>
          <a:p>
            <a:pPr marL="342900" marR="0" lvl="0" indent="-342900" algn="just">
              <a:spcBef>
                <a:spcPts val="0"/>
              </a:spcBef>
              <a:spcAft>
                <a:spcPts val="0"/>
              </a:spcAft>
              <a:buFont typeface="Wingdings" panose="05000000000000000000" pitchFamily="2" charset="2"/>
              <a:buChar char=""/>
            </a:pPr>
            <a:r>
              <a:rPr lang="mk-MK" dirty="0"/>
              <a:t>Со што се споредува јавниот сектор за да може да се отслика неговата комплексност</a:t>
            </a:r>
            <a:r>
              <a:rPr lang="mk-MK" dirty="0" smtClean="0"/>
              <a:t>?</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7428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b="1" dirty="0"/>
              <a:t>Домашна работа за </a:t>
            </a:r>
            <a:r>
              <a:rPr lang="mk-MK" b="1" dirty="0" smtClean="0"/>
              <a:t>студентите</a:t>
            </a:r>
            <a:br>
              <a:rPr lang="mk-MK" b="1" dirty="0" smtClean="0"/>
            </a:br>
            <a:r>
              <a:rPr lang="mk-MK" b="1" dirty="0" smtClean="0"/>
              <a:t>вежби </a:t>
            </a:r>
            <a:endParaRPr lang="en-US" dirty="0"/>
          </a:p>
        </p:txBody>
      </p:sp>
      <p:sp>
        <p:nvSpPr>
          <p:cNvPr id="3" name="Content Placeholder 2"/>
          <p:cNvSpPr>
            <a:spLocks noGrp="1"/>
          </p:cNvSpPr>
          <p:nvPr>
            <p:ph idx="1"/>
          </p:nvPr>
        </p:nvSpPr>
        <p:spPr/>
        <p:txBody>
          <a:bodyPr/>
          <a:lstStyle/>
          <a:p>
            <a:pPr lvl="0"/>
            <a:r>
              <a:rPr lang="mk-MK" dirty="0"/>
              <a:t>Да го прочитаат Законот за органите на државната управа; </a:t>
            </a:r>
            <a:endParaRPr lang="en-US" dirty="0"/>
          </a:p>
          <a:p>
            <a:pPr lvl="0"/>
            <a:r>
              <a:rPr lang="mk-MK" dirty="0"/>
              <a:t>Да нацртаат организациска шема на министерствата и органите во нивниот состав;</a:t>
            </a:r>
            <a:endParaRPr lang="en-US" dirty="0"/>
          </a:p>
          <a:p>
            <a:pPr lvl="0"/>
            <a:r>
              <a:rPr lang="mk-MK" dirty="0"/>
              <a:t>Анализа на развојот на е-влада во кој било оддел или ниво, пример во Управата за јавни приходи, во локалната самоуправа итн. </a:t>
            </a:r>
            <a:endParaRPr lang="en-US" dirty="0"/>
          </a:p>
          <a:p>
            <a:endParaRPr lang="en-US" dirty="0"/>
          </a:p>
        </p:txBody>
      </p:sp>
    </p:spTree>
    <p:extLst>
      <p:ext uri="{BB962C8B-B14F-4D97-AF65-F5344CB8AC3E}">
        <p14:creationId xmlns:p14="http://schemas.microsoft.com/office/powerpoint/2010/main" val="353214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69832626"/>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1846494"/>
                <a:gridCol w="10345506"/>
              </a:tblGrid>
              <a:tr h="675276">
                <a:tc>
                  <a:txBody>
                    <a:bodyPr/>
                    <a:lstStyle/>
                    <a:p>
                      <a:pPr marL="0" marR="0" algn="ctr">
                        <a:spcBef>
                          <a:spcPts val="0"/>
                        </a:spcBef>
                        <a:spcAft>
                          <a:spcPts val="0"/>
                        </a:spcAft>
                      </a:pPr>
                      <a:r>
                        <a:rPr lang="mk-MK" sz="1800" dirty="0">
                          <a:effectLst/>
                        </a:rPr>
                        <a:t> </a:t>
                      </a:r>
                      <a:endParaRPr lang="en-US" sz="1800" dirty="0">
                        <a:effectLst/>
                      </a:endParaRPr>
                    </a:p>
                    <a:p>
                      <a:pPr marL="0" marR="0" algn="ctr">
                        <a:spcBef>
                          <a:spcPts val="0"/>
                        </a:spcBef>
                        <a:spcAft>
                          <a:spcPts val="0"/>
                        </a:spcAft>
                      </a:pPr>
                      <a:r>
                        <a:rPr lang="mk-MK" sz="1800" dirty="0">
                          <a:effectLst/>
                        </a:rPr>
                        <a:t>Опфат</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c>
                  <a:txBody>
                    <a:bodyPr/>
                    <a:lstStyle/>
                    <a:p>
                      <a:pPr marL="0" marR="0" algn="l">
                        <a:spcBef>
                          <a:spcPts val="0"/>
                        </a:spcBef>
                        <a:spcAft>
                          <a:spcPts val="0"/>
                        </a:spcAft>
                      </a:pPr>
                      <a:r>
                        <a:rPr lang="mk-MK" sz="1800" dirty="0" smtClean="0">
                          <a:effectLst/>
                        </a:rPr>
                        <a:t>Преглед </a:t>
                      </a:r>
                      <a:r>
                        <a:rPr lang="mk-MK" sz="1800" dirty="0">
                          <a:effectLst/>
                        </a:rPr>
                        <a:t>на организацијата, целите, карактеристиките и статусот на јавниот сектор</a:t>
                      </a:r>
                      <a:r>
                        <a:rPr lang="en-US" sz="1800" dirty="0" smtClean="0">
                          <a:effectLst/>
                        </a:rPr>
                        <a:t>.</a:t>
                      </a:r>
                      <a:endParaRPr lang="en-US" sz="1800" dirty="0">
                        <a:effectLst/>
                      </a:endParaRPr>
                    </a:p>
                  </a:txBody>
                  <a:tcPr marL="46845" marR="46845" marT="0" marB="0" anchor="ctr"/>
                </a:tc>
              </a:tr>
              <a:tr h="2543250">
                <a:tc>
                  <a:txBody>
                    <a:bodyPr/>
                    <a:lstStyle/>
                    <a:p>
                      <a:pPr marL="0" marR="0" algn="ctr">
                        <a:spcBef>
                          <a:spcPts val="0"/>
                        </a:spcBef>
                        <a:spcAft>
                          <a:spcPts val="0"/>
                        </a:spcAft>
                      </a:pPr>
                      <a:r>
                        <a:rPr lang="mk-MK" sz="1800" dirty="0">
                          <a:effectLst/>
                        </a:rPr>
                        <a:t>Цели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c>
                  <a:txBody>
                    <a:bodyPr/>
                    <a:lstStyle/>
                    <a:p>
                      <a:pPr marL="0" marR="0" algn="l">
                        <a:spcBef>
                          <a:spcPts val="0"/>
                        </a:spcBef>
                        <a:spcAft>
                          <a:spcPts val="0"/>
                        </a:spcAft>
                      </a:pPr>
                      <a:r>
                        <a:rPr lang="mk-MK" sz="800" dirty="0">
                          <a:effectLst/>
                        </a:rPr>
                        <a:t> </a:t>
                      </a:r>
                      <a:endParaRPr lang="en-US" sz="800" dirty="0">
                        <a:effectLst/>
                      </a:endParaRPr>
                    </a:p>
                    <a:p>
                      <a:pPr marL="342900" marR="0" lvl="0" indent="-342900" algn="l">
                        <a:spcBef>
                          <a:spcPts val="0"/>
                        </a:spcBef>
                        <a:spcAft>
                          <a:spcPts val="0"/>
                        </a:spcAft>
                        <a:buFont typeface="Wingdings" panose="05000000000000000000" pitchFamily="2" charset="2"/>
                        <a:buChar char=""/>
                      </a:pPr>
                      <a:r>
                        <a:rPr lang="mk-MK" sz="1800" dirty="0">
                          <a:effectLst/>
                        </a:rPr>
                        <a:t>Вовед на читателот во јавниот сектор каде се изучува примената на ИКТ;</a:t>
                      </a:r>
                      <a:endParaRPr lang="en-US" sz="1800" dirty="0">
                        <a:effectLst/>
                      </a:endParaRPr>
                    </a:p>
                    <a:p>
                      <a:pPr marL="342900" marR="0" lvl="0" indent="-342900" algn="l">
                        <a:spcBef>
                          <a:spcPts val="0"/>
                        </a:spcBef>
                        <a:spcAft>
                          <a:spcPts val="0"/>
                        </a:spcAft>
                        <a:buFont typeface="Wingdings" panose="05000000000000000000" pitchFamily="2" charset="2"/>
                        <a:buChar char=""/>
                      </a:pPr>
                      <a:r>
                        <a:rPr lang="mk-MK" sz="1800" dirty="0">
                          <a:effectLst/>
                        </a:rPr>
                        <a:t>Добивање еднозначно толкување на поимот јавен сектор за читателот да може да ги идентификува специфичните критериуми според кои една организација може да биде класифицирана како организација што спаѓа во јавен сектор, т.е. институција;</a:t>
                      </a:r>
                      <a:endParaRPr lang="en-US" sz="1800" dirty="0">
                        <a:effectLst/>
                      </a:endParaRPr>
                    </a:p>
                    <a:p>
                      <a:pPr marL="342900" marR="0" lvl="0" indent="-342900" algn="l">
                        <a:spcBef>
                          <a:spcPts val="0"/>
                        </a:spcBef>
                        <a:spcAft>
                          <a:spcPts val="0"/>
                        </a:spcAft>
                        <a:buFont typeface="Wingdings" panose="05000000000000000000" pitchFamily="2" charset="2"/>
                        <a:buChar char=""/>
                      </a:pPr>
                      <a:r>
                        <a:rPr lang="mk-MK" sz="1800" dirty="0">
                          <a:effectLst/>
                        </a:rPr>
                        <a:t>Поимање на јавниот сектор како една голема организација составена од многу други помали и сложени организации;</a:t>
                      </a:r>
                      <a:endParaRPr lang="en-US" sz="1800" dirty="0">
                        <a:effectLst/>
                      </a:endParaRPr>
                    </a:p>
                    <a:p>
                      <a:pPr marL="342900" marR="0" lvl="0" indent="-342900" algn="l">
                        <a:spcBef>
                          <a:spcPts val="0"/>
                        </a:spcBef>
                        <a:spcAft>
                          <a:spcPts val="0"/>
                        </a:spcAft>
                        <a:buFont typeface="Wingdings" panose="05000000000000000000" pitchFamily="2" charset="2"/>
                        <a:buChar char=""/>
                      </a:pPr>
                      <a:r>
                        <a:rPr lang="mk-MK" sz="1800" dirty="0">
                          <a:effectLst/>
                        </a:rPr>
                        <a:t>Фокусирање на комуникацијата како главна тема во изучувањето на примената на ИКТ во јавниот сектор.</a:t>
                      </a:r>
                      <a:endParaRPr lang="en-US" sz="1800" dirty="0">
                        <a:effectLst/>
                      </a:endParaRPr>
                    </a:p>
                    <a:p>
                      <a:pPr marL="0" marR="0" algn="l">
                        <a:spcBef>
                          <a:spcPts val="0"/>
                        </a:spcBef>
                        <a:spcAft>
                          <a:spcPts val="0"/>
                        </a:spcAft>
                      </a:pPr>
                      <a:r>
                        <a:rPr lang="mk-MK" sz="800" dirty="0">
                          <a:effectLst/>
                        </a:rPr>
                        <a:t> </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r>
              <a:tr h="1350549">
                <a:tc>
                  <a:txBody>
                    <a:bodyPr/>
                    <a:lstStyle/>
                    <a:p>
                      <a:pPr marL="0" marR="0" algn="ctr">
                        <a:spcBef>
                          <a:spcPts val="0"/>
                        </a:spcBef>
                        <a:spcAft>
                          <a:spcPts val="0"/>
                        </a:spcAft>
                      </a:pPr>
                      <a:r>
                        <a:rPr lang="mk-MK" sz="1800" dirty="0">
                          <a:effectLst/>
                        </a:rPr>
                        <a:t>Задачи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c>
                  <a:txBody>
                    <a:bodyPr/>
                    <a:lstStyle/>
                    <a:p>
                      <a:pPr marL="0" marR="0" algn="l">
                        <a:spcBef>
                          <a:spcPts val="0"/>
                        </a:spcBef>
                        <a:spcAft>
                          <a:spcPts val="0"/>
                        </a:spcAft>
                      </a:pPr>
                      <a:r>
                        <a:rPr lang="mk-MK" sz="800" dirty="0">
                          <a:effectLst/>
                        </a:rPr>
                        <a:t> </a:t>
                      </a:r>
                      <a:endParaRPr lang="en-US" sz="800" dirty="0">
                        <a:effectLst/>
                      </a:endParaRPr>
                    </a:p>
                    <a:p>
                      <a:pPr marL="342900" marR="0" lvl="0" indent="-342900" algn="l">
                        <a:spcBef>
                          <a:spcPts val="0"/>
                        </a:spcBef>
                        <a:spcAft>
                          <a:spcPts val="0"/>
                        </a:spcAft>
                        <a:buFont typeface="Symbol" panose="05050102010706020507" pitchFamily="18" charset="2"/>
                        <a:buChar char=""/>
                      </a:pPr>
                      <a:r>
                        <a:rPr lang="mk-MK" sz="1800" dirty="0">
                          <a:effectLst/>
                        </a:rPr>
                        <a:t>Да се направи разлика меѓу јавен сектор, јавни служби и јавна администрација;</a:t>
                      </a:r>
                      <a:endParaRPr lang="en-US" sz="1800" dirty="0">
                        <a:effectLst/>
                      </a:endParaRPr>
                    </a:p>
                    <a:p>
                      <a:pPr marL="342900" marR="0" lvl="0" indent="-342900" algn="l">
                        <a:spcBef>
                          <a:spcPts val="0"/>
                        </a:spcBef>
                        <a:spcAft>
                          <a:spcPts val="0"/>
                        </a:spcAft>
                        <a:buFont typeface="Symbol" panose="05050102010706020507" pitchFamily="18" charset="2"/>
                        <a:buChar char=""/>
                      </a:pPr>
                      <a:r>
                        <a:rPr lang="mk-MK" sz="1800" dirty="0">
                          <a:effectLst/>
                        </a:rPr>
                        <a:t>Да се разбере сложеноста на јавниот сектор и значењето на комуникацијата меѓу институциите во неговиот состав;</a:t>
                      </a:r>
                      <a:endParaRPr lang="en-US" sz="1800" dirty="0">
                        <a:effectLst/>
                      </a:endParaRPr>
                    </a:p>
                    <a:p>
                      <a:pPr marL="342900" marR="0" lvl="0" indent="-342900" algn="l">
                        <a:spcBef>
                          <a:spcPts val="0"/>
                        </a:spcBef>
                        <a:spcAft>
                          <a:spcPts val="0"/>
                        </a:spcAft>
                        <a:buFont typeface="Symbol" panose="05050102010706020507" pitchFamily="18" charset="2"/>
                        <a:buChar char=""/>
                      </a:pPr>
                      <a:r>
                        <a:rPr lang="mk-MK" sz="1800" dirty="0">
                          <a:effectLst/>
                        </a:rPr>
                        <a:t>Да се разбере улогата на ИКТ во процесот на реформа</a:t>
                      </a:r>
                      <a:r>
                        <a:rPr lang="mk-MK" sz="1800" dirty="0" smtClean="0">
                          <a:effectLst/>
                        </a:rPr>
                        <a:t>.</a:t>
                      </a:r>
                      <a:endParaRPr lang="en-US" sz="1800" dirty="0">
                        <a:effectLst/>
                      </a:endParaRPr>
                    </a:p>
                  </a:txBody>
                  <a:tcPr marL="46845" marR="46845" marT="0" marB="0" anchor="ctr"/>
                </a:tc>
              </a:tr>
              <a:tr h="2288925">
                <a:tc>
                  <a:txBody>
                    <a:bodyPr/>
                    <a:lstStyle/>
                    <a:p>
                      <a:pPr marL="0" marR="0" algn="ctr">
                        <a:spcBef>
                          <a:spcPts val="0"/>
                        </a:spcBef>
                        <a:spcAft>
                          <a:spcPts val="0"/>
                        </a:spcAft>
                      </a:pPr>
                      <a:r>
                        <a:rPr lang="mk-MK" sz="1800" dirty="0">
                          <a:effectLst/>
                        </a:rPr>
                        <a:t>Клучни работи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c>
                  <a:txBody>
                    <a:bodyPr/>
                    <a:lstStyle/>
                    <a:p>
                      <a:pPr marL="0" marR="0" algn="l">
                        <a:spcBef>
                          <a:spcPts val="0"/>
                        </a:spcBef>
                        <a:spcAft>
                          <a:spcPts val="0"/>
                        </a:spcAft>
                      </a:pPr>
                      <a:r>
                        <a:rPr lang="mk-MK" sz="800" dirty="0">
                          <a:effectLst/>
                        </a:rPr>
                        <a:t> </a:t>
                      </a:r>
                      <a:endParaRPr lang="en-US" sz="8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Што е јавен сектор</a:t>
                      </a:r>
                      <a:endParaRPr lang="en-US" sz="20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Што се јавни служби</a:t>
                      </a:r>
                      <a:endParaRPr lang="en-US" sz="20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Што претставува јавната администрација</a:t>
                      </a:r>
                      <a:endParaRPr lang="en-US" sz="20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Сложеноста на јавниот сектор како единствена организација</a:t>
                      </a:r>
                      <a:endParaRPr lang="en-US" sz="20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Сложеноста на комуникациските процеси во јавниот сектор</a:t>
                      </a:r>
                      <a:endParaRPr lang="en-US" sz="2000" dirty="0">
                        <a:effectLst/>
                      </a:endParaRPr>
                    </a:p>
                    <a:p>
                      <a:pPr marL="342900" marR="0" lvl="0" indent="-342900" algn="l">
                        <a:spcBef>
                          <a:spcPts val="0"/>
                        </a:spcBef>
                        <a:spcAft>
                          <a:spcPts val="0"/>
                        </a:spcAft>
                        <a:buFont typeface="Wingdings" panose="05000000000000000000" pitchFamily="2" charset="2"/>
                        <a:buChar char=""/>
                      </a:pPr>
                      <a:r>
                        <a:rPr lang="mk-MK" sz="2000" dirty="0">
                          <a:effectLst/>
                        </a:rPr>
                        <a:t>Значење на воведувањето на ИКТ во јавниот сектор</a:t>
                      </a:r>
                      <a:endParaRPr lang="en-US" sz="2000" dirty="0">
                        <a:effectLst/>
                      </a:endParaRPr>
                    </a:p>
                    <a:p>
                      <a:pPr marL="0" marR="0" algn="l">
                        <a:spcBef>
                          <a:spcPts val="0"/>
                        </a:spcBef>
                        <a:spcAft>
                          <a:spcPts val="0"/>
                        </a:spcAft>
                      </a:pPr>
                      <a:r>
                        <a:rPr lang="mk-MK" sz="800" dirty="0">
                          <a:effectLst/>
                        </a:rPr>
                        <a:t> </a:t>
                      </a:r>
                      <a:endParaRPr lang="en-US" sz="800" dirty="0">
                        <a:effectLst/>
                      </a:endParaRPr>
                    </a:p>
                    <a:p>
                      <a:pPr marL="0" marR="0" algn="l">
                        <a:spcBef>
                          <a:spcPts val="0"/>
                        </a:spcBef>
                        <a:spcAft>
                          <a:spcPts val="0"/>
                        </a:spcAft>
                      </a:pPr>
                      <a:r>
                        <a:rPr lang="mk-MK" sz="800" dirty="0">
                          <a:effectLst/>
                        </a:rPr>
                        <a:t> </a:t>
                      </a: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45" marR="46845" marT="0" marB="0" anchor="ctr"/>
                </a:tc>
              </a:tr>
            </a:tbl>
          </a:graphicData>
        </a:graphic>
      </p:graphicFrame>
    </p:spTree>
    <p:extLst>
      <p:ext uri="{BB962C8B-B14F-4D97-AF65-F5344CB8AC3E}">
        <p14:creationId xmlns:p14="http://schemas.microsoft.com/office/powerpoint/2010/main" val="418080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Вовед во јавен сектор</a:t>
            </a:r>
            <a:endParaRPr lang="en-US" dirty="0"/>
          </a:p>
        </p:txBody>
      </p:sp>
      <p:sp>
        <p:nvSpPr>
          <p:cNvPr id="3" name="Content Placeholder 2"/>
          <p:cNvSpPr>
            <a:spLocks noGrp="1"/>
          </p:cNvSpPr>
          <p:nvPr>
            <p:ph idx="1"/>
          </p:nvPr>
        </p:nvSpPr>
        <p:spPr>
          <a:xfrm>
            <a:off x="1119999" y="1825625"/>
            <a:ext cx="10784453" cy="4351338"/>
          </a:xfrm>
        </p:spPr>
        <p:txBody>
          <a:bodyPr/>
          <a:lstStyle/>
          <a:p>
            <a:r>
              <a:rPr lang="mk-MK" b="1" dirty="0" smtClean="0">
                <a:solidFill>
                  <a:srgbClr val="FFFF00"/>
                </a:solidFill>
              </a:rPr>
              <a:t>Јавен </a:t>
            </a:r>
            <a:r>
              <a:rPr lang="mk-MK" b="1" dirty="0">
                <a:solidFill>
                  <a:srgbClr val="FFFF00"/>
                </a:solidFill>
              </a:rPr>
              <a:t>сектор</a:t>
            </a:r>
            <a:r>
              <a:rPr lang="mk-MK" dirty="0">
                <a:solidFill>
                  <a:srgbClr val="FFFF00"/>
                </a:solidFill>
              </a:rPr>
              <a:t> </a:t>
            </a:r>
            <a:r>
              <a:rPr lang="mk-MK" dirty="0" smtClean="0">
                <a:solidFill>
                  <a:srgbClr val="FFFF00"/>
                </a:solidFill>
              </a:rPr>
              <a:t>- институции</a:t>
            </a:r>
          </a:p>
          <a:p>
            <a:r>
              <a:rPr lang="mk-MK" b="1" dirty="0" smtClean="0"/>
              <a:t>Приватен </a:t>
            </a:r>
            <a:r>
              <a:rPr lang="mk-MK" b="1" dirty="0"/>
              <a:t>сектор</a:t>
            </a:r>
            <a:r>
              <a:rPr lang="mk-MK" dirty="0"/>
              <a:t> </a:t>
            </a:r>
            <a:r>
              <a:rPr lang="mk-MK" dirty="0" smtClean="0"/>
              <a:t>– компании, претпријатија</a:t>
            </a:r>
          </a:p>
          <a:p>
            <a:r>
              <a:rPr lang="mk-MK" b="1" dirty="0" smtClean="0"/>
              <a:t>Граѓански </a:t>
            </a:r>
            <a:r>
              <a:rPr lang="mk-MK" b="1" dirty="0"/>
              <a:t>сектор</a:t>
            </a:r>
            <a:r>
              <a:rPr lang="mk-MK" dirty="0"/>
              <a:t> </a:t>
            </a:r>
            <a:r>
              <a:rPr lang="mk-MK" dirty="0" smtClean="0"/>
              <a:t>– здруженија, фонадации</a:t>
            </a:r>
          </a:p>
          <a:p>
            <a:pPr marL="0" indent="0">
              <a:buNone/>
            </a:pPr>
            <a:r>
              <a:rPr lang="mk-MK" dirty="0" smtClean="0"/>
              <a:t>------------------------------------------------------------ организации</a:t>
            </a:r>
          </a:p>
          <a:p>
            <a:pPr marL="0" indent="0">
              <a:buNone/>
            </a:pPr>
            <a:endParaRPr lang="mk-MK" dirty="0"/>
          </a:p>
          <a:p>
            <a:pPr marL="0" indent="0">
              <a:buNone/>
            </a:pPr>
            <a:endParaRPr lang="mk-MK" dirty="0" smtClean="0"/>
          </a:p>
          <a:p>
            <a:r>
              <a:rPr lang="en-US" dirty="0" err="1" smtClean="0"/>
              <a:t>Цел</a:t>
            </a:r>
            <a:r>
              <a:rPr lang="en-US" dirty="0" smtClean="0"/>
              <a:t> </a:t>
            </a:r>
            <a:r>
              <a:rPr lang="en-US" dirty="0" err="1" smtClean="0"/>
              <a:t>на</a:t>
            </a:r>
            <a:r>
              <a:rPr lang="en-US" dirty="0" smtClean="0"/>
              <a:t> </a:t>
            </a:r>
            <a:r>
              <a:rPr lang="en-US" dirty="0" err="1"/>
              <a:t>јавниот</a:t>
            </a:r>
            <a:r>
              <a:rPr lang="en-US" dirty="0"/>
              <a:t> </a:t>
            </a:r>
            <a:r>
              <a:rPr lang="en-US" dirty="0" err="1" smtClean="0"/>
              <a:t>сектор</a:t>
            </a:r>
            <a:r>
              <a:rPr lang="mk-MK" dirty="0" smtClean="0"/>
              <a:t>: </a:t>
            </a:r>
            <a:r>
              <a:rPr lang="mk-MK" b="1" dirty="0" smtClean="0">
                <a:solidFill>
                  <a:srgbClr val="FFC000"/>
                </a:solidFill>
              </a:rPr>
              <a:t>јавни потреби</a:t>
            </a:r>
            <a:r>
              <a:rPr lang="mk-MK" b="1" dirty="0" smtClean="0"/>
              <a:t>-јавен интерес- </a:t>
            </a:r>
            <a:r>
              <a:rPr lang="mk-MK" b="1" dirty="0" smtClean="0">
                <a:solidFill>
                  <a:srgbClr val="FFFF00"/>
                </a:solidFill>
              </a:rPr>
              <a:t>јавна </a:t>
            </a:r>
            <a:r>
              <a:rPr lang="mk-MK" b="1" dirty="0">
                <a:solidFill>
                  <a:srgbClr val="FFFF00"/>
                </a:solidFill>
              </a:rPr>
              <a:t>услуга</a:t>
            </a:r>
            <a:r>
              <a:rPr lang="mk-MK" dirty="0"/>
              <a:t> </a:t>
            </a:r>
            <a:endParaRPr lang="en-US" dirty="0"/>
          </a:p>
        </p:txBody>
      </p:sp>
    </p:spTree>
    <p:extLst>
      <p:ext uri="{BB962C8B-B14F-4D97-AF65-F5344CB8AC3E}">
        <p14:creationId xmlns:p14="http://schemas.microsoft.com/office/powerpoint/2010/main" val="168908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a:t>Организациска поставеност на јавниот сектор</a:t>
            </a:r>
            <a:endParaRPr lang="en-US" dirty="0"/>
          </a:p>
        </p:txBody>
      </p:sp>
      <p:sp>
        <p:nvSpPr>
          <p:cNvPr id="3" name="Content Placeholder 2"/>
          <p:cNvSpPr>
            <a:spLocks noGrp="1"/>
          </p:cNvSpPr>
          <p:nvPr>
            <p:ph idx="1"/>
          </p:nvPr>
        </p:nvSpPr>
        <p:spPr>
          <a:xfrm>
            <a:off x="474453" y="1825624"/>
            <a:ext cx="10879347" cy="4842595"/>
          </a:xfrm>
        </p:spPr>
        <p:txBody>
          <a:bodyPr>
            <a:normAutofit fontScale="70000" lnSpcReduction="20000"/>
          </a:bodyPr>
          <a:lstStyle/>
          <a:p>
            <a:r>
              <a:rPr lang="mk-MK" sz="4000" b="1" i="1" dirty="0" smtClean="0">
                <a:solidFill>
                  <a:srgbClr val="FF0000"/>
                </a:solidFill>
              </a:rPr>
              <a:t>Организациски пристап</a:t>
            </a:r>
            <a:r>
              <a:rPr lang="mk-MK" sz="4000" dirty="0" smtClean="0">
                <a:solidFill>
                  <a:srgbClr val="FF0000"/>
                </a:solidFill>
              </a:rPr>
              <a:t> </a:t>
            </a:r>
          </a:p>
          <a:p>
            <a:pPr lvl="0"/>
            <a:r>
              <a:rPr lang="mk-MK" i="1" dirty="0">
                <a:solidFill>
                  <a:srgbClr val="FFFF00"/>
                </a:solidFill>
              </a:rPr>
              <a:t>голем број институции</a:t>
            </a:r>
            <a:r>
              <a:rPr lang="mk-MK" dirty="0">
                <a:solidFill>
                  <a:srgbClr val="FFFF00"/>
                </a:solidFill>
              </a:rPr>
              <a:t> </a:t>
            </a:r>
            <a:r>
              <a:rPr lang="mk-MK" dirty="0"/>
              <a:t>што се групирани според различни критериуми:</a:t>
            </a:r>
            <a:endParaRPr lang="en-US" dirty="0"/>
          </a:p>
          <a:p>
            <a:pPr lvl="1"/>
            <a:r>
              <a:rPr lang="mk-MK" dirty="0"/>
              <a:t>според власта - институции што припаѓаат на законодавната, извршната и судската власт;</a:t>
            </a:r>
            <a:endParaRPr lang="en-US" dirty="0"/>
          </a:p>
          <a:p>
            <a:pPr lvl="1"/>
            <a:r>
              <a:rPr lang="mk-MK" dirty="0"/>
              <a:t>според областа – извршната власт опфаќа институции што припаѓаат на петнаесет различни области (министерства) за образование, здравство, безбедност, култура, економија, транспорт итн.);</a:t>
            </a:r>
            <a:endParaRPr lang="en-US" dirty="0"/>
          </a:p>
          <a:p>
            <a:pPr lvl="0"/>
            <a:r>
              <a:rPr lang="mk-MK" dirty="0"/>
              <a:t>секоја од институциите има </a:t>
            </a:r>
            <a:r>
              <a:rPr lang="mk-MK" i="1" dirty="0">
                <a:solidFill>
                  <a:srgbClr val="FFFF00"/>
                </a:solidFill>
              </a:rPr>
              <a:t>различна организациска поставеност</a:t>
            </a:r>
            <a:r>
              <a:rPr lang="mk-MK" dirty="0"/>
              <a:t>, (на пример: министерствата во својот состав може да имаат: управа, биро, служба, инспекторат и капетанија; самостојните органи на државната управа може да бидат: дирекции, архив-агенции и комисии, јавни претпријатија итн.);  </a:t>
            </a:r>
            <a:endParaRPr lang="en-US" dirty="0"/>
          </a:p>
          <a:p>
            <a:pPr lvl="0"/>
            <a:r>
              <a:rPr lang="mk-MK" dirty="0"/>
              <a:t>дел од институциите може да бидат или да имаат </a:t>
            </a:r>
            <a:r>
              <a:rPr lang="mk-MK" i="1" dirty="0">
                <a:solidFill>
                  <a:srgbClr val="FFFF00"/>
                </a:solidFill>
              </a:rPr>
              <a:t>различна хиерархиска поставеност </a:t>
            </a:r>
            <a:r>
              <a:rPr lang="mk-MK" i="1" dirty="0"/>
              <a:t>на повеќе нивоа</a:t>
            </a:r>
            <a:r>
              <a:rPr lang="mk-MK" dirty="0"/>
              <a:t>: централно, регионално, локално ниво; </a:t>
            </a:r>
            <a:endParaRPr lang="en-US" dirty="0"/>
          </a:p>
          <a:p>
            <a:pPr lvl="0"/>
            <a:r>
              <a:rPr lang="mk-MK" dirty="0"/>
              <a:t>во различните институции </a:t>
            </a:r>
            <a:r>
              <a:rPr lang="mk-MK" i="1" dirty="0"/>
              <a:t>се </a:t>
            </a:r>
            <a:r>
              <a:rPr lang="mk-MK" i="1" dirty="0">
                <a:solidFill>
                  <a:srgbClr val="FFFF00"/>
                </a:solidFill>
              </a:rPr>
              <a:t>извршуваат голем број различни активности</a:t>
            </a:r>
            <a:r>
              <a:rPr lang="mk-MK" dirty="0">
                <a:solidFill>
                  <a:srgbClr val="FFFF00"/>
                </a:solidFill>
              </a:rPr>
              <a:t> </a:t>
            </a:r>
            <a:r>
              <a:rPr lang="mk-MK" dirty="0"/>
              <a:t>(само една од активностите е испораката на јавните услуги, додека другите активности може да бидат носење на јавни политики, активности околу исполнување и реализација на јавните политики итн.); </a:t>
            </a:r>
            <a:endParaRPr lang="en-US" dirty="0"/>
          </a:p>
          <a:p>
            <a:pPr lvl="0"/>
            <a:r>
              <a:rPr lang="mk-MK" i="1" dirty="0">
                <a:solidFill>
                  <a:srgbClr val="FFFF00"/>
                </a:solidFill>
              </a:rPr>
              <a:t>функционирањето на институциите е засновано врз голем број</a:t>
            </a:r>
            <a:r>
              <a:rPr lang="mk-MK" dirty="0">
                <a:solidFill>
                  <a:srgbClr val="FFFF00"/>
                </a:solidFill>
              </a:rPr>
              <a:t> </a:t>
            </a:r>
            <a:r>
              <a:rPr lang="mk-MK" i="1" dirty="0">
                <a:solidFill>
                  <a:srgbClr val="FFFF00"/>
                </a:solidFill>
              </a:rPr>
              <a:t>закони</a:t>
            </a:r>
            <a:r>
              <a:rPr lang="mk-MK" dirty="0"/>
              <a:t>, правила и процедури што се носат во долги и сложени постапки.</a:t>
            </a:r>
            <a:endParaRPr lang="en-US" dirty="0"/>
          </a:p>
          <a:p>
            <a:endParaRPr lang="en-US" dirty="0"/>
          </a:p>
        </p:txBody>
      </p:sp>
    </p:spTree>
    <p:extLst>
      <p:ext uri="{BB962C8B-B14F-4D97-AF65-F5344CB8AC3E}">
        <p14:creationId xmlns:p14="http://schemas.microsoft.com/office/powerpoint/2010/main" val="421376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a:t>Приказ на јавниот сектор во Република Северна Македонија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0070342"/>
              </p:ext>
            </p:extLst>
          </p:nvPr>
        </p:nvGraphicFramePr>
        <p:xfrm>
          <a:off x="138022" y="1880559"/>
          <a:ext cx="11852695" cy="4916673"/>
        </p:xfrm>
        <a:graphic>
          <a:graphicData uri="http://schemas.openxmlformats.org/drawingml/2006/table">
            <a:tbl>
              <a:tblPr firstRow="1" firstCol="1" bandRow="1">
                <a:tableStyleId>{5C22544A-7EE6-4342-B048-85BDC9FD1C3A}</a:tableStyleId>
              </a:tblPr>
              <a:tblGrid>
                <a:gridCol w="2410796"/>
                <a:gridCol w="2410796"/>
                <a:gridCol w="2410796"/>
                <a:gridCol w="2410796"/>
                <a:gridCol w="2209511"/>
              </a:tblGrid>
              <a:tr h="2722113">
                <a:tc rowSpan="2">
                  <a:txBody>
                    <a:bodyPr/>
                    <a:lstStyle/>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Јавна администрација</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 </a:t>
                      </a:r>
                      <a:endParaRPr lang="en-US" sz="1800" dirty="0">
                        <a:effectLst/>
                      </a:endParaRPr>
                    </a:p>
                    <a:p>
                      <a:pPr marL="0" marR="0" algn="just">
                        <a:spcBef>
                          <a:spcPts val="0"/>
                        </a:spcBef>
                        <a:spcAft>
                          <a:spcPts val="0"/>
                        </a:spcAft>
                      </a:pPr>
                      <a:r>
                        <a:rPr lang="mk-MK" sz="1800" dirty="0">
                          <a:effectLst/>
                        </a:rPr>
                        <a:t>Државна администрација</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spcBef>
                          <a:spcPts val="0"/>
                        </a:spcBef>
                        <a:spcAft>
                          <a:spcPts val="0"/>
                        </a:spcAft>
                      </a:pPr>
                      <a:r>
                        <a:rPr lang="mk-MK" sz="1800" dirty="0">
                          <a:effectLst/>
                        </a:rPr>
                        <a:t>32 самостојни органи на државната управа</a:t>
                      </a:r>
                      <a:endParaRPr lang="en-US" sz="1800" dirty="0">
                        <a:effectLst/>
                      </a:endParaRPr>
                    </a:p>
                    <a:p>
                      <a:pPr marL="0" marR="0" algn="just">
                        <a:spcBef>
                          <a:spcPts val="0"/>
                        </a:spcBef>
                        <a:spcAft>
                          <a:spcPts val="0"/>
                        </a:spcAft>
                      </a:pPr>
                      <a:r>
                        <a:rPr lang="mk-MK" sz="1800" dirty="0">
                          <a:effectLst/>
                        </a:rPr>
                        <a:t>29 органи во состав на министерствата</a:t>
                      </a:r>
                      <a:endParaRPr lang="en-US" sz="1800" dirty="0">
                        <a:effectLst/>
                      </a:endParaRPr>
                    </a:p>
                    <a:p>
                      <a:pPr marL="0" marR="0" algn="just">
                        <a:spcBef>
                          <a:spcPts val="0"/>
                        </a:spcBef>
                        <a:spcAft>
                          <a:spcPts val="0"/>
                        </a:spcAft>
                      </a:pPr>
                      <a:r>
                        <a:rPr lang="mk-MK" sz="1800" dirty="0">
                          <a:effectLst/>
                        </a:rPr>
                        <a:t>16 правни лица со јавни овластувања</a:t>
                      </a:r>
                      <a:endParaRPr lang="en-US" sz="1800" dirty="0">
                        <a:effectLst/>
                      </a:endParaRPr>
                    </a:p>
                    <a:p>
                      <a:pPr marL="0" marR="0" algn="just">
                        <a:spcBef>
                          <a:spcPts val="0"/>
                        </a:spcBef>
                        <a:spcAft>
                          <a:spcPts val="0"/>
                        </a:spcAft>
                      </a:pPr>
                      <a:r>
                        <a:rPr lang="mk-MK" sz="1800" dirty="0">
                          <a:effectLst/>
                        </a:rPr>
                        <a:t>15 министерства</a:t>
                      </a:r>
                      <a:endParaRPr lang="en-US" sz="1800" dirty="0">
                        <a:effectLst/>
                      </a:endParaRPr>
                    </a:p>
                    <a:p>
                      <a:pPr marL="0" marR="0" algn="just">
                        <a:spcBef>
                          <a:spcPts val="0"/>
                        </a:spcBef>
                        <a:spcAft>
                          <a:spcPts val="0"/>
                        </a:spcAft>
                      </a:pPr>
                      <a:r>
                        <a:rPr lang="mk-MK" sz="1800" dirty="0">
                          <a:effectLst/>
                        </a:rPr>
                        <a:t>12 самостојни државни органи</a:t>
                      </a:r>
                      <a:endParaRPr lang="en-US" sz="1800" dirty="0">
                        <a:effectLst/>
                      </a:endParaRPr>
                    </a:p>
                    <a:p>
                      <a:pPr marL="0" marR="0" algn="just">
                        <a:spcBef>
                          <a:spcPts val="0"/>
                        </a:spcBef>
                        <a:spcAft>
                          <a:spcPts val="0"/>
                        </a:spcAft>
                      </a:pPr>
                      <a:r>
                        <a:rPr lang="mk-MK" sz="1800" dirty="0">
                          <a:effectLst/>
                        </a:rPr>
                        <a:t>10 регулаторни тела</a:t>
                      </a:r>
                      <a:endParaRPr lang="en-US" sz="1800" dirty="0">
                        <a:effectLst/>
                      </a:endParaRPr>
                    </a:p>
                    <a:p>
                      <a:pPr marL="0" marR="0" algn="just">
                        <a:spcBef>
                          <a:spcPts val="0"/>
                        </a:spcBef>
                        <a:spcAft>
                          <a:spcPts val="0"/>
                        </a:spcAft>
                      </a:pPr>
                      <a:r>
                        <a:rPr lang="mk-MK" sz="1800" dirty="0">
                          <a:effectLst/>
                        </a:rPr>
                        <a:t>3 секретаријати во Влада</a:t>
                      </a:r>
                      <a:endParaRPr lang="en-US" sz="1800" dirty="0">
                        <a:effectLst/>
                      </a:endParaRPr>
                    </a:p>
                    <a:p>
                      <a:pPr marL="0" marR="0" algn="l">
                        <a:spcBef>
                          <a:spcPts val="0"/>
                        </a:spcBef>
                        <a:spcAft>
                          <a:spcPts val="0"/>
                        </a:spcAft>
                      </a:pPr>
                      <a:r>
                        <a:rPr lang="mk-MK" sz="1800" dirty="0">
                          <a:effectLst/>
                        </a:rPr>
                        <a:t>1 посебен орган на државната управа  </a:t>
                      </a:r>
                      <a:r>
                        <a:rPr lang="mk-MK" sz="1800" dirty="0" smtClean="0">
                          <a:effectLst/>
                        </a:rPr>
                        <a:t>(</a:t>
                      </a:r>
                      <a:r>
                        <a:rPr lang="mk-MK" sz="1800" dirty="0">
                          <a:effectLst/>
                        </a:rPr>
                        <a:t>разузнавање)</a:t>
                      </a:r>
                      <a:endParaRPr lang="en-US" sz="1800" dirty="0">
                        <a:effectLst/>
                      </a:endParaRPr>
                    </a:p>
                    <a:p>
                      <a:pPr marL="0" marR="0" algn="just">
                        <a:spcBef>
                          <a:spcPts val="0"/>
                        </a:spcBef>
                        <a:spcAft>
                          <a:spcPts val="0"/>
                        </a:spcAft>
                      </a:pPr>
                      <a:r>
                        <a:rPr lang="mk-MK" sz="1800" dirty="0">
                          <a:effectLst/>
                        </a:rPr>
                        <a:t>1 служба во Владата</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544422">
                <a:tc vMerge="1">
                  <a:txBody>
                    <a:bodyPr/>
                    <a:lstStyle/>
                    <a:p>
                      <a:endParaRPr lang="en-US"/>
                    </a:p>
                  </a:txBody>
                  <a:tcPr/>
                </a:tc>
                <a:tc>
                  <a:txBody>
                    <a:bodyPr/>
                    <a:lstStyle/>
                    <a:p>
                      <a:pPr marL="0" marR="0" algn="just">
                        <a:spcBef>
                          <a:spcPts val="0"/>
                        </a:spcBef>
                        <a:spcAft>
                          <a:spcPts val="0"/>
                        </a:spcAft>
                      </a:pPr>
                      <a:r>
                        <a:rPr lang="mk-MK" sz="1800">
                          <a:effectLst/>
                        </a:rPr>
                        <a:t>81 општина</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just">
                        <a:spcBef>
                          <a:spcPts val="0"/>
                        </a:spcBef>
                        <a:spcAft>
                          <a:spcPts val="0"/>
                        </a:spcAft>
                      </a:pPr>
                      <a:r>
                        <a:rPr lang="mk-MK" sz="1800" dirty="0">
                          <a:effectLst/>
                        </a:rPr>
                        <a:t>Јавни служби:     јавни установи  888                         </a:t>
                      </a:r>
                      <a:endParaRPr lang="en-US" sz="1800" dirty="0">
                        <a:effectLst/>
                      </a:endParaRPr>
                    </a:p>
                    <a:p>
                      <a:pPr marL="0" marR="0" algn="just">
                        <a:spcBef>
                          <a:spcPts val="0"/>
                        </a:spcBef>
                        <a:spcAft>
                          <a:spcPts val="0"/>
                        </a:spcAft>
                      </a:pPr>
                      <a:r>
                        <a:rPr lang="mk-MK" sz="1800" dirty="0">
                          <a:effectLst/>
                        </a:rPr>
                        <a:t>                             јавни </a:t>
                      </a:r>
                      <a:r>
                        <a:rPr lang="mk-MK" sz="1800" dirty="0" smtClean="0">
                          <a:effectLst/>
                        </a:rPr>
                        <a:t>претпријатија 128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816634">
                <a:tc>
                  <a:txBody>
                    <a:bodyPr/>
                    <a:lstStyle/>
                    <a:p>
                      <a:pPr marL="0" marR="0" algn="just">
                        <a:spcBef>
                          <a:spcPts val="0"/>
                        </a:spcBef>
                        <a:spcAft>
                          <a:spcPts val="0"/>
                        </a:spcAft>
                      </a:pPr>
                      <a:r>
                        <a:rPr lang="mk-MK" sz="1800">
                          <a:effectLst/>
                        </a:rPr>
                        <a:t>Правосудство</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1800">
                          <a:effectLst/>
                        </a:rPr>
                        <a:t> </a:t>
                      </a:r>
                      <a:endParaRPr lang="en-US" sz="1800">
                        <a:effectLst/>
                      </a:endParaRPr>
                    </a:p>
                    <a:p>
                      <a:pPr marL="0" marR="0" algn="just">
                        <a:spcBef>
                          <a:spcPts val="0"/>
                        </a:spcBef>
                        <a:spcAft>
                          <a:spcPts val="0"/>
                        </a:spcAft>
                      </a:pPr>
                      <a:r>
                        <a:rPr lang="mk-MK" sz="1800">
                          <a:effectLst/>
                        </a:rPr>
                        <a:t>35 судови</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mk-MK" sz="1800">
                          <a:effectLst/>
                        </a:rPr>
                        <a:t>29 институции на јавното обвинителство</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mk-MK" sz="1800" dirty="0">
                          <a:effectLst/>
                        </a:rPr>
                        <a:t>Судски совет</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mk-MK" sz="1800" dirty="0">
                          <a:effectLst/>
                        </a:rPr>
                        <a:t>Совет</a:t>
                      </a:r>
                      <a:endParaRPr lang="en-US" sz="1800" dirty="0">
                        <a:effectLst/>
                      </a:endParaRPr>
                    </a:p>
                    <a:p>
                      <a:pPr marL="0" marR="0" algn="ctr">
                        <a:spcBef>
                          <a:spcPts val="0"/>
                        </a:spcBef>
                        <a:spcAft>
                          <a:spcPts val="0"/>
                        </a:spcAft>
                      </a:pPr>
                      <a:r>
                        <a:rPr lang="mk-MK" sz="1800" dirty="0">
                          <a:effectLst/>
                        </a:rPr>
                        <a:t>на јавни обвинители</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4422">
                <a:tc>
                  <a:txBody>
                    <a:bodyPr/>
                    <a:lstStyle/>
                    <a:p>
                      <a:pPr marL="0" marR="0" algn="just">
                        <a:spcBef>
                          <a:spcPts val="0"/>
                        </a:spcBef>
                        <a:spcAft>
                          <a:spcPts val="0"/>
                        </a:spcAft>
                      </a:pPr>
                      <a:r>
                        <a:rPr lang="mk-MK" sz="1800">
                          <a:effectLst/>
                        </a:rPr>
                        <a:t>Државна власт</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mk-MK" sz="1800">
                          <a:effectLst/>
                        </a:rPr>
                        <a:t>Собрание</a:t>
                      </a:r>
                      <a:endParaRPr lang="en-US" sz="1800">
                        <a:effectLst/>
                      </a:endParaRPr>
                    </a:p>
                    <a:p>
                      <a:pPr marL="0" marR="0" algn="ctr">
                        <a:spcBef>
                          <a:spcPts val="0"/>
                        </a:spcBef>
                        <a:spcAft>
                          <a:spcPts val="0"/>
                        </a:spcAft>
                      </a:pPr>
                      <a:r>
                        <a:rPr lang="mk-MK" sz="1800">
                          <a:effectLst/>
                        </a:rPr>
                        <a:t>на РСМ</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mk-MK" sz="1800">
                          <a:effectLst/>
                        </a:rPr>
                        <a:t>Влада</a:t>
                      </a:r>
                      <a:endParaRPr lang="en-US" sz="1800">
                        <a:effectLst/>
                      </a:endParaRPr>
                    </a:p>
                    <a:p>
                      <a:pPr marL="0" marR="0" algn="ctr">
                        <a:spcBef>
                          <a:spcPts val="0"/>
                        </a:spcBef>
                        <a:spcAft>
                          <a:spcPts val="0"/>
                        </a:spcAft>
                      </a:pPr>
                      <a:r>
                        <a:rPr lang="mk-MK" sz="1800">
                          <a:effectLst/>
                        </a:rPr>
                        <a:t>на РСМ</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mk-MK" sz="1800" dirty="0">
                          <a:effectLst/>
                        </a:rPr>
                        <a:t>Претседател на РСМ</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72212">
                <a:tc>
                  <a:txBody>
                    <a:bodyPr/>
                    <a:lstStyle/>
                    <a:p>
                      <a:pPr marL="0" marR="0" algn="just">
                        <a:spcBef>
                          <a:spcPts val="0"/>
                        </a:spcBef>
                        <a:spcAft>
                          <a:spcPts val="0"/>
                        </a:spcAft>
                      </a:pPr>
                      <a:r>
                        <a:rPr lang="mk-MK" sz="1800">
                          <a:effectLst/>
                        </a:rPr>
                        <a:t>Други</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mk-MK" sz="1800">
                          <a:effectLst/>
                        </a:rPr>
                        <a:t>Народна банка на РСМ</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mk-MK" sz="1800" dirty="0">
                          <a:effectLst/>
                        </a:rPr>
                        <a:t>Народен правобранител на РСМ</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80162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a:bodyPr>
          <a:lstStyle/>
          <a:p>
            <a:pPr marL="685800" indent="-685800">
              <a:buFont typeface="Arial" panose="020B0604020202020204" pitchFamily="34" charset="0"/>
              <a:buChar char="•"/>
            </a:pPr>
            <a:r>
              <a:rPr lang="mk-MK" sz="3200" b="1" i="1" dirty="0" smtClean="0">
                <a:solidFill>
                  <a:srgbClr val="FF0000"/>
                </a:solidFill>
              </a:rPr>
              <a:t>Функционален </a:t>
            </a:r>
            <a:r>
              <a:rPr lang="mk-MK" sz="3200" b="1" i="1" dirty="0">
                <a:solidFill>
                  <a:srgbClr val="FF0000"/>
                </a:solidFill>
              </a:rPr>
              <a:t>пристап</a:t>
            </a:r>
            <a:endParaRPr lang="en-US" sz="32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5906583"/>
              </p:ext>
            </p:extLst>
          </p:nvPr>
        </p:nvGraphicFramePr>
        <p:xfrm>
          <a:off x="483079" y="1397478"/>
          <a:ext cx="11205713" cy="4261450"/>
        </p:xfrm>
        <a:graphic>
          <a:graphicData uri="http://schemas.openxmlformats.org/drawingml/2006/table">
            <a:tbl>
              <a:tblPr firstRow="1" firstCol="1" bandRow="1">
                <a:tableStyleId>{5C22544A-7EE6-4342-B048-85BDC9FD1C3A}</a:tableStyleId>
              </a:tblPr>
              <a:tblGrid>
                <a:gridCol w="1719807"/>
                <a:gridCol w="9485906"/>
              </a:tblGrid>
              <a:tr h="431321">
                <a:tc>
                  <a:txBody>
                    <a:bodyPr/>
                    <a:lstStyle/>
                    <a:p>
                      <a:pPr marL="0" marR="0" algn="just">
                        <a:spcBef>
                          <a:spcPts val="0"/>
                        </a:spcBef>
                        <a:spcAft>
                          <a:spcPts val="0"/>
                        </a:spcAft>
                      </a:pPr>
                      <a:r>
                        <a:rPr lang="mk-MK" sz="2000" dirty="0">
                          <a:effectLst/>
                        </a:rPr>
                        <a:t>Ниво</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2000">
                          <a:effectLst/>
                        </a:rPr>
                        <a:t>Институции во јавен сектор</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536167">
                <a:tc>
                  <a:txBody>
                    <a:bodyPr/>
                    <a:lstStyle/>
                    <a:p>
                      <a:pPr marL="0" marR="0" algn="just">
                        <a:spcBef>
                          <a:spcPts val="0"/>
                        </a:spcBef>
                        <a:spcAft>
                          <a:spcPts val="0"/>
                        </a:spcAft>
                      </a:pPr>
                      <a:r>
                        <a:rPr lang="mk-MK" sz="2000" dirty="0">
                          <a:effectLst/>
                        </a:rPr>
                        <a:t>Државно</a:t>
                      </a:r>
                      <a:endParaRPr lang="en-US" sz="2000" dirty="0">
                        <a:effectLst/>
                      </a:endParaRPr>
                    </a:p>
                    <a:p>
                      <a:pPr marL="0" marR="0" algn="just">
                        <a:spcBef>
                          <a:spcPts val="0"/>
                        </a:spcBef>
                        <a:spcAft>
                          <a:spcPts val="0"/>
                        </a:spcAft>
                      </a:pPr>
                      <a:r>
                        <a:rPr lang="mk-MK" sz="2000" dirty="0">
                          <a:effectLst/>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2000" dirty="0">
                          <a:effectLst/>
                        </a:rPr>
                        <a:t>Државната управа (министерства, органи во состав, управни организации)</a:t>
                      </a:r>
                      <a:endParaRPr lang="en-US" sz="2000" dirty="0">
                        <a:effectLst/>
                      </a:endParaRPr>
                    </a:p>
                    <a:p>
                      <a:pPr marL="0" marR="0" algn="just">
                        <a:spcBef>
                          <a:spcPts val="0"/>
                        </a:spcBef>
                        <a:spcAft>
                          <a:spcPts val="0"/>
                        </a:spcAft>
                      </a:pPr>
                      <a:r>
                        <a:rPr lang="mk-MK" sz="2000" dirty="0">
                          <a:effectLst/>
                        </a:rPr>
                        <a:t>Јавни служби (болници, училишта, факултети, детски градинки, пензионерски домови, театри, кина) т.е. образование, наука, култура, здравство...</a:t>
                      </a:r>
                      <a:endParaRPr lang="en-US" sz="2000" dirty="0">
                        <a:effectLst/>
                      </a:endParaRPr>
                    </a:p>
                    <a:p>
                      <a:pPr marL="0" marR="0" algn="just">
                        <a:spcBef>
                          <a:spcPts val="0"/>
                        </a:spcBef>
                        <a:spcAft>
                          <a:spcPts val="0"/>
                        </a:spcAft>
                      </a:pPr>
                      <a:r>
                        <a:rPr lang="mk-MK" sz="2000" dirty="0">
                          <a:effectLst/>
                        </a:rPr>
                        <a:t>Управни организации (центри, заводи, архив)</a:t>
                      </a:r>
                      <a:endParaRPr lang="en-US" sz="2000" dirty="0">
                        <a:effectLst/>
                      </a:endParaRPr>
                    </a:p>
                    <a:p>
                      <a:pPr marL="0" marR="0" algn="just">
                        <a:spcBef>
                          <a:spcPts val="0"/>
                        </a:spcBef>
                        <a:spcAft>
                          <a:spcPts val="0"/>
                        </a:spcAft>
                      </a:pPr>
                      <a:r>
                        <a:rPr lang="mk-MK" sz="2000" dirty="0">
                          <a:effectLst/>
                        </a:rPr>
                        <a:t>Фондови за: патишта, води, шуми, еколошки, инвалидски, здравствени, пензиски </a:t>
                      </a:r>
                      <a:endParaRPr lang="en-US" sz="2000" dirty="0">
                        <a:effectLst/>
                      </a:endParaRPr>
                    </a:p>
                    <a:p>
                      <a:pPr marL="0" marR="0" algn="just">
                        <a:spcBef>
                          <a:spcPts val="0"/>
                        </a:spcBef>
                        <a:spcAft>
                          <a:spcPts val="0"/>
                        </a:spcAft>
                      </a:pPr>
                      <a:r>
                        <a:rPr lang="mk-MK" sz="2000" dirty="0">
                          <a:effectLst/>
                        </a:rPr>
                        <a:t>Трговски друштва со јавни овластувања (ЕСМ)</a:t>
                      </a:r>
                      <a:endParaRPr lang="en-US" sz="2000" dirty="0">
                        <a:effectLst/>
                      </a:endParaRPr>
                    </a:p>
                    <a:p>
                      <a:pPr marL="0" marR="0" algn="just">
                        <a:spcBef>
                          <a:spcPts val="0"/>
                        </a:spcBef>
                        <a:spcAft>
                          <a:spcPts val="0"/>
                        </a:spcAft>
                      </a:pPr>
                      <a:r>
                        <a:rPr lang="mk-MK" sz="2000" dirty="0">
                          <a:effectLst/>
                        </a:rPr>
                        <a:t>Невладини организации со јавни овластувања: лекарска комора, нотарска комора, АМСМ, Сојуз на возачи итн.</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31321">
                <a:tc>
                  <a:txBody>
                    <a:bodyPr/>
                    <a:lstStyle/>
                    <a:p>
                      <a:pPr marL="0" marR="0" algn="just">
                        <a:spcBef>
                          <a:spcPts val="0"/>
                        </a:spcBef>
                        <a:spcAft>
                          <a:spcPts val="0"/>
                        </a:spcAft>
                      </a:pPr>
                      <a:r>
                        <a:rPr lang="mk-MK" sz="2000">
                          <a:effectLst/>
                        </a:rPr>
                        <a:t>Регионално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2000" dirty="0">
                          <a:effectLst/>
                        </a:rPr>
                        <a:t>Центри за регионален развој</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862641">
                <a:tc>
                  <a:txBody>
                    <a:bodyPr/>
                    <a:lstStyle/>
                    <a:p>
                      <a:pPr marL="0" marR="0" algn="just">
                        <a:spcBef>
                          <a:spcPts val="0"/>
                        </a:spcBef>
                        <a:spcAft>
                          <a:spcPts val="0"/>
                        </a:spcAft>
                      </a:pPr>
                      <a:r>
                        <a:rPr lang="mk-MK" sz="2000">
                          <a:effectLst/>
                        </a:rPr>
                        <a:t>Локално</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mk-MK" sz="2000" dirty="0">
                          <a:effectLst/>
                        </a:rPr>
                        <a:t>Локална самоуправа (градоначалник, совет на општина)</a:t>
                      </a:r>
                      <a:endParaRPr lang="en-US" sz="2000" dirty="0">
                        <a:effectLst/>
                      </a:endParaRPr>
                    </a:p>
                    <a:p>
                      <a:pPr marL="0" marR="0" algn="just">
                        <a:spcBef>
                          <a:spcPts val="0"/>
                        </a:spcBef>
                        <a:spcAft>
                          <a:spcPts val="0"/>
                        </a:spcAft>
                      </a:pPr>
                      <a:r>
                        <a:rPr lang="mk-MK" sz="2000" dirty="0">
                          <a:effectLst/>
                        </a:rPr>
                        <a:t>Јавни претпријатија за водовод, комунална хигиена и др.</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3701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Функционирање на јавниот сектор</a:t>
            </a:r>
            <a:endParaRPr lang="en-US" dirty="0"/>
          </a:p>
        </p:txBody>
      </p:sp>
      <p:sp>
        <p:nvSpPr>
          <p:cNvPr id="3" name="Content Placeholder 2"/>
          <p:cNvSpPr>
            <a:spLocks noGrp="1"/>
          </p:cNvSpPr>
          <p:nvPr>
            <p:ph idx="1"/>
          </p:nvPr>
        </p:nvSpPr>
        <p:spPr>
          <a:xfrm>
            <a:off x="414067" y="1825625"/>
            <a:ext cx="11317857" cy="4842594"/>
          </a:xfrm>
        </p:spPr>
        <p:txBody>
          <a:bodyPr>
            <a:normAutofit fontScale="62500" lnSpcReduction="20000"/>
          </a:bodyPr>
          <a:lstStyle/>
          <a:p>
            <a:r>
              <a:rPr lang="mk-MK" dirty="0" smtClean="0"/>
              <a:t>Функционирање -  </a:t>
            </a:r>
            <a:r>
              <a:rPr lang="mk-MK" dirty="0"/>
              <a:t>размена на </a:t>
            </a:r>
            <a:r>
              <a:rPr lang="mk-MK" dirty="0" smtClean="0"/>
              <a:t>информации - комуникација:</a:t>
            </a:r>
            <a:endParaRPr lang="en-US" dirty="0"/>
          </a:p>
          <a:p>
            <a:pPr lvl="0"/>
            <a:r>
              <a:rPr lang="mk-MK" dirty="0"/>
              <a:t>во рамките на секоја од поединечните институции (интерна комуникација), </a:t>
            </a:r>
            <a:endParaRPr lang="en-US" dirty="0"/>
          </a:p>
          <a:p>
            <a:pPr lvl="0"/>
            <a:r>
              <a:rPr lang="mk-MK" dirty="0"/>
              <a:t>помеѓу различните институции во рамките на целиот сектор набљудуван како мрежа од институции (интерорганизациска комуникација), и</a:t>
            </a:r>
            <a:endParaRPr lang="en-US" dirty="0"/>
          </a:p>
          <a:p>
            <a:pPr lvl="0"/>
            <a:r>
              <a:rPr lang="mk-MK" dirty="0"/>
              <a:t>надвор од мрежата: (a) со правни лица: компании, претпријатија, граѓански здруженија и фондации и (б) со граѓаните како поединци/ физички лица (екстерна комуникација). </a:t>
            </a:r>
            <a:endParaRPr lang="en-US" dirty="0"/>
          </a:p>
          <a:p>
            <a:pPr marL="0" indent="0">
              <a:buNone/>
            </a:pPr>
            <a:endParaRPr lang="en-US" dirty="0"/>
          </a:p>
          <a:p>
            <a:r>
              <a:rPr lang="mk-MK" dirty="0"/>
              <a:t>Комуникацијата во јавната администрација е формална и може да се реализира како: </a:t>
            </a:r>
            <a:endParaRPr lang="en-US" dirty="0"/>
          </a:p>
          <a:p>
            <a:pPr lvl="0"/>
            <a:r>
              <a:rPr lang="mk-MK" i="1" dirty="0"/>
              <a:t>внатрешна</a:t>
            </a:r>
            <a:r>
              <a:rPr lang="mk-MK" dirty="0"/>
              <a:t> (интерна комуникација), во рамки на една институција:</a:t>
            </a:r>
            <a:endParaRPr lang="en-US" dirty="0"/>
          </a:p>
          <a:p>
            <a:pPr lvl="1"/>
            <a:r>
              <a:rPr lang="mk-MK" dirty="0"/>
              <a:t>вертикална (меѓу вработени на различни хиерархиски нивоа) </a:t>
            </a:r>
            <a:endParaRPr lang="en-US" dirty="0"/>
          </a:p>
          <a:p>
            <a:pPr lvl="1"/>
            <a:r>
              <a:rPr lang="mk-MK" dirty="0"/>
              <a:t>х</a:t>
            </a:r>
            <a:r>
              <a:rPr lang="mk-MK" dirty="0" smtClean="0"/>
              <a:t>оризонтална </a:t>
            </a:r>
            <a:r>
              <a:rPr lang="mk-MK" dirty="0"/>
              <a:t>(меѓу вработени на исто хиерархиско ниво) </a:t>
            </a:r>
            <a:endParaRPr lang="en-US" dirty="0"/>
          </a:p>
          <a:p>
            <a:pPr lvl="1"/>
            <a:r>
              <a:rPr lang="mk-MK" dirty="0"/>
              <a:t>дијагонална (меѓу вработени од различни хиерархиски нивоа, од различни оддели во рамките на истата институција) и</a:t>
            </a:r>
            <a:endParaRPr lang="en-US" dirty="0"/>
          </a:p>
          <a:p>
            <a:pPr lvl="0"/>
            <a:r>
              <a:rPr lang="mk-MK" i="1" dirty="0"/>
              <a:t>надворешна</a:t>
            </a:r>
            <a:r>
              <a:rPr lang="mk-MK" dirty="0"/>
              <a:t> (интерорганизациска или екстерна комуникација), </a:t>
            </a:r>
            <a:endParaRPr lang="mk-MK" dirty="0" smtClean="0"/>
          </a:p>
          <a:p>
            <a:pPr lvl="1"/>
            <a:r>
              <a:rPr lang="mk-MK" dirty="0" smtClean="0"/>
              <a:t>меѓу две </a:t>
            </a:r>
            <a:r>
              <a:rPr lang="mk-MK" dirty="0"/>
              <a:t>или повеќе институции во јавниот </a:t>
            </a:r>
            <a:r>
              <a:rPr lang="mk-MK" dirty="0" smtClean="0"/>
              <a:t>сектор, </a:t>
            </a:r>
          </a:p>
          <a:p>
            <a:pPr lvl="1"/>
            <a:r>
              <a:rPr lang="mk-MK" dirty="0" smtClean="0"/>
              <a:t>институција </a:t>
            </a:r>
            <a:r>
              <a:rPr lang="mk-MK" dirty="0"/>
              <a:t>од јавниот сектор и правно лице што не припаѓа во јавен сектор и може да биде компанија и претпријатие од бизнис-секторот или здружение или фондација од граѓанскиот сектор, </a:t>
            </a:r>
            <a:r>
              <a:rPr lang="mk-MK" dirty="0" smtClean="0"/>
              <a:t>и</a:t>
            </a:r>
            <a:r>
              <a:rPr lang="mk-MK" dirty="0"/>
              <a:t> </a:t>
            </a:r>
            <a:endParaRPr lang="mk-MK" dirty="0" smtClean="0"/>
          </a:p>
          <a:p>
            <a:pPr lvl="1"/>
            <a:r>
              <a:rPr lang="mk-MK" dirty="0" smtClean="0"/>
              <a:t>институција </a:t>
            </a:r>
            <a:r>
              <a:rPr lang="mk-MK" dirty="0"/>
              <a:t>и физичко лице – граѓанин</a:t>
            </a:r>
            <a:r>
              <a:rPr lang="mk-MK" dirty="0" smtClean="0"/>
              <a:t>.</a:t>
            </a:r>
            <a:endParaRPr lang="en-US" dirty="0"/>
          </a:p>
        </p:txBody>
      </p:sp>
    </p:spTree>
    <p:extLst>
      <p:ext uri="{BB962C8B-B14F-4D97-AF65-F5344CB8AC3E}">
        <p14:creationId xmlns:p14="http://schemas.microsoft.com/office/powerpoint/2010/main" val="391565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smtClean="0"/>
              <a:t>Комуникација </a:t>
            </a:r>
            <a:r>
              <a:rPr lang="mk-MK" dirty="0"/>
              <a:t>во и меѓу институциите во јавниот сектор </a:t>
            </a:r>
            <a:endParaRPr lang="en-US" dirty="0"/>
          </a:p>
        </p:txBody>
      </p:sp>
      <p:sp>
        <p:nvSpPr>
          <p:cNvPr id="3" name="Content Placeholder 2"/>
          <p:cNvSpPr>
            <a:spLocks noGrp="1"/>
          </p:cNvSpPr>
          <p:nvPr>
            <p:ph idx="1"/>
          </p:nvPr>
        </p:nvSpPr>
        <p:spPr>
          <a:xfrm>
            <a:off x="621102" y="1825624"/>
            <a:ext cx="11214340" cy="5032375"/>
          </a:xfrm>
        </p:spPr>
        <p:txBody>
          <a:bodyPr>
            <a:normAutofit fontScale="92500" lnSpcReduction="10000"/>
          </a:bodyPr>
          <a:lstStyle/>
          <a:p>
            <a:r>
              <a:rPr lang="mk-MK" dirty="0" smtClean="0"/>
              <a:t>се </a:t>
            </a:r>
            <a:r>
              <a:rPr lang="mk-MK" dirty="0"/>
              <a:t>реализира според </a:t>
            </a:r>
            <a:r>
              <a:rPr lang="mk-MK" dirty="0">
                <a:solidFill>
                  <a:srgbClr val="FFFF00"/>
                </a:solidFill>
              </a:rPr>
              <a:t>формални</a:t>
            </a:r>
            <a:r>
              <a:rPr lang="mk-MK" dirty="0"/>
              <a:t> и со закон предвидени </a:t>
            </a:r>
            <a:r>
              <a:rPr lang="mk-MK" dirty="0">
                <a:solidFill>
                  <a:srgbClr val="FFFF00"/>
                </a:solidFill>
              </a:rPr>
              <a:t>прописи и постапки </a:t>
            </a:r>
            <a:endParaRPr lang="mk-MK" dirty="0" smtClean="0">
              <a:solidFill>
                <a:srgbClr val="FFFF00"/>
              </a:solidFill>
            </a:endParaRPr>
          </a:p>
          <a:p>
            <a:r>
              <a:rPr lang="mk-MK" dirty="0" smtClean="0"/>
              <a:t>се </a:t>
            </a:r>
            <a:r>
              <a:rPr lang="mk-MK" dirty="0"/>
              <a:t>развиени детални </a:t>
            </a:r>
            <a:r>
              <a:rPr lang="mk-MK" dirty="0">
                <a:solidFill>
                  <a:srgbClr val="FFFF00"/>
                </a:solidFill>
              </a:rPr>
              <a:t>административни процедури</a:t>
            </a:r>
            <a:r>
              <a:rPr lang="mk-MK" dirty="0"/>
              <a:t>, со кои се постигнува стандардизација и се олеснува самата комуникација. </a:t>
            </a:r>
            <a:endParaRPr lang="mk-MK" dirty="0" smtClean="0"/>
          </a:p>
          <a:p>
            <a:pPr marL="0" indent="0">
              <a:buNone/>
            </a:pPr>
            <a:r>
              <a:rPr lang="mk-MK" dirty="0"/>
              <a:t>А</a:t>
            </a:r>
            <a:r>
              <a:rPr lang="mk-MK" dirty="0" smtClean="0"/>
              <a:t>дминистративните процедури:</a:t>
            </a:r>
          </a:p>
          <a:p>
            <a:r>
              <a:rPr lang="mk-MK" dirty="0" smtClean="0"/>
              <a:t>се </a:t>
            </a:r>
            <a:r>
              <a:rPr lang="mk-MK" dirty="0"/>
              <a:t>патоказ за комуникацијата, </a:t>
            </a:r>
            <a:endParaRPr lang="mk-MK" dirty="0" smtClean="0"/>
          </a:p>
          <a:p>
            <a:r>
              <a:rPr lang="mk-MK" dirty="0" smtClean="0"/>
              <a:t>се </a:t>
            </a:r>
            <a:r>
              <a:rPr lang="mk-MK" dirty="0"/>
              <a:t>основа за реализација на јавната услуга, </a:t>
            </a:r>
            <a:endParaRPr lang="mk-MK" dirty="0" smtClean="0"/>
          </a:p>
          <a:p>
            <a:r>
              <a:rPr lang="mk-MK" dirty="0" smtClean="0"/>
              <a:t>се примена </a:t>
            </a:r>
            <a:r>
              <a:rPr lang="mk-MK" dirty="0"/>
              <a:t>на правните </a:t>
            </a:r>
            <a:r>
              <a:rPr lang="mk-MK" dirty="0" smtClean="0"/>
              <a:t>прописи. </a:t>
            </a:r>
            <a:endParaRPr lang="en-US" dirty="0"/>
          </a:p>
          <a:p>
            <a:pPr marL="0" indent="0">
              <a:buNone/>
            </a:pPr>
            <a:r>
              <a:rPr lang="mk-MK" dirty="0"/>
              <a:t>Реализацијата на административните процедури подразбира употреба на </a:t>
            </a:r>
            <a:r>
              <a:rPr lang="mk-MK" dirty="0">
                <a:solidFill>
                  <a:srgbClr val="FFFF00"/>
                </a:solidFill>
              </a:rPr>
              <a:t>канали за комуникација</a:t>
            </a:r>
            <a:r>
              <a:rPr lang="mk-MK" dirty="0"/>
              <a:t>. </a:t>
            </a:r>
            <a:endParaRPr lang="mk-MK" dirty="0" smtClean="0"/>
          </a:p>
          <a:p>
            <a:pPr marL="0" indent="0">
              <a:buNone/>
            </a:pPr>
            <a:r>
              <a:rPr lang="mk-MK" dirty="0" smtClean="0"/>
              <a:t>Носител </a:t>
            </a:r>
            <a:r>
              <a:rPr lang="mk-MK" dirty="0"/>
              <a:t>на информацијата во јавниот сектор е </a:t>
            </a:r>
            <a:r>
              <a:rPr lang="mk-MK" b="1" dirty="0">
                <a:solidFill>
                  <a:srgbClr val="FF0000"/>
                </a:solidFill>
              </a:rPr>
              <a:t>документот</a:t>
            </a:r>
            <a:r>
              <a:rPr lang="mk-MK" dirty="0"/>
              <a:t>. </a:t>
            </a:r>
            <a:endParaRPr lang="mk-MK" dirty="0" smtClean="0"/>
          </a:p>
          <a:p>
            <a:pPr marL="0" indent="0">
              <a:buNone/>
            </a:pPr>
            <a:r>
              <a:rPr lang="mk-MK" dirty="0" smtClean="0"/>
              <a:t>Главно средство </a:t>
            </a:r>
            <a:r>
              <a:rPr lang="mk-MK" dirty="0"/>
              <a:t>за </a:t>
            </a:r>
            <a:r>
              <a:rPr lang="mk-MK" dirty="0" smtClean="0"/>
              <a:t>комуникација </a:t>
            </a:r>
            <a:r>
              <a:rPr lang="mk-MK" dirty="0"/>
              <a:t>во јавниот </a:t>
            </a:r>
            <a:r>
              <a:rPr lang="mk-MK" dirty="0" smtClean="0"/>
              <a:t>сектор </a:t>
            </a:r>
            <a:r>
              <a:rPr lang="mk-MK" dirty="0"/>
              <a:t>во комуникација со странките се </a:t>
            </a:r>
            <a:r>
              <a:rPr lang="mk-MK" b="1" dirty="0">
                <a:solidFill>
                  <a:srgbClr val="FF0000"/>
                </a:solidFill>
              </a:rPr>
              <a:t>обрасците</a:t>
            </a:r>
            <a:r>
              <a:rPr lang="mk-MK" dirty="0">
                <a:solidFill>
                  <a:srgbClr val="FF0000"/>
                </a:solidFill>
              </a:rPr>
              <a:t> </a:t>
            </a:r>
            <a:r>
              <a:rPr lang="mk-MK" dirty="0">
                <a:solidFill>
                  <a:schemeClr val="tx1"/>
                </a:solidFill>
              </a:rPr>
              <a:t>или</a:t>
            </a:r>
            <a:r>
              <a:rPr lang="mk-MK" dirty="0">
                <a:solidFill>
                  <a:srgbClr val="FF0000"/>
                </a:solidFill>
              </a:rPr>
              <a:t> </a:t>
            </a:r>
            <a:r>
              <a:rPr lang="mk-MK" b="1" dirty="0">
                <a:solidFill>
                  <a:srgbClr val="FF0000"/>
                </a:solidFill>
              </a:rPr>
              <a:t>формуларите</a:t>
            </a:r>
            <a:r>
              <a:rPr lang="mk-MK" dirty="0"/>
              <a:t>. </a:t>
            </a:r>
            <a:endParaRPr lang="en-US" dirty="0"/>
          </a:p>
          <a:p>
            <a:endParaRPr lang="en-US" dirty="0"/>
          </a:p>
        </p:txBody>
      </p:sp>
    </p:spTree>
    <p:extLst>
      <p:ext uri="{BB962C8B-B14F-4D97-AF65-F5344CB8AC3E}">
        <p14:creationId xmlns:p14="http://schemas.microsoft.com/office/powerpoint/2010/main" val="151517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k-MK" dirty="0"/>
              <a:t>Јавна администрација, јавен сектор и е-влада </a:t>
            </a:r>
            <a:endParaRPr lang="en-US" dirty="0"/>
          </a:p>
        </p:txBody>
      </p:sp>
      <p:sp>
        <p:nvSpPr>
          <p:cNvPr id="3" name="Content Placeholder 2"/>
          <p:cNvSpPr>
            <a:spLocks noGrp="1"/>
          </p:cNvSpPr>
          <p:nvPr>
            <p:ph idx="1"/>
          </p:nvPr>
        </p:nvSpPr>
        <p:spPr>
          <a:xfrm>
            <a:off x="465826" y="1825624"/>
            <a:ext cx="10887974" cy="5032375"/>
          </a:xfrm>
        </p:spPr>
        <p:txBody>
          <a:bodyPr>
            <a:normAutofit fontScale="92500" lnSpcReduction="20000"/>
          </a:bodyPr>
          <a:lstStyle/>
          <a:p>
            <a:r>
              <a:rPr lang="mk-MK" b="1" dirty="0"/>
              <a:t>Историски контекст на основањето на е-влада</a:t>
            </a:r>
            <a:endParaRPr lang="en-US" b="1" dirty="0"/>
          </a:p>
          <a:p>
            <a:r>
              <a:rPr lang="mk-MK" b="1" dirty="0" smtClean="0"/>
              <a:t>Заемни </a:t>
            </a:r>
            <a:r>
              <a:rPr lang="mk-MK" b="1" dirty="0"/>
              <a:t>влијанија на технологијата и јавната </a:t>
            </a:r>
            <a:r>
              <a:rPr lang="mk-MK" b="1" dirty="0" smtClean="0"/>
              <a:t>администрација</a:t>
            </a:r>
          </a:p>
          <a:p>
            <a:pPr marL="0" indent="0">
              <a:buNone/>
            </a:pPr>
            <a:endParaRPr lang="mk-MK" b="1" dirty="0" smtClean="0"/>
          </a:p>
          <a:p>
            <a:pPr marL="0" indent="0">
              <a:buNone/>
            </a:pPr>
            <a:endParaRPr lang="mk-MK" b="1" dirty="0" smtClean="0"/>
          </a:p>
          <a:p>
            <a:pPr marL="0" indent="0">
              <a:buNone/>
            </a:pPr>
            <a:r>
              <a:rPr lang="mk-MK" b="1" dirty="0" smtClean="0"/>
              <a:t>Херман </a:t>
            </a:r>
            <a:r>
              <a:rPr lang="mk-MK" b="1" dirty="0"/>
              <a:t>Холерит</a:t>
            </a:r>
            <a:r>
              <a:rPr lang="en-US" b="1" dirty="0"/>
              <a:t> (</a:t>
            </a:r>
            <a:r>
              <a:rPr lang="mk-MK" b="1" dirty="0"/>
              <a:t>Herman Hollerith</a:t>
            </a:r>
            <a:r>
              <a:rPr lang="en-US" b="1" dirty="0"/>
              <a:t>) </a:t>
            </a:r>
            <a:endParaRPr lang="mk-MK" b="1" dirty="0" smtClean="0"/>
          </a:p>
          <a:p>
            <a:r>
              <a:rPr lang="mk-MK" b="1" dirty="0" smtClean="0"/>
              <a:t>Попис-перфорирани картички</a:t>
            </a:r>
          </a:p>
          <a:p>
            <a:endParaRPr lang="mk-MK" b="1" dirty="0"/>
          </a:p>
          <a:p>
            <a:pPr marL="0" indent="0">
              <a:buNone/>
            </a:pPr>
            <a:r>
              <a:rPr lang="mk-MK" b="1" dirty="0" smtClean="0"/>
              <a:t>		Алан </a:t>
            </a:r>
            <a:r>
              <a:rPr lang="mk-MK" b="1" dirty="0"/>
              <a:t>Туринг</a:t>
            </a:r>
            <a:r>
              <a:rPr lang="en-US" b="1" dirty="0"/>
              <a:t> (</a:t>
            </a:r>
            <a:r>
              <a:rPr lang="mk-MK" b="1" dirty="0"/>
              <a:t>Alan Turing</a:t>
            </a:r>
            <a:r>
              <a:rPr lang="en-US" b="1" dirty="0" smtClean="0"/>
              <a:t>)</a:t>
            </a:r>
            <a:endParaRPr lang="mk-MK" b="1" dirty="0" smtClean="0"/>
          </a:p>
          <a:p>
            <a:pPr marL="0" indent="0">
              <a:buNone/>
            </a:pPr>
            <a:r>
              <a:rPr lang="mk-MK" b="1" dirty="0" smtClean="0"/>
              <a:t>		дешифрирање-кодирање</a:t>
            </a:r>
          </a:p>
          <a:p>
            <a:pPr marL="0" indent="0">
              <a:buNone/>
            </a:pPr>
            <a:endParaRPr lang="mk-MK" b="1" dirty="0" smtClean="0"/>
          </a:p>
          <a:p>
            <a:pPr marL="0" indent="0">
              <a:buNone/>
            </a:pPr>
            <a:r>
              <a:rPr lang="mk-MK" b="1" dirty="0"/>
              <a:t>	</a:t>
            </a:r>
            <a:r>
              <a:rPr lang="mk-MK" b="1" dirty="0" smtClean="0"/>
              <a:t>			Доналд </a:t>
            </a:r>
            <a:r>
              <a:rPr lang="mk-MK" b="1" dirty="0"/>
              <a:t>Дејвис</a:t>
            </a:r>
            <a:r>
              <a:rPr lang="en-US" b="1" dirty="0"/>
              <a:t> (</a:t>
            </a:r>
            <a:r>
              <a:rPr lang="mk-MK" b="1" dirty="0"/>
              <a:t>Donald Davies</a:t>
            </a:r>
            <a:r>
              <a:rPr lang="en-US" b="1" dirty="0" smtClean="0"/>
              <a:t>)</a:t>
            </a:r>
            <a:endParaRPr lang="mk-MK" b="1" dirty="0" smtClean="0"/>
          </a:p>
          <a:p>
            <a:pPr marL="0" indent="0">
              <a:buNone/>
            </a:pPr>
            <a:r>
              <a:rPr lang="mk-MK" b="1" dirty="0"/>
              <a:t>	</a:t>
            </a:r>
            <a:r>
              <a:rPr lang="mk-MK" b="1" dirty="0" smtClean="0"/>
              <a:t>			мрежи-Интернет</a:t>
            </a:r>
            <a:endParaRPr lang="en-US" dirty="0"/>
          </a:p>
          <a:p>
            <a:endParaRPr lang="en-US" dirty="0"/>
          </a:p>
          <a:p>
            <a:endParaRPr lang="en-US" b="1" dirty="0"/>
          </a:p>
          <a:p>
            <a:endParaRPr lang="en-US" dirty="0"/>
          </a:p>
        </p:txBody>
      </p:sp>
      <p:pic>
        <p:nvPicPr>
          <p:cNvPr id="4" name="Picture 3"/>
          <p:cNvPicPr>
            <a:picLocks noChangeAspect="1"/>
          </p:cNvPicPr>
          <p:nvPr/>
        </p:nvPicPr>
        <p:blipFill>
          <a:blip r:embed="rId2"/>
          <a:stretch>
            <a:fillRect/>
          </a:stretch>
        </p:blipFill>
        <p:spPr>
          <a:xfrm>
            <a:off x="5492443" y="2834334"/>
            <a:ext cx="1207113" cy="1292464"/>
          </a:xfrm>
          <a:prstGeom prst="rect">
            <a:avLst/>
          </a:prstGeom>
        </p:spPr>
      </p:pic>
      <p:pic>
        <p:nvPicPr>
          <p:cNvPr id="5" name="Picture 4"/>
          <p:cNvPicPr>
            <a:picLocks noChangeAspect="1"/>
          </p:cNvPicPr>
          <p:nvPr/>
        </p:nvPicPr>
        <p:blipFill>
          <a:blip r:embed="rId3"/>
          <a:stretch>
            <a:fillRect/>
          </a:stretch>
        </p:blipFill>
        <p:spPr>
          <a:xfrm>
            <a:off x="6347186" y="4261734"/>
            <a:ext cx="1463167" cy="1572904"/>
          </a:xfrm>
          <a:prstGeom prst="rect">
            <a:avLst/>
          </a:prstGeom>
        </p:spPr>
      </p:pic>
      <p:pic>
        <p:nvPicPr>
          <p:cNvPr id="6" name="Picture 5"/>
          <p:cNvPicPr>
            <a:picLocks noChangeAspect="1"/>
          </p:cNvPicPr>
          <p:nvPr/>
        </p:nvPicPr>
        <p:blipFill>
          <a:blip r:embed="rId4"/>
          <a:stretch>
            <a:fillRect/>
          </a:stretch>
        </p:blipFill>
        <p:spPr>
          <a:xfrm>
            <a:off x="9003362" y="5269125"/>
            <a:ext cx="1243692" cy="1426588"/>
          </a:xfrm>
          <a:prstGeom prst="rect">
            <a:avLst/>
          </a:prstGeom>
        </p:spPr>
      </p:pic>
    </p:spTree>
    <p:extLst>
      <p:ext uri="{BB962C8B-B14F-4D97-AF65-F5344CB8AC3E}">
        <p14:creationId xmlns:p14="http://schemas.microsoft.com/office/powerpoint/2010/main" val="361456731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57</TotalTime>
  <Words>957</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Symbol</vt:lpstr>
      <vt:lpstr>Times New Roman</vt:lpstr>
      <vt:lpstr>Wingdings</vt:lpstr>
      <vt:lpstr>Depth</vt:lpstr>
      <vt:lpstr>PowerPoint Presentation</vt:lpstr>
      <vt:lpstr>PowerPoint Presentation</vt:lpstr>
      <vt:lpstr>Вовед во јавен сектор</vt:lpstr>
      <vt:lpstr>Организациска поставеност на јавниот сектор</vt:lpstr>
      <vt:lpstr>Приказ на јавниот сектор во Република Северна Македонија</vt:lpstr>
      <vt:lpstr>Функционален пристап</vt:lpstr>
      <vt:lpstr>Функционирање на јавниот сектор</vt:lpstr>
      <vt:lpstr>Комуникација во и меѓу институциите во јавниот сектор </vt:lpstr>
      <vt:lpstr>Јавна администрација, јавен сектор и е-влада </vt:lpstr>
      <vt:lpstr>Прашања за проверка на знаењето </vt:lpstr>
      <vt:lpstr>Домашна работа за студентите вежби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fikt1</dc:creator>
  <cp:lastModifiedBy>fikt1</cp:lastModifiedBy>
  <cp:revision>6</cp:revision>
  <dcterms:created xsi:type="dcterms:W3CDTF">2023-02-22T11:08:33Z</dcterms:created>
  <dcterms:modified xsi:type="dcterms:W3CDTF">2023-02-22T12:05:33Z</dcterms:modified>
</cp:coreProperties>
</file>