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rstgov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82" y="1798465"/>
            <a:ext cx="9144000" cy="1641490"/>
          </a:xfrm>
        </p:spPr>
        <p:txBody>
          <a:bodyPr/>
          <a:lstStyle/>
          <a:p>
            <a:pPr algn="l"/>
            <a:r>
              <a:rPr lang="mk-MK" sz="3200" b="1" dirty="0">
                <a:effectLst/>
              </a:rPr>
              <a:t>Е-ВЛАДА: КОНЦЕПИРАЊЕ И ДЕФИНИРАЊЕ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522126" cy="271505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mk-MK" b="1" dirty="0"/>
              <a:t>2.1. Причини за појава на концептот е-влада</a:t>
            </a:r>
            <a:endParaRPr lang="en-US" dirty="0"/>
          </a:p>
          <a:p>
            <a:pPr algn="l"/>
            <a:r>
              <a:rPr lang="mk-MK" dirty="0"/>
              <a:t>       2.1.1. Нови состојби во општеството со појавата на интернетот и новите ИКТ</a:t>
            </a:r>
            <a:endParaRPr lang="en-US" dirty="0"/>
          </a:p>
          <a:p>
            <a:pPr algn="l"/>
            <a:r>
              <a:rPr lang="mk-MK" dirty="0"/>
              <a:t>       2.1.2. Состојби во јавниот сектор како резултат на појавата на интернетот и ИКТ</a:t>
            </a:r>
            <a:endParaRPr lang="en-US" dirty="0"/>
          </a:p>
          <a:p>
            <a:pPr algn="l"/>
            <a:r>
              <a:rPr lang="mk-MK" dirty="0"/>
              <a:t>       2.1.3. Историски преглед на развојот на е-влада</a:t>
            </a:r>
            <a:endParaRPr lang="en-US" dirty="0"/>
          </a:p>
          <a:p>
            <a:pPr algn="l"/>
            <a:r>
              <a:rPr lang="mk-MK" b="1" dirty="0"/>
              <a:t>2.2. Вовед во концептот е-влада</a:t>
            </a:r>
            <a:endParaRPr lang="en-US" dirty="0"/>
          </a:p>
          <a:p>
            <a:pPr algn="l"/>
            <a:r>
              <a:rPr lang="mk-MK" dirty="0"/>
              <a:t>       2.2.1. Дефинирање на поимот е-влада</a:t>
            </a:r>
            <a:endParaRPr lang="en-US" dirty="0"/>
          </a:p>
          <a:p>
            <a:pPr algn="l"/>
            <a:r>
              <a:rPr lang="mk-MK" dirty="0"/>
              <a:t>       2.2.2. Придобивки од имплементацијата на концептот е-влада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586596"/>
            <a:ext cx="10233800" cy="5590367"/>
          </a:xfrm>
        </p:spPr>
        <p:txBody>
          <a:bodyPr>
            <a:normAutofit fontScale="92500"/>
          </a:bodyPr>
          <a:lstStyle/>
          <a:p>
            <a:pPr lvl="0"/>
            <a:r>
              <a:rPr lang="mk-MK" dirty="0"/>
              <a:t>„ИКТ ќе ја смени ’фрагментацијата‘ на владата и ќе ги сруши sидовите меѓу владините агенции вклучени во давањето услуги како резултат на нејзината поврзаност и со тоа ќе се постигне надминување на „силос ефектот“ и постигнување резултати, како што се зголемена соработка, подобрен капацитет на политиките и зголемен фокус на услуги на клиентите, како и намалувања на јазот меѓу креаторите на високо ниво на централната влада и оние што ја спроведуваат политиката на фронтот на испорака на услуги</a:t>
            </a:r>
            <a:r>
              <a:rPr lang="mk-MK" dirty="0" smtClean="0"/>
              <a:t>“;</a:t>
            </a:r>
            <a:endParaRPr lang="en-US" dirty="0"/>
          </a:p>
          <a:p>
            <a:pPr lvl="0"/>
            <a:r>
              <a:rPr lang="mk-MK" dirty="0"/>
              <a:t>„Користење на ИКТ од страна на државата заради зголемување на обемот и квалитетот на информациите и услугите што им ги нуди државата на граѓаните, деловните субјекти, невладиниот сектор и другите државни органи, доставени на ефикасен, економичен и достапен начин, истовремено обезбедувајќи одговорно, отчетно и транспарентно работење и зајакнување на демократските </a:t>
            </a:r>
            <a:r>
              <a:rPr lang="mk-MK" dirty="0" smtClean="0"/>
              <a:t>процеси.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i="1" dirty="0"/>
              <a:t>Третата група</a:t>
            </a:r>
            <a:r>
              <a:rPr lang="mk-MK" dirty="0"/>
              <a:t> </a:t>
            </a:r>
            <a:r>
              <a:rPr lang="mk-MK" i="1" dirty="0"/>
              <a:t>дефиниции за е-влада</a:t>
            </a:r>
            <a:r>
              <a:rPr lang="mk-M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3" y="1825625"/>
            <a:ext cx="11257472" cy="4877100"/>
          </a:xfrm>
        </p:spPr>
        <p:txBody>
          <a:bodyPr>
            <a:normAutofit fontScale="92500" lnSpcReduction="20000"/>
          </a:bodyPr>
          <a:lstStyle/>
          <a:p>
            <a:r>
              <a:rPr lang="mk-MK" dirty="0"/>
              <a:t>„внатрешната“ димензија на е-влада </a:t>
            </a:r>
            <a:endParaRPr lang="mk-MK" dirty="0" smtClean="0"/>
          </a:p>
          <a:p>
            <a:r>
              <a:rPr lang="mk-MK" u="sng" dirty="0" smtClean="0"/>
              <a:t>комбинација </a:t>
            </a:r>
            <a:r>
              <a:rPr lang="mk-MK" u="sng" dirty="0"/>
              <a:t>на информатички технологии, организациски промени и нови вештини во јавната администрација</a:t>
            </a:r>
            <a:r>
              <a:rPr lang="mk-MK" dirty="0"/>
              <a:t>. </a:t>
            </a:r>
            <a:endParaRPr lang="mk-MK" dirty="0" smtClean="0"/>
          </a:p>
          <a:p>
            <a:pPr marL="0" indent="0">
              <a:buNone/>
            </a:pPr>
            <a:r>
              <a:rPr lang="mk-MK" dirty="0" smtClean="0"/>
              <a:t>Во </a:t>
            </a:r>
            <a:r>
              <a:rPr lang="mk-MK" dirty="0"/>
              <a:t>овие дефиниции е-влада е дефинирана како:</a:t>
            </a:r>
            <a:endParaRPr lang="en-US" dirty="0"/>
          </a:p>
          <a:p>
            <a:pPr lvl="0"/>
            <a:r>
              <a:rPr lang="mk-MK" dirty="0"/>
              <a:t>„Сеопфатна, непречена реорганизација на процесите втемелена на можностите што ги овозможуваат новите технологии, при што административните и владините задачи може да се извршуваат на интерфејсот на агенциите, граѓаните и политиката, како и во и меѓу владините агенции“ (Jansen, 2005 во [3]);</a:t>
            </a:r>
            <a:endParaRPr lang="en-US" dirty="0"/>
          </a:p>
          <a:p>
            <a:pPr lvl="0"/>
            <a:r>
              <a:rPr lang="mk-MK" dirty="0"/>
              <a:t>„Прекројување на ригидните организациски структури во нови со фундаментално преосмислување на владините процеси и создавање интегрирани, висококвалитетни јавни услуги што ќе ги зајакнат демократските процеси и ќе ги поддржат целите на заедницата и процеси низ одделни административни тела и институции“ (West 2008 во [3]).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275" cy="1325563"/>
          </a:xfrm>
        </p:spPr>
        <p:txBody>
          <a:bodyPr>
            <a:normAutofit fontScale="90000"/>
          </a:bodyPr>
          <a:lstStyle/>
          <a:p>
            <a:r>
              <a:rPr lang="mk-MK" i="1" dirty="0"/>
              <a:t>Четвртата група</a:t>
            </a:r>
            <a:r>
              <a:rPr lang="mk-MK" dirty="0"/>
              <a:t> </a:t>
            </a:r>
            <a:r>
              <a:rPr lang="mk-MK" i="1" dirty="0"/>
              <a:t>дефиниции за е-влада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94352"/>
          </a:xfrm>
        </p:spPr>
        <p:txBody>
          <a:bodyPr>
            <a:normAutofit lnSpcReduction="10000"/>
          </a:bodyPr>
          <a:lstStyle/>
          <a:p>
            <a:r>
              <a:rPr lang="mk-MK" u="sng" dirty="0"/>
              <a:t>опфатот што го има овој концепт и што се најблиски до целосното и суштинско дефинирање на поимот е-влада</a:t>
            </a:r>
            <a:r>
              <a:rPr lang="mk-MK" dirty="0"/>
              <a:t>. Во нив се вбројуваат следниве:</a:t>
            </a:r>
            <a:endParaRPr lang="en-US" dirty="0"/>
          </a:p>
          <a:p>
            <a:pPr lvl="0"/>
            <a:r>
              <a:rPr lang="mk-MK" dirty="0"/>
              <a:t>„Имплементација на ИКТ во јавните администрации, комбинирана со организациски промени и нови вештини, со цел подобрување на јавните услуги и демократските процеси и зајакнување на поддршката на јавните политики“ (UN </a:t>
            </a:r>
            <a:r>
              <a:rPr lang="mk-MK" dirty="0" smtClean="0"/>
              <a:t>2010);</a:t>
            </a:r>
            <a:endParaRPr lang="en-US" dirty="0"/>
          </a:p>
          <a:p>
            <a:pPr lvl="0"/>
            <a:r>
              <a:rPr lang="mk-MK" dirty="0"/>
              <a:t>„Употреба на ИКТ за промена на внатрешните владини процеси што се однесуваат, пред сѐ, на реализацијата на комуникацијата меѓу корисниците (граѓани и бизниси) и самата влада (агенции, институции, тела) за постигнување поголема надворешна ефективност и внатрешна ефикасност на јавниот сектор</a:t>
            </a:r>
            <a:r>
              <a:rPr lang="mk-MK" dirty="0" smtClean="0"/>
              <a:t>“.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Преглед на 4те групи дефиниции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u="sng" dirty="0"/>
              <a:t>едноставно поврзување на двете главни компоненти – технологијата и владата (државата, јавната администрација, јавниот </a:t>
            </a:r>
            <a:r>
              <a:rPr lang="mk-MK" u="sng" dirty="0" smtClean="0"/>
              <a:t>сектор)</a:t>
            </a:r>
          </a:p>
          <a:p>
            <a:r>
              <a:rPr lang="mk-MK" u="sng" dirty="0"/>
              <a:t>целите и резултатите што се очекуваат да бидат постигнати со имплементацијата на концептот е-влада</a:t>
            </a:r>
            <a:r>
              <a:rPr lang="mk-MK" dirty="0"/>
              <a:t>. </a:t>
            </a:r>
            <a:endParaRPr lang="mk-MK" dirty="0" smtClean="0"/>
          </a:p>
          <a:p>
            <a:r>
              <a:rPr lang="mk-MK" u="sng" dirty="0"/>
              <a:t>комбинација на информатички технологии, организациски промени и нови вештини во јавната </a:t>
            </a:r>
            <a:r>
              <a:rPr lang="mk-MK" u="sng" dirty="0" smtClean="0"/>
              <a:t>администрација</a:t>
            </a:r>
          </a:p>
          <a:p>
            <a:r>
              <a:rPr lang="mk-MK" u="sng" dirty="0"/>
              <a:t>опфатот </a:t>
            </a:r>
            <a:r>
              <a:rPr lang="mk-MK" u="sng" dirty="0" smtClean="0"/>
              <a:t>на концептот - дефиниции </a:t>
            </a:r>
            <a:r>
              <a:rPr lang="mk-MK" u="sng" dirty="0"/>
              <a:t>што се најблиски до целосното и суштинско дефинирање на поимот е-влада</a:t>
            </a:r>
            <a:endParaRPr lang="mk-MK" u="sng" dirty="0" smtClean="0"/>
          </a:p>
          <a:p>
            <a:endParaRPr lang="mk-MK" dirty="0"/>
          </a:p>
          <a:p>
            <a:endParaRPr lang="mk-MK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6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Дефиниција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3" y="1825624"/>
            <a:ext cx="11447252" cy="4902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 smtClean="0">
                <a:solidFill>
                  <a:srgbClr val="FFFF00"/>
                </a:solidFill>
              </a:rPr>
              <a:t>Е-влада претставува употреба </a:t>
            </a:r>
            <a:r>
              <a:rPr lang="mk-MK" dirty="0">
                <a:solidFill>
                  <a:srgbClr val="FFFF00"/>
                </a:solidFill>
              </a:rPr>
              <a:t>на ИКТ и интернет во јавниот сектор со цел испорака на јавните услуги по електронски пат и подобрување на ефикасноста и ефективноста на работењето на јавната администрација и преку реформа на внатрешните процеси (скратување на административните процедури и прекројување на ригидните организациски структури), како и зголемување на обемот и квалитетот на информациите и услугите што државата им ги нуди на граѓаните, деловните субјекти, невладиниот сектор и другите државни органи по принципот 24/7/365, доставени на ефикасен, економичен и достапен начин, при тоа обезбедувајќи одговорно, отчетно и транспарентно работење на јавниот сектор и зајакнување на демократските процеси во државата.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6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Традиционална наспроти вмрежена јавна </a:t>
            </a:r>
            <a:r>
              <a:rPr lang="mk-MK" dirty="0" smtClean="0"/>
              <a:t>администрација (е-влада)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28" y="2165229"/>
            <a:ext cx="4732533" cy="4709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51" y="2425575"/>
            <a:ext cx="5416241" cy="40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Придобивки од имплементацијата на концептот е-влада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mk-MK" dirty="0"/>
              <a:t>зголемена ефикасност при давањето на јавните услуги, </a:t>
            </a:r>
            <a:endParaRPr lang="mk-MK" dirty="0" smtClean="0"/>
          </a:p>
          <a:p>
            <a:pPr marL="514350" indent="-514350">
              <a:buFont typeface="+mj-lt"/>
              <a:buAutoNum type="arabicPeriod"/>
            </a:pPr>
            <a:r>
              <a:rPr lang="mk-MK" dirty="0" smtClean="0"/>
              <a:t>подобрена </a:t>
            </a:r>
            <a:r>
              <a:rPr lang="mk-MK" dirty="0"/>
              <a:t>транспарентност и демократи</a:t>
            </a:r>
            <a:r>
              <a:rPr lang="en-US" dirty="0"/>
              <a:t>ja</a:t>
            </a:r>
            <a:r>
              <a:rPr lang="mk-MK" dirty="0"/>
              <a:t> и </a:t>
            </a:r>
            <a:endParaRPr lang="mk-MK" dirty="0" smtClean="0"/>
          </a:p>
          <a:p>
            <a:pPr marL="514350" indent="-514350">
              <a:buFont typeface="+mj-lt"/>
              <a:buAutoNum type="arabicPeriod"/>
            </a:pPr>
            <a:r>
              <a:rPr lang="mk-MK" dirty="0" smtClean="0"/>
              <a:t>пошироки </a:t>
            </a:r>
            <a:r>
              <a:rPr lang="mk-MK" dirty="0"/>
              <a:t>економски и социјални </a:t>
            </a:r>
            <a:r>
              <a:rPr lang="mk-MK" dirty="0" smtClean="0"/>
              <a:t>ефекти.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04" y="3412615"/>
            <a:ext cx="9282022" cy="33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49" y="391004"/>
            <a:ext cx="11444381" cy="1325563"/>
          </a:xfrm>
        </p:spPr>
        <p:txBody>
          <a:bodyPr>
            <a:normAutofit fontScale="90000"/>
          </a:bodyPr>
          <a:lstStyle/>
          <a:p>
            <a:r>
              <a:rPr lang="mk-MK" b="1" dirty="0" smtClean="0"/>
              <a:t>1. Зголемена </a:t>
            </a:r>
            <a:r>
              <a:rPr lang="mk-MK" b="1" dirty="0"/>
              <a:t>ефикасност при давањето на јавните услуги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mk-MK" b="1" dirty="0" smtClean="0"/>
          </a:p>
          <a:p>
            <a:r>
              <a:rPr lang="mk-MK" b="1" dirty="0" smtClean="0"/>
              <a:t>Полесен </a:t>
            </a:r>
            <a:r>
              <a:rPr lang="mk-MK" b="1" dirty="0"/>
              <a:t>пристап до јавните </a:t>
            </a:r>
            <a:r>
              <a:rPr lang="mk-MK" b="1" dirty="0" smtClean="0"/>
              <a:t>услуги</a:t>
            </a:r>
          </a:p>
          <a:p>
            <a:endParaRPr lang="mk-MK" b="1" dirty="0" smtClean="0"/>
          </a:p>
          <a:p>
            <a:r>
              <a:rPr lang="mk-MK" b="1" dirty="0" smtClean="0"/>
              <a:t>Поедноставени постапки</a:t>
            </a:r>
          </a:p>
          <a:p>
            <a:pPr lvl="1"/>
            <a:r>
              <a:rPr lang="mk-MK" i="1" dirty="0"/>
              <a:t>намалување на бројот на „чекори“ и </a:t>
            </a:r>
            <a:r>
              <a:rPr lang="mk-MK" i="1" dirty="0" smtClean="0"/>
              <a:t>документи</a:t>
            </a:r>
          </a:p>
          <a:p>
            <a:pPr lvl="1"/>
            <a:r>
              <a:rPr lang="mk-MK" i="1" dirty="0"/>
              <a:t>олеснување на начинот на поднесување на потребните документи </a:t>
            </a:r>
            <a:endParaRPr lang="mk-MK" i="1" dirty="0" smtClean="0"/>
          </a:p>
          <a:p>
            <a:pPr lvl="1"/>
            <a:r>
              <a:rPr lang="mk-MK" i="1" dirty="0" smtClean="0"/>
              <a:t>заштеда </a:t>
            </a:r>
            <a:r>
              <a:rPr lang="mk-MK" i="1" dirty="0"/>
              <a:t>на </a:t>
            </a:r>
            <a:r>
              <a:rPr lang="mk-MK" i="1" dirty="0" smtClean="0"/>
              <a:t>време</a:t>
            </a:r>
          </a:p>
          <a:p>
            <a:pPr lvl="1"/>
            <a:r>
              <a:rPr lang="mk-MK" i="1" dirty="0"/>
              <a:t>намалени </a:t>
            </a:r>
            <a:r>
              <a:rPr lang="mk-MK" i="1" dirty="0" smtClean="0"/>
              <a:t>трошоци</a:t>
            </a:r>
          </a:p>
          <a:p>
            <a:pPr lvl="1"/>
            <a:r>
              <a:rPr lang="mk-MK" i="1" dirty="0"/>
              <a:t>намалување на оптоварувањето</a:t>
            </a:r>
            <a:r>
              <a:rPr lang="mk-MK" dirty="0"/>
              <a:t> и на корисниците и на јавната </a:t>
            </a:r>
            <a:r>
              <a:rPr lang="mk-MK" dirty="0" smtClean="0"/>
              <a:t>администрација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8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37" y="365125"/>
            <a:ext cx="11671538" cy="1325563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2. </a:t>
            </a:r>
            <a:r>
              <a:rPr lang="mk-MK" b="1" dirty="0"/>
              <a:t>Зголемена транспарентност и зајакнување на демократските процеси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7" y="1825625"/>
            <a:ext cx="11533517" cy="4928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mk-MK" dirty="0" smtClean="0">
                <a:solidFill>
                  <a:srgbClr val="FFFF00"/>
                </a:solidFill>
              </a:rPr>
              <a:t>Зголемена транспарентност</a:t>
            </a:r>
          </a:p>
          <a:p>
            <a:r>
              <a:rPr lang="mk-MK" i="1" dirty="0" smtClean="0"/>
              <a:t>објавувањето </a:t>
            </a:r>
            <a:r>
              <a:rPr lang="mk-MK" i="1" dirty="0"/>
              <a:t>на постапките за добивање на јавните услуги на </a:t>
            </a:r>
            <a:r>
              <a:rPr lang="mk-MK" i="1" dirty="0" smtClean="0"/>
              <a:t>веб</a:t>
            </a:r>
          </a:p>
          <a:p>
            <a:r>
              <a:rPr lang="mk-MK" i="1" dirty="0"/>
              <a:t>онлајн следење на </a:t>
            </a:r>
            <a:r>
              <a:rPr lang="mk-MK" i="1" dirty="0" smtClean="0"/>
              <a:t>процесот</a:t>
            </a:r>
          </a:p>
          <a:p>
            <a:r>
              <a:rPr lang="mk-MK" i="1" dirty="0"/>
              <a:t>поставување на извештаи за работењето на институциите </a:t>
            </a:r>
            <a:r>
              <a:rPr lang="mk-MK" dirty="0"/>
              <a:t>на веб </a:t>
            </a:r>
            <a:endParaRPr lang="mk-MK" dirty="0" smtClean="0"/>
          </a:p>
          <a:p>
            <a:pPr marL="0" indent="0">
              <a:buNone/>
            </a:pPr>
            <a:r>
              <a:rPr lang="mk-MK" dirty="0">
                <a:solidFill>
                  <a:srgbClr val="FFFF00"/>
                </a:solidFill>
              </a:rPr>
              <a:t>Зајакнувањето на демократските </a:t>
            </a:r>
            <a:r>
              <a:rPr lang="mk-MK" dirty="0" smtClean="0">
                <a:solidFill>
                  <a:srgbClr val="FFFF00"/>
                </a:solidFill>
              </a:rPr>
              <a:t>процеси</a:t>
            </a:r>
          </a:p>
          <a:p>
            <a:r>
              <a:rPr lang="mk-MK" i="1" dirty="0"/>
              <a:t>се подобруваат условите во кои граѓаните ги остваруваат своите демократски </a:t>
            </a:r>
            <a:r>
              <a:rPr lang="mk-MK" i="1" dirty="0" smtClean="0"/>
              <a:t>права</a:t>
            </a:r>
          </a:p>
          <a:p>
            <a:r>
              <a:rPr lang="mk-MK" i="1" dirty="0"/>
              <a:t>активно учество во процесот на креирање на </a:t>
            </a:r>
            <a:r>
              <a:rPr lang="mk-MK" i="1" dirty="0" smtClean="0"/>
              <a:t>политиките</a:t>
            </a:r>
          </a:p>
          <a:p>
            <a:r>
              <a:rPr lang="mk-MK" dirty="0"/>
              <a:t>зголемената доверба, ефикасност и заштеда на трошоците придонесуваат за </a:t>
            </a:r>
            <a:endParaRPr lang="mk-MK" dirty="0" smtClean="0"/>
          </a:p>
          <a:p>
            <a:pPr lvl="1"/>
            <a:r>
              <a:rPr lang="mk-MK" i="1" dirty="0" smtClean="0"/>
              <a:t>зголемување </a:t>
            </a:r>
            <a:r>
              <a:rPr lang="mk-MK" i="1" dirty="0"/>
              <a:t>на бројот на корисници на е-услугите</a:t>
            </a:r>
            <a:r>
              <a:rPr lang="mk-MK" dirty="0"/>
              <a:t>, </a:t>
            </a:r>
            <a:r>
              <a:rPr lang="mk-MK" dirty="0" smtClean="0"/>
              <a:t>но </a:t>
            </a:r>
            <a:r>
              <a:rPr lang="mk-MK" dirty="0"/>
              <a:t>и за </a:t>
            </a:r>
            <a:endParaRPr lang="mk-MK" dirty="0" smtClean="0"/>
          </a:p>
          <a:p>
            <a:pPr lvl="1"/>
            <a:r>
              <a:rPr lang="mk-MK" i="1" dirty="0" smtClean="0"/>
              <a:t>зголемување </a:t>
            </a:r>
            <a:r>
              <a:rPr lang="mk-MK" i="1" dirty="0"/>
              <a:t>на интензитетот на комуникација</a:t>
            </a:r>
            <a:r>
              <a:rPr lang="mk-MK" dirty="0"/>
              <a:t> меѓу јавниот сектор и корисниците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61" y="365125"/>
            <a:ext cx="11568023" cy="1325563"/>
          </a:xfrm>
        </p:spPr>
        <p:txBody>
          <a:bodyPr>
            <a:normAutofit/>
          </a:bodyPr>
          <a:lstStyle/>
          <a:p>
            <a:r>
              <a:rPr lang="mk-MK" dirty="0" smtClean="0"/>
              <a:t>3. </a:t>
            </a:r>
            <a:r>
              <a:rPr lang="mk-MK" sz="4000" b="1" dirty="0"/>
              <a:t>Пошироки економски и социјални придобивки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i="1" dirty="0"/>
              <a:t>Подобрување на конкурентноста на </a:t>
            </a:r>
            <a:r>
              <a:rPr lang="mk-MK" i="1" dirty="0" smtClean="0"/>
              <a:t>компаниите</a:t>
            </a:r>
          </a:p>
          <a:p>
            <a:pPr lvl="1"/>
            <a:r>
              <a:rPr lang="mk-MK" dirty="0"/>
              <a:t>заштеди што доаѓаат како резултат на подобрување на ефикасноста при комуникацијата на компаниите со јавниот сектор (со е-услугите се прави заштеда на финансиски и човекови ресурси во компаниите)</a:t>
            </a:r>
            <a:endParaRPr lang="en-US" dirty="0"/>
          </a:p>
          <a:p>
            <a:pPr lvl="1"/>
            <a:r>
              <a:rPr lang="mk-MK" dirty="0"/>
              <a:t>вклученост на претставници на компаниите во донесувањето на политиките, кои имаат влијание врз нивните интереси и ги подобруваат условите за нивно работење (е-иницијативи); </a:t>
            </a:r>
            <a:endParaRPr lang="en-US" dirty="0"/>
          </a:p>
          <a:p>
            <a:pPr marL="457200" lvl="1" indent="0">
              <a:buNone/>
            </a:pPr>
            <a:endParaRPr lang="mk-MK" i="1" dirty="0" smtClean="0"/>
          </a:p>
          <a:p>
            <a:r>
              <a:rPr lang="mk-MK" i="1" dirty="0"/>
              <a:t>Позитивно влијание врз развојот на информатичкото </a:t>
            </a:r>
            <a:r>
              <a:rPr lang="mk-MK" i="1" dirty="0" smtClean="0"/>
              <a:t>општество</a:t>
            </a:r>
          </a:p>
          <a:p>
            <a:r>
              <a:rPr lang="mk-MK" i="1" dirty="0"/>
              <a:t>Развој на </a:t>
            </a:r>
            <a:r>
              <a:rPr lang="mk-MK" i="1" dirty="0" smtClean="0"/>
              <a:t>ИТ-индустријата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735637"/>
              </p:ext>
            </p:extLst>
          </p:nvPr>
        </p:nvGraphicFramePr>
        <p:xfrm>
          <a:off x="293298" y="163903"/>
          <a:ext cx="11335110" cy="661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3569"/>
                <a:gridCol w="9321541"/>
              </a:tblGrid>
              <a:tr h="12091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Опфат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Преглед на појавата на концептот, дефинирањето, историскиот развој и придобивките од е-влада. 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</a:tr>
              <a:tr h="1877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Цели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mk-MK" sz="2000" dirty="0">
                          <a:effectLst/>
                        </a:rPr>
                        <a:t>Вовед на читателот во концептот е-влада;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mk-MK" sz="2000" dirty="0">
                          <a:effectLst/>
                        </a:rPr>
                        <a:t>Добивање пошироки сознанија за концептот; 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mk-MK" sz="2000" dirty="0">
                          <a:effectLst/>
                        </a:rPr>
                        <a:t>Идентификување на специфичните карактеристики на концептот;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mk-MK" sz="2000" dirty="0">
                          <a:effectLst/>
                        </a:rPr>
                        <a:t>Разбирање на суштината и целта на примената на ИКТ во јавниот сектор.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</a:tr>
              <a:tr h="16430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Задачи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mk-MK" sz="2000" dirty="0">
                          <a:effectLst/>
                        </a:rPr>
                        <a:t>Да се направи разлика меѓу потесно и пошироко дефинирање на концептот;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mk-MK" sz="2000" dirty="0">
                          <a:effectLst/>
                        </a:rPr>
                        <a:t>Да се разбере улогата на ИКТ како двигател на реформата во јавниот сектор и суштина на концептот е-влада.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</a:tr>
              <a:tr h="1877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Клучни работи 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mk-MK" sz="2000" dirty="0">
                          <a:effectLst/>
                        </a:rPr>
                        <a:t>Промените што настанале во општеството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mk-MK" sz="2000" dirty="0">
                          <a:effectLst/>
                        </a:rPr>
                        <a:t>Историскиот развој на е-влада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mk-MK" sz="2000" dirty="0">
                          <a:effectLst/>
                        </a:rPr>
                        <a:t>Дефинирање на концептот е-влада преку различните пристапи</a:t>
                      </a:r>
                      <a:endParaRPr lang="en-US" sz="20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mk-MK" sz="2000" dirty="0">
                          <a:effectLst/>
                        </a:rPr>
                        <a:t>Согледување на придобивките од воведувањето на концептот  на е-влада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29" marR="6592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2800" dirty="0"/>
              <a:t>Историски преглед на развојот на е-влада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60-тите години од минатиот век </a:t>
            </a:r>
            <a:r>
              <a:rPr lang="en-US" dirty="0" smtClean="0"/>
              <a:t>- </a:t>
            </a:r>
            <a:r>
              <a:rPr lang="mk-MK" dirty="0" smtClean="0"/>
              <a:t>глав</a:t>
            </a:r>
            <a:r>
              <a:rPr lang="en-US" dirty="0"/>
              <a:t>e</a:t>
            </a:r>
            <a:r>
              <a:rPr lang="mk-MK" dirty="0" smtClean="0"/>
              <a:t>н </a:t>
            </a:r>
            <a:r>
              <a:rPr lang="mk-MK" dirty="0"/>
              <a:t>фокус </a:t>
            </a:r>
            <a:r>
              <a:rPr lang="mk-MK" dirty="0" smtClean="0"/>
              <a:t>на </a:t>
            </a:r>
            <a:r>
              <a:rPr lang="mk-MK" dirty="0"/>
              <a:t>автоматизацијата на задачите и </a:t>
            </a:r>
            <a:r>
              <a:rPr lang="mk-MK" dirty="0" smtClean="0"/>
              <a:t>процесите</a:t>
            </a:r>
          </a:p>
          <a:p>
            <a:r>
              <a:rPr lang="mk-MK" dirty="0" smtClean="0"/>
              <a:t>Рани 70-ти </a:t>
            </a:r>
            <a:r>
              <a:rPr lang="mk-MK" dirty="0"/>
              <a:t>години од минатиот </a:t>
            </a:r>
            <a:r>
              <a:rPr lang="mk-MK" dirty="0" smtClean="0"/>
              <a:t>век -  </a:t>
            </a:r>
            <a:r>
              <a:rPr lang="mk-MK" dirty="0"/>
              <a:t>започнува </a:t>
            </a:r>
            <a:r>
              <a:rPr lang="mk-MK" dirty="0" smtClean="0"/>
              <a:t>процес </a:t>
            </a:r>
            <a:r>
              <a:rPr lang="mk-MK" dirty="0"/>
              <a:t>на воведување на новите </a:t>
            </a:r>
            <a:r>
              <a:rPr lang="mk-MK" dirty="0" smtClean="0"/>
              <a:t>ИКТ</a:t>
            </a:r>
          </a:p>
          <a:p>
            <a:r>
              <a:rPr lang="mk-MK" dirty="0"/>
              <a:t>раните 90-ти години од минатиот век, се случило вистинското воведување и употреба на ИКТ во јавниот </a:t>
            </a:r>
            <a:r>
              <a:rPr lang="mk-MK" dirty="0" smtClean="0"/>
              <a:t>сектор</a:t>
            </a:r>
          </a:p>
          <a:p>
            <a:pPr lvl="1"/>
            <a:r>
              <a:rPr lang="mk-MK" dirty="0" smtClean="0"/>
              <a:t>„сребрено </a:t>
            </a:r>
            <a:r>
              <a:rPr lang="mk-MK" dirty="0"/>
              <a:t>копче“ </a:t>
            </a:r>
            <a:endParaRPr lang="mk-MK" dirty="0" smtClean="0"/>
          </a:p>
          <a:p>
            <a:pPr lvl="1"/>
            <a:r>
              <a:rPr lang="mk-MK" dirty="0"/>
              <a:t>„алатка за зголемување на продуктивноста“, </a:t>
            </a:r>
            <a:endParaRPr lang="mk-MK" dirty="0" smtClean="0"/>
          </a:p>
          <a:p>
            <a:pPr lvl="1"/>
            <a:r>
              <a:rPr lang="mk-MK" dirty="0" smtClean="0"/>
              <a:t>алатка </a:t>
            </a:r>
            <a:r>
              <a:rPr lang="mk-MK" dirty="0"/>
              <a:t>што „ја подобрува внатрешната менаџерска ефикасност“ и </a:t>
            </a:r>
            <a:endParaRPr lang="mk-MK" dirty="0" smtClean="0"/>
          </a:p>
          <a:p>
            <a:pPr lvl="1"/>
            <a:r>
              <a:rPr lang="mk-MK" dirty="0" smtClean="0"/>
              <a:t>„</a:t>
            </a:r>
            <a:r>
              <a:rPr lang="mk-MK" dirty="0"/>
              <a:t>чекан“ за демолирање на ѕидовите меѓу институциите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471" y="479904"/>
            <a:ext cx="10233800" cy="6179688"/>
          </a:xfrm>
        </p:spPr>
        <p:txBody>
          <a:bodyPr>
            <a:normAutofit fontScale="92500" lnSpcReduction="10000"/>
          </a:bodyPr>
          <a:lstStyle/>
          <a:p>
            <a:r>
              <a:rPr lang="mk-MK" dirty="0"/>
              <a:t>електронска </a:t>
            </a:r>
            <a:r>
              <a:rPr lang="mk-MK" dirty="0" smtClean="0"/>
              <a:t>влада</a:t>
            </a:r>
            <a:r>
              <a:rPr lang="en-US" dirty="0"/>
              <a:t> </a:t>
            </a:r>
            <a:r>
              <a:rPr lang="mk-MK" dirty="0" smtClean="0"/>
              <a:t>(electronic </a:t>
            </a:r>
            <a:r>
              <a:rPr lang="mk-MK" dirty="0"/>
              <a:t>government) првпат </a:t>
            </a:r>
            <a:r>
              <a:rPr lang="mk-MK" dirty="0" smtClean="0"/>
              <a:t>во САД</a:t>
            </a:r>
            <a:endParaRPr lang="en-US" dirty="0"/>
          </a:p>
          <a:p>
            <a:r>
              <a:rPr lang="mk-MK" dirty="0" smtClean="0"/>
              <a:t>вицепремиерот </a:t>
            </a:r>
            <a:r>
              <a:rPr lang="mk-MK" dirty="0"/>
              <a:t>Ал Гор (Al Gore) </a:t>
            </a:r>
            <a:r>
              <a:rPr lang="mk-MK" dirty="0" smtClean="0"/>
              <a:t>во 1992 </a:t>
            </a:r>
            <a:r>
              <a:rPr lang="mk-MK" dirty="0"/>
              <a:t>година </a:t>
            </a:r>
            <a:endParaRPr lang="mk-MK" dirty="0" smtClean="0"/>
          </a:p>
          <a:p>
            <a:r>
              <a:rPr lang="mk-MK" dirty="0" smtClean="0"/>
              <a:t>ја </a:t>
            </a:r>
            <a:r>
              <a:rPr lang="mk-MK" dirty="0"/>
              <a:t>истакнал потребата од реинженеринг на работата на владините агенции со користење на новите </a:t>
            </a:r>
            <a:r>
              <a:rPr lang="mk-MK" dirty="0" smtClean="0"/>
              <a:t>ИКТ</a:t>
            </a:r>
          </a:p>
          <a:p>
            <a:r>
              <a:rPr lang="mk-MK" dirty="0"/>
              <a:t>2000 </a:t>
            </a:r>
            <a:r>
              <a:rPr lang="mk-MK" dirty="0" smtClean="0"/>
              <a:t>г. претседателот </a:t>
            </a:r>
            <a:r>
              <a:rPr lang="mk-MK" dirty="0"/>
              <a:t>на </a:t>
            </a:r>
            <a:r>
              <a:rPr lang="mk-MK" dirty="0" smtClean="0"/>
              <a:t>САД - </a:t>
            </a:r>
            <a:r>
              <a:rPr lang="mk-MK" dirty="0"/>
              <a:t>Бил </a:t>
            </a:r>
            <a:r>
              <a:rPr lang="mk-MK" dirty="0" smtClean="0"/>
              <a:t>Клинтон </a:t>
            </a:r>
            <a:r>
              <a:rPr lang="mk-MK" dirty="0" smtClean="0">
                <a:hlinkClick r:id="rId2"/>
              </a:rPr>
              <a:t>www.firstgov.gov</a:t>
            </a:r>
            <a:endParaRPr lang="mk-MK" dirty="0" smtClean="0"/>
          </a:p>
          <a:p>
            <a:r>
              <a:rPr lang="mk-MK" dirty="0"/>
              <a:t>Во Европа </a:t>
            </a:r>
            <a:r>
              <a:rPr lang="mk-MK" dirty="0" smtClean="0"/>
              <a:t>- Извештајот </a:t>
            </a:r>
            <a:r>
              <a:rPr lang="mk-MK" dirty="0"/>
              <a:t>на Бангеман во 1994 </a:t>
            </a:r>
            <a:r>
              <a:rPr lang="mk-MK" dirty="0" smtClean="0"/>
              <a:t>г. се воведе поимот </a:t>
            </a:r>
            <a:r>
              <a:rPr lang="mk-MK" dirty="0"/>
              <a:t>„отворено, конкурентско и водено од пазарот (market-driven) информатичко општество“. </a:t>
            </a:r>
            <a:endParaRPr lang="mk-MK" dirty="0" smtClean="0"/>
          </a:p>
          <a:p>
            <a:r>
              <a:rPr lang="mk-MK" dirty="0" smtClean="0"/>
              <a:t>„</a:t>
            </a:r>
            <a:r>
              <a:rPr lang="mk-MK" dirty="0"/>
              <a:t>револуција заснована врз информации“. </a:t>
            </a:r>
            <a:endParaRPr lang="mk-MK" dirty="0" smtClean="0"/>
          </a:p>
          <a:p>
            <a:r>
              <a:rPr lang="mk-MK" dirty="0" smtClean="0"/>
              <a:t>1998 </a:t>
            </a:r>
            <a:r>
              <a:rPr lang="mk-MK" dirty="0"/>
              <a:t>година </a:t>
            </a:r>
            <a:r>
              <a:rPr lang="mk-MK" dirty="0" smtClean="0"/>
              <a:t>- Европската </a:t>
            </a:r>
            <a:r>
              <a:rPr lang="mk-MK" dirty="0"/>
              <a:t>комисија </a:t>
            </a:r>
            <a:r>
              <a:rPr lang="mk-MK" dirty="0" smtClean="0"/>
              <a:t>- </a:t>
            </a:r>
            <a:r>
              <a:rPr lang="mk-MK" dirty="0"/>
              <a:t>Зелена книга на јавните информации во информатичко општество </a:t>
            </a:r>
            <a:r>
              <a:rPr lang="mk-MK" dirty="0" smtClean="0"/>
              <a:t>–употреба на </a:t>
            </a:r>
            <a:r>
              <a:rPr lang="mk-MK" dirty="0"/>
              <a:t>поимот „електронска влада“, со цел да ги објасни придобивките и големиот потенцијал на ИКТ на полето на јавната администрација. </a:t>
            </a:r>
            <a:endParaRPr lang="mk-MK" dirty="0" smtClean="0"/>
          </a:p>
          <a:p>
            <a:r>
              <a:rPr lang="mk-MK" dirty="0" smtClean="0"/>
              <a:t>2000 г. - Лисабонската </a:t>
            </a:r>
            <a:r>
              <a:rPr lang="mk-MK" dirty="0"/>
              <a:t>стратегија </a:t>
            </a:r>
            <a:r>
              <a:rPr lang="mk-MK" dirty="0" smtClean="0"/>
              <a:t>- </a:t>
            </a:r>
            <a:r>
              <a:rPr lang="mk-MK" dirty="0"/>
              <a:t>Европа најдинамична и најконкурентна економија заснована врз знаење (knowledge-driven) до </a:t>
            </a:r>
            <a:r>
              <a:rPr lang="mk-MK" dirty="0" smtClean="0"/>
              <a:t>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49270"/>
              </p:ext>
            </p:extLst>
          </p:nvPr>
        </p:nvGraphicFramePr>
        <p:xfrm>
          <a:off x="948906" y="-1"/>
          <a:ext cx="10705381" cy="6900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7225"/>
                <a:gridCol w="4026441"/>
                <a:gridCol w="4651738"/>
                <a:gridCol w="219977"/>
              </a:tblGrid>
              <a:tr h="2724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Држава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Документ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Во оригинал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68494">
                <a:tc gridSpan="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Специфични стратегиски документи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9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Велика Британија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Зелена книга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UK green paper government.direct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369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Данска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Бела книга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Danish white paper entitled Authorities heading for a fall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430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Холандија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Меморандум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Dutch memorandum entitled Towards the Accessibility of Government Information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6849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Погенерални документи каде што е опфатено информатичкото општество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0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Франција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Француската акциска програма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the French Action Programme entitled Préparer l’entrée de la France dans la Société de l’Information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990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Австралија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Извештајот за информатичкото општество на австралиската федерална влада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The Information Society Report of the Austrian Federal Government насловен како Informationsgesell -schaft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68494">
                <a:tc gridSpan="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 dirty="0">
                          <a:effectLst/>
                        </a:rPr>
                        <a:t>Поединечни иницијативи на различни национални нивоа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Германија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Закон за електронски потпис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30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Словенија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Закон за електронски потпис и електронска трговија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30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Македонија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800">
                          <a:effectLst/>
                        </a:rPr>
                        <a:t>Закон за електронски податоци и електро</a:t>
                      </a:r>
                      <a:r>
                        <a:rPr lang="en-US" sz="1800">
                          <a:effectLst/>
                        </a:rPr>
                        <a:t>-</a:t>
                      </a:r>
                      <a:r>
                        <a:rPr lang="mk-MK" sz="1800">
                          <a:effectLst/>
                        </a:rPr>
                        <a:t>нски потпис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200" dirty="0"/>
              <a:t>Концептот е-влада во својот фундамент има четири главни фокуси на подобрување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646430" cy="4351338"/>
          </a:xfrm>
        </p:spPr>
        <p:txBody>
          <a:bodyPr>
            <a:normAutofit/>
          </a:bodyPr>
          <a:lstStyle/>
          <a:p>
            <a:pPr lvl="0"/>
            <a:r>
              <a:rPr lang="mk-MK" dirty="0" smtClean="0"/>
              <a:t>Градење </a:t>
            </a:r>
            <a:r>
              <a:rPr lang="mk-MK" dirty="0"/>
              <a:t>транспарентна, чесна и праведна јавна администрација; </a:t>
            </a:r>
            <a:endParaRPr lang="en-US" dirty="0"/>
          </a:p>
          <a:p>
            <a:pPr lvl="0"/>
            <a:r>
              <a:rPr lang="mk-MK" dirty="0"/>
              <a:t>Зголемување на ефективноста, ефикасноста и продуктивноста на функционирањето на државните институции;</a:t>
            </a:r>
            <a:endParaRPr lang="en-US" dirty="0"/>
          </a:p>
          <a:p>
            <a:pPr lvl="0"/>
            <a:r>
              <a:rPr lang="mk-MK" dirty="0"/>
              <a:t>Подобрување на квалитетот на услугите што им ги дава јавниот сектор на граѓаните и деловната заедница; и </a:t>
            </a:r>
            <a:endParaRPr lang="en-US" dirty="0"/>
          </a:p>
          <a:p>
            <a:pPr lvl="0"/>
            <a:r>
              <a:rPr lang="mk-MK" dirty="0"/>
              <a:t>Воспоставување нов вид односи меѓу државата, од една страна, и граѓаните и компаниите, од друга страна, кадешто граѓаните и бизнис-секторот се наоѓаат во фокусот на процесот на одлучување и активно учествуваат во дефинирањето на конкретните мерки и политики.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Дефинирање на поимот е-влада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„е-влада</a:t>
            </a:r>
            <a:r>
              <a:rPr lang="mk-MK" dirty="0" smtClean="0"/>
              <a:t>“</a:t>
            </a:r>
            <a:r>
              <a:rPr lang="en-US" dirty="0" smtClean="0"/>
              <a:t> - </a:t>
            </a:r>
            <a:r>
              <a:rPr lang="mk-MK" dirty="0" smtClean="0"/>
              <a:t>„e-Government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e+</a:t>
            </a:r>
            <a:r>
              <a:rPr lang="mk-MK" dirty="0" smtClean="0"/>
              <a:t>нешто</a:t>
            </a:r>
          </a:p>
          <a:p>
            <a:r>
              <a:rPr lang="mk-MK" dirty="0" smtClean="0"/>
              <a:t>4 групи дефиниции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i="1" dirty="0"/>
              <a:t>Првата група дефиниции за е-влада</a:t>
            </a:r>
            <a:r>
              <a:rPr lang="mk-M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 smtClean="0"/>
              <a:t>поврзана </a:t>
            </a:r>
            <a:r>
              <a:rPr lang="mk-MK" dirty="0"/>
              <a:t>со самата појава на концептот е-влада. </a:t>
            </a:r>
            <a:endParaRPr lang="mk-MK" dirty="0" smtClean="0"/>
          </a:p>
          <a:p>
            <a:r>
              <a:rPr lang="mk-MK" u="sng" dirty="0" smtClean="0"/>
              <a:t>едноставно </a:t>
            </a:r>
            <a:r>
              <a:rPr lang="mk-MK" u="sng" dirty="0"/>
              <a:t>поврзување на двете главни компоненти – технологијата и владата (државата, јавната администрација, јавниот сектор).</a:t>
            </a:r>
            <a:r>
              <a:rPr lang="mk-MK" dirty="0"/>
              <a:t> </a:t>
            </a:r>
            <a:endParaRPr lang="mk-MK" dirty="0" smtClean="0"/>
          </a:p>
          <a:p>
            <a:r>
              <a:rPr lang="mk-MK" dirty="0" smtClean="0"/>
              <a:t>е-влада </a:t>
            </a:r>
            <a:r>
              <a:rPr lang="mk-MK" dirty="0"/>
              <a:t>е дефинирана како примена на ИКТ во функционирањето на </a:t>
            </a:r>
            <a:r>
              <a:rPr lang="mk-MK" dirty="0" smtClean="0"/>
              <a:t>државата </a:t>
            </a:r>
            <a:endParaRPr lang="en-US" dirty="0"/>
          </a:p>
          <a:p>
            <a:pPr lvl="0"/>
            <a:r>
              <a:rPr lang="mk-MK" dirty="0"/>
              <a:t>„било која трансакција што вклучува јавен сектор и што се извршува со користење  на електронски средства“ (SIBIS </a:t>
            </a:r>
            <a:r>
              <a:rPr lang="mk-MK" dirty="0" smtClean="0"/>
              <a:t>2003); </a:t>
            </a:r>
            <a:endParaRPr lang="en-US" dirty="0"/>
          </a:p>
          <a:p>
            <a:pPr lvl="0"/>
            <a:r>
              <a:rPr lang="mk-MK" dirty="0"/>
              <a:t>„онлајн испорака на информации и јавни услуги“ (OECD </a:t>
            </a:r>
            <a:r>
              <a:rPr lang="mk-MK" dirty="0" smtClean="0"/>
              <a:t>2003); </a:t>
            </a:r>
            <a:endParaRPr lang="en-US" dirty="0"/>
          </a:p>
          <a:p>
            <a:pPr lvl="0"/>
            <a:r>
              <a:rPr lang="mk-MK" dirty="0"/>
              <a:t>„употреба на ИКТ – како WWW, интернет и мобилни компјутери од страна на владините агенции за постигнување подобра влада“ (UN </a:t>
            </a:r>
            <a:r>
              <a:rPr lang="mk-MK" dirty="0" smtClean="0"/>
              <a:t>2008).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i="1" dirty="0"/>
              <a:t>Втората група дефиниции за е-влада</a:t>
            </a:r>
            <a:r>
              <a:rPr lang="mk-M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862091" cy="4868473"/>
          </a:xfrm>
        </p:spPr>
        <p:txBody>
          <a:bodyPr>
            <a:normAutofit fontScale="62500" lnSpcReduction="20000"/>
          </a:bodyPr>
          <a:lstStyle/>
          <a:p>
            <a:r>
              <a:rPr lang="mk-MK" dirty="0" smtClean="0"/>
              <a:t>„надворешна димензија“ на е-влада</a:t>
            </a:r>
          </a:p>
          <a:p>
            <a:r>
              <a:rPr lang="mk-MK" dirty="0" smtClean="0"/>
              <a:t>попродлабочени дефениции со фокус на </a:t>
            </a:r>
            <a:r>
              <a:rPr lang="mk-MK" u="sng" dirty="0"/>
              <a:t>целите и резултатите што се очекуваат да бидат постигнати со имплементацијата на концептот е-влада</a:t>
            </a:r>
            <a:r>
              <a:rPr lang="mk-MK" dirty="0"/>
              <a:t>. </a:t>
            </a:r>
            <a:endParaRPr lang="mk-MK" dirty="0" smtClean="0"/>
          </a:p>
          <a:p>
            <a:pPr marL="0" indent="0">
              <a:buNone/>
            </a:pPr>
            <a:r>
              <a:rPr lang="mk-MK" dirty="0" smtClean="0"/>
              <a:t>Дел </a:t>
            </a:r>
            <a:r>
              <a:rPr lang="mk-MK" dirty="0"/>
              <a:t>од вака поставените цели и очекувани </a:t>
            </a:r>
            <a:r>
              <a:rPr lang="mk-MK" dirty="0" smtClean="0"/>
              <a:t>резултати:  </a:t>
            </a:r>
            <a:endParaRPr lang="en-US" dirty="0"/>
          </a:p>
          <a:p>
            <a:pPr lvl="0"/>
            <a:r>
              <a:rPr lang="mk-MK" dirty="0"/>
              <a:t>подобрување на квалитетот на јавните услуги,</a:t>
            </a:r>
            <a:endParaRPr lang="en-US" dirty="0"/>
          </a:p>
          <a:p>
            <a:pPr lvl="0"/>
            <a:r>
              <a:rPr lang="mk-MK" dirty="0"/>
              <a:t>намалување на времето на процесирање на јавните услуги,</a:t>
            </a:r>
            <a:endParaRPr lang="en-US" dirty="0"/>
          </a:p>
          <a:p>
            <a:pPr lvl="0"/>
            <a:r>
              <a:rPr lang="mk-MK" dirty="0"/>
              <a:t>подобар и постојан контакт со граѓаните,</a:t>
            </a:r>
            <a:endParaRPr lang="en-US" dirty="0"/>
          </a:p>
          <a:p>
            <a:pPr lvl="0"/>
            <a:r>
              <a:rPr lang="mk-MK" dirty="0"/>
              <a:t>подобрување на ефикасноста и ефективноста на работењето на јавната администрација,</a:t>
            </a:r>
            <a:endParaRPr lang="en-US" dirty="0"/>
          </a:p>
          <a:p>
            <a:pPr lvl="0"/>
            <a:r>
              <a:rPr lang="mk-MK" dirty="0"/>
              <a:t>значајни заштеди во области, како што се јавните набавки, собирањето на даноците и царините,</a:t>
            </a:r>
            <a:endParaRPr lang="en-US" dirty="0"/>
          </a:p>
          <a:p>
            <a:pPr lvl="0"/>
            <a:r>
              <a:rPr lang="mk-MK" dirty="0"/>
              <a:t>зајакната соработка, информираност и споделување знаење меѓу владините институции,</a:t>
            </a:r>
            <a:endParaRPr lang="en-US" dirty="0"/>
          </a:p>
          <a:p>
            <a:pPr lvl="0"/>
            <a:r>
              <a:rPr lang="mk-MK" dirty="0"/>
              <a:t>подобрување на процесите, </a:t>
            </a:r>
            <a:endParaRPr lang="en-US" dirty="0"/>
          </a:p>
          <a:p>
            <a:pPr lvl="0"/>
            <a:r>
              <a:rPr lang="mk-MK" dirty="0"/>
              <a:t>намалување на административниот товар (помалку вработени, помалку закупнини за деловен простор, елиминирање на работата со хартија),</a:t>
            </a:r>
            <a:endParaRPr lang="en-US" dirty="0"/>
          </a:p>
          <a:p>
            <a:pPr lvl="0"/>
            <a:r>
              <a:rPr lang="mk-MK" dirty="0"/>
              <a:t>трансформирање на владата во подостапна, поефективна и поодговорна,</a:t>
            </a:r>
            <a:endParaRPr lang="en-US" dirty="0"/>
          </a:p>
          <a:p>
            <a:pPr lvl="0"/>
            <a:r>
              <a:rPr lang="mk-MK" dirty="0"/>
              <a:t>организациски промени, со цел да се подобрат не само јавните служби туку и демократските процеси и јавните политики итн.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255</TotalTime>
  <Words>1603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Symbol</vt:lpstr>
      <vt:lpstr>Times New Roman</vt:lpstr>
      <vt:lpstr>Wingdings</vt:lpstr>
      <vt:lpstr>Depth</vt:lpstr>
      <vt:lpstr>Е-ВЛАДА: КОНЦЕПИРАЊЕ И ДЕФИНИРАЊЕ </vt:lpstr>
      <vt:lpstr>PowerPoint Presentation</vt:lpstr>
      <vt:lpstr>Историски преглед на развојот на е-влада</vt:lpstr>
      <vt:lpstr>PowerPoint Presentation</vt:lpstr>
      <vt:lpstr>PowerPoint Presentation</vt:lpstr>
      <vt:lpstr>Концептот е-влада во својот фундамент има четири главни фокуси на подобрување </vt:lpstr>
      <vt:lpstr>Дефинирање на поимот е-влада</vt:lpstr>
      <vt:lpstr>Првата група дефиниции за е-влада </vt:lpstr>
      <vt:lpstr>Втората група дефиниции за е-влада </vt:lpstr>
      <vt:lpstr>PowerPoint Presentation</vt:lpstr>
      <vt:lpstr>Третата група дефиниции за е-влада </vt:lpstr>
      <vt:lpstr>Четвртата група дефиниции за е-влада</vt:lpstr>
      <vt:lpstr>Преглед на 4те групи дефиниции</vt:lpstr>
      <vt:lpstr>Дефиниција</vt:lpstr>
      <vt:lpstr>Традиционална наспроти вмрежена јавна администрација (е-влада)</vt:lpstr>
      <vt:lpstr>Придобивки од имплементацијата на концептот е-влада</vt:lpstr>
      <vt:lpstr>1. Зголемена ефикасност при давањето на јавните услуги </vt:lpstr>
      <vt:lpstr>2. Зголемена транспарентност и зајакнување на демократските процеси </vt:lpstr>
      <vt:lpstr>3. Пошироки економски и социјални придобивки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Е-ВЛАДА: КОНЦЕПИРАЊЕ И ДЕФИНИРАЊЕ </dc:title>
  <dc:creator>fikt1</dc:creator>
  <cp:lastModifiedBy>fikt1</cp:lastModifiedBy>
  <cp:revision>10</cp:revision>
  <dcterms:created xsi:type="dcterms:W3CDTF">2023-02-23T21:49:54Z</dcterms:created>
  <dcterms:modified xsi:type="dcterms:W3CDTF">2023-03-03T06:20:28Z</dcterms:modified>
</cp:coreProperties>
</file>