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k-MK" sz="4400" b="1" dirty="0">
                <a:effectLst/>
              </a:rPr>
              <a:t>3. СТОЛБОВИ НА Е-ВЛАДА: </a:t>
            </a:r>
            <a:r>
              <a:rPr lang="mk-MK" sz="4400" b="1" dirty="0" smtClean="0">
                <a:effectLst/>
              </a:rPr>
              <a:t/>
            </a:r>
            <a:br>
              <a:rPr lang="mk-MK" sz="4400" b="1" dirty="0" smtClean="0">
                <a:effectLst/>
              </a:rPr>
            </a:br>
            <a:r>
              <a:rPr lang="mk-MK" sz="4400" b="1" dirty="0" smtClean="0">
                <a:effectLst/>
              </a:rPr>
              <a:t>АСПЕКТИ </a:t>
            </a:r>
            <a:r>
              <a:rPr lang="mk-MK" sz="4400" b="1" dirty="0">
                <a:effectLst/>
              </a:rPr>
              <a:t>И </a:t>
            </a:r>
            <a:r>
              <a:rPr lang="mk-MK" sz="4400" b="1" dirty="0" smtClean="0">
                <a:effectLst/>
              </a:rPr>
              <a:t>ИНТЕРАКЦИИ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/>
              <a:t>Столб: влада кон граѓанин (</a:t>
            </a:r>
            <a:r>
              <a:rPr lang="en-US" b="1" dirty="0">
                <a:solidFill>
                  <a:srgbClr val="FFFF00"/>
                </a:solidFill>
              </a:rPr>
              <a:t>G2C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51" y="1130061"/>
            <a:ext cx="11957649" cy="5581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k-MK" dirty="0">
                <a:solidFill>
                  <a:srgbClr val="FFFF00"/>
                </a:solidFill>
              </a:rPr>
              <a:t>О</a:t>
            </a:r>
            <a:r>
              <a:rPr lang="mk-MK" dirty="0" smtClean="0">
                <a:solidFill>
                  <a:srgbClr val="FFFF00"/>
                </a:solidFill>
              </a:rPr>
              <a:t>нлајн </a:t>
            </a:r>
            <a:r>
              <a:rPr lang="mk-MK" dirty="0">
                <a:solidFill>
                  <a:srgbClr val="FFFF00"/>
                </a:solidFill>
              </a:rPr>
              <a:t>контакт </a:t>
            </a:r>
            <a:r>
              <a:rPr lang="mk-MK" dirty="0" smtClean="0">
                <a:solidFill>
                  <a:srgbClr val="FFFF00"/>
                </a:solidFill>
              </a:rPr>
              <a:t>на граѓаните со државата </a:t>
            </a:r>
            <a:r>
              <a:rPr lang="mk-MK" dirty="0"/>
              <a:t>за:</a:t>
            </a:r>
            <a:endParaRPr lang="en-US" dirty="0"/>
          </a:p>
          <a:p>
            <a:pPr lvl="0"/>
            <a:r>
              <a:rPr lang="mk-MK" dirty="0"/>
              <a:t>добивање на јавните услуги, и</a:t>
            </a:r>
            <a:endParaRPr lang="en-US" dirty="0"/>
          </a:p>
          <a:p>
            <a:pPr lvl="0"/>
            <a:r>
              <a:rPr lang="mk-MK" dirty="0"/>
              <a:t>онлајн: гласање, учество во анкети, давање предлози за законски решенија </a:t>
            </a:r>
            <a:r>
              <a:rPr lang="mk-MK" dirty="0" smtClean="0"/>
              <a:t>... 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mk-MK" dirty="0"/>
              <a:t>Столбот </a:t>
            </a:r>
            <a:r>
              <a:rPr lang="mk-MK" dirty="0" smtClean="0"/>
              <a:t>G2C </a:t>
            </a:r>
            <a:r>
              <a:rPr lang="mk-MK" dirty="0"/>
              <a:t>обезбедува:</a:t>
            </a:r>
            <a:endParaRPr lang="en-US" dirty="0"/>
          </a:p>
          <a:p>
            <a:pPr lvl="1"/>
            <a:r>
              <a:rPr lang="mk-MK" dirty="0"/>
              <a:t>информации до граѓаните за институциите, нивното работење, јавните услуги што ги обезбедуваат тие институции, вклучувајќи и информации за потребните документи поврзани со одредена јавна услуга, кои се обезбедуваат преку веб-страници, портали, киосци итн. и </a:t>
            </a:r>
            <a:endParaRPr lang="en-US" dirty="0"/>
          </a:p>
          <a:p>
            <a:pPr lvl="1"/>
            <a:r>
              <a:rPr lang="mk-MK" dirty="0"/>
              <a:t>ИТ-алатки (веб-страници, онлајн форуми, онлајн простор за разговор, онлајн анкети,  како и можности за социјално вмрежување (онлајн социјални мрежи) со цел да се овозможи поднесување барања за јавни услуги и вклученост на граѓаните во развој на јавните политики и донесувањето одлуки; </a:t>
            </a:r>
            <a:endParaRPr lang="en-US" dirty="0"/>
          </a:p>
          <a:p>
            <a:pPr lvl="1"/>
            <a:r>
              <a:rPr lang="mk-MK" dirty="0"/>
              <a:t>обезбедување повратна информација (feedback) од граѓаните во поглед на нивните ставови и забелешки до јавната администрација и функционирањето на државата; и</a:t>
            </a:r>
            <a:endParaRPr lang="en-US" dirty="0"/>
          </a:p>
          <a:p>
            <a:pPr lvl="1"/>
            <a:r>
              <a:rPr lang="mk-MK" dirty="0"/>
              <a:t>обезбедување ИТ-алатки за реализација на одредени права и обврски на граѓаните кон државата во кои се вбројуваат онлајн гласање на граѓаните при избори или попис на населението, поднесување даночни пријави кога плаќаат данок кон државата; односно активности при кои граѓаните ѝ даваат информации за себе на владата.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80" y="182051"/>
            <a:ext cx="1896020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/>
              <a:t>Столб: влада кон бизнис</a:t>
            </a:r>
            <a:r>
              <a:rPr lang="en-US" b="1" dirty="0"/>
              <a:t> (</a:t>
            </a:r>
            <a:r>
              <a:rPr lang="en-US" b="1" dirty="0">
                <a:solidFill>
                  <a:srgbClr val="FFFF00"/>
                </a:solidFill>
              </a:rPr>
              <a:t>G2B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73" y="2222441"/>
            <a:ext cx="119044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 smtClean="0"/>
              <a:t>Релации </a:t>
            </a:r>
            <a:r>
              <a:rPr lang="mk-MK" dirty="0"/>
              <a:t>се поврзани со трансакции </a:t>
            </a:r>
            <a:r>
              <a:rPr lang="mk-MK" dirty="0" smtClean="0"/>
              <a:t>за </a:t>
            </a:r>
            <a:r>
              <a:rPr lang="mk-MK" dirty="0"/>
              <a:t>деловни активности, како што се:</a:t>
            </a:r>
            <a:endParaRPr lang="en-US" dirty="0"/>
          </a:p>
          <a:p>
            <a:pPr lvl="0"/>
            <a:r>
              <a:rPr lang="mk-MK" dirty="0"/>
              <a:t>информации од државата поврзани со јавни услуги што ги побаруваат компаниите во кои се вклучува добивање лиценци, дозволи, </a:t>
            </a:r>
            <a:r>
              <a:rPr lang="mk-MK" dirty="0" smtClean="0"/>
              <a:t>одобренија...</a:t>
            </a:r>
            <a:endParaRPr lang="en-US" dirty="0"/>
          </a:p>
          <a:p>
            <a:pPr lvl="0"/>
            <a:r>
              <a:rPr lang="mk-MK" dirty="0"/>
              <a:t>информации и плаќања од државата кон компаниите во врска со обезбедување услуги засновани врз деловна активност со јавниот сектор (јавни набавки);</a:t>
            </a:r>
            <a:endParaRPr lang="en-US" dirty="0"/>
          </a:p>
          <a:p>
            <a:pPr lvl="0"/>
            <a:r>
              <a:rPr lang="mk-MK" dirty="0"/>
              <a:t>комуникација и активности што имаат цел зајакнување на соработката меѓу бизнис-заедницата и државата, преку создавање заеднички активности, како што се јавни приватни партнерства.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875" y="55509"/>
            <a:ext cx="1950889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Столб: влада кон странци</a:t>
            </a: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G2F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690688"/>
            <a:ext cx="11749178" cy="3382005"/>
          </a:xfrm>
        </p:spPr>
        <p:txBody>
          <a:bodyPr/>
          <a:lstStyle/>
          <a:p>
            <a:pPr marL="0" indent="0">
              <a:buNone/>
            </a:pPr>
            <a:r>
              <a:rPr lang="mk-MK" dirty="0"/>
              <a:t>Р</a:t>
            </a:r>
            <a:r>
              <a:rPr lang="mk-MK" dirty="0" smtClean="0"/>
              <a:t>елации кои најчесто опфаќаат </a:t>
            </a:r>
            <a:r>
              <a:rPr lang="mk-MK" dirty="0"/>
              <a:t>информации и совети, а поретко </a:t>
            </a:r>
            <a:r>
              <a:rPr lang="mk-MK" dirty="0" smtClean="0"/>
              <a:t>услуги:</a:t>
            </a:r>
            <a:endParaRPr lang="en-US" dirty="0"/>
          </a:p>
          <a:p>
            <a:pPr lvl="0"/>
            <a:r>
              <a:rPr lang="mk-MK" dirty="0"/>
              <a:t>добивање визи или регулирање престој при посета на странската држава заради работа, туризам, студирање </a:t>
            </a:r>
            <a:r>
              <a:rPr lang="mk-MK" dirty="0" smtClean="0"/>
              <a:t>или </a:t>
            </a:r>
            <a:endParaRPr lang="en-US" dirty="0"/>
          </a:p>
          <a:p>
            <a:pPr lvl="0"/>
            <a:r>
              <a:rPr lang="mk-MK" dirty="0"/>
              <a:t>планирање на бизнис-инвестирања.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2889849"/>
            <a:ext cx="4028535" cy="37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b="1" dirty="0"/>
              <a:t>Столб: влада кон влада</a:t>
            </a:r>
            <a:r>
              <a:rPr lang="en-US" b="1" dirty="0"/>
              <a:t> (</a:t>
            </a:r>
            <a:r>
              <a:rPr lang="en-US" b="1" dirty="0">
                <a:solidFill>
                  <a:srgbClr val="FF0000"/>
                </a:solidFill>
              </a:rPr>
              <a:t>G2G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216324"/>
            <a:ext cx="11844068" cy="5520905"/>
          </a:xfrm>
        </p:spPr>
        <p:txBody>
          <a:bodyPr>
            <a:normAutofit fontScale="85000" lnSpcReduction="20000"/>
          </a:bodyPr>
          <a:lstStyle/>
          <a:p>
            <a:r>
              <a:rPr lang="mk-MK" dirty="0"/>
              <a:t>Столбот G2G </a:t>
            </a:r>
            <a:r>
              <a:rPr lang="mk-MK" dirty="0" smtClean="0"/>
              <a:t>е </a:t>
            </a:r>
            <a:r>
              <a:rPr lang="mk-MK" dirty="0"/>
              <a:t>’рбетот на концептот е-влада. </a:t>
            </a:r>
            <a:endParaRPr lang="mk-MK" dirty="0" smtClean="0"/>
          </a:p>
          <a:p>
            <a:r>
              <a:rPr lang="mk-MK" dirty="0" smtClean="0"/>
              <a:t>Опфат - соработката </a:t>
            </a:r>
            <a:r>
              <a:rPr lang="mk-MK" dirty="0"/>
              <a:t>меѓу институциите во јавниот сектор (меѓусебната комуникација и размената на информации и податоци) во процесот на реализација на јавните услуги - е-услугите на национално, регионално и локално ниво. </a:t>
            </a:r>
            <a:endParaRPr lang="mk-MK" dirty="0" smtClean="0"/>
          </a:p>
          <a:p>
            <a:r>
              <a:rPr lang="mk-MK" dirty="0" smtClean="0"/>
              <a:t>G2G </a:t>
            </a:r>
            <a:r>
              <a:rPr lang="mk-MK" dirty="0"/>
              <a:t>често е нарекувана и е-администрација затоа што се однесува на вмрежување на институциите во јавниот сектор, кои ја сочинуваат јавната администрација.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Опфат - електронски апликации, </a:t>
            </a:r>
            <a:r>
              <a:rPr lang="mk-MK" dirty="0"/>
              <a:t>информатички </a:t>
            </a:r>
            <a:r>
              <a:rPr lang="mk-MK" dirty="0" smtClean="0"/>
              <a:t>системи, техничка инфраструктура...ИТ-решенија </a:t>
            </a:r>
            <a:r>
              <a:rPr lang="mk-MK" dirty="0"/>
              <a:t>што придонесуваат за подобрување на административните и управувачките активности, како што се: </a:t>
            </a:r>
            <a:endParaRPr lang="en-US" dirty="0"/>
          </a:p>
          <a:p>
            <a:pPr lvl="0"/>
            <a:r>
              <a:rPr lang="mk-MK" dirty="0"/>
              <a:t>собирање, обработка и користење податоци на сите нивоа за населението, бизнисите, географските податоци, ресурсите итн.; </a:t>
            </a:r>
            <a:endParaRPr lang="en-US" dirty="0"/>
          </a:p>
          <a:p>
            <a:pPr lvl="0"/>
            <a:r>
              <a:rPr lang="mk-MK" dirty="0"/>
              <a:t>собирање и обработка на податоци релевантни за </a:t>
            </a:r>
            <a:r>
              <a:rPr lang="mk-MK" dirty="0" smtClean="0"/>
              <a:t>административните </a:t>
            </a:r>
            <a:r>
              <a:rPr lang="mk-MK" dirty="0"/>
              <a:t>процеси (планирање, менаџмент, статистика, национална сигурност и безбедност), </a:t>
            </a:r>
            <a:endParaRPr lang="en-US" dirty="0"/>
          </a:p>
          <a:p>
            <a:pPr lvl="0"/>
            <a:r>
              <a:rPr lang="mk-MK" dirty="0"/>
              <a:t>системи за управување со интерни податоци (архива, финансии, документи, човечки ресурси,) и </a:t>
            </a:r>
            <a:endParaRPr lang="en-US" dirty="0"/>
          </a:p>
          <a:p>
            <a:pPr lvl="0"/>
            <a:r>
              <a:rPr lang="mk-MK" dirty="0"/>
              <a:t>системи за поефикасно креирање на политиките и одлучување на различни нивоа на владеење.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95" y="259170"/>
            <a:ext cx="1920406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/>
          <a:lstStyle/>
          <a:p>
            <a:r>
              <a:rPr lang="mk-MK" dirty="0"/>
              <a:t>Столб: влада кон вработени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G2E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825625"/>
            <a:ext cx="11593902" cy="4351338"/>
          </a:xfrm>
        </p:spPr>
        <p:txBody>
          <a:bodyPr/>
          <a:lstStyle/>
          <a:p>
            <a:pPr marL="0" indent="0">
              <a:buNone/>
            </a:pPr>
            <a:r>
              <a:rPr lang="mk-MK" dirty="0" smtClean="0"/>
              <a:t>Комуникација </a:t>
            </a:r>
            <a:r>
              <a:rPr lang="mk-MK" dirty="0"/>
              <a:t>меѓу државата како работодавец и вработените во јавниот </a:t>
            </a:r>
            <a:r>
              <a:rPr lang="mk-MK" dirty="0" smtClean="0"/>
              <a:t>сектор - ИТ-алатки </a:t>
            </a:r>
            <a:r>
              <a:rPr lang="mk-MK" dirty="0"/>
              <a:t>со цел да им понуди на вработените:</a:t>
            </a:r>
            <a:endParaRPr lang="en-US" dirty="0"/>
          </a:p>
          <a:p>
            <a:pPr lvl="0"/>
            <a:r>
              <a:rPr lang="mk-MK" dirty="0"/>
              <a:t>можност за пристап до информации во врска со нивната плата, </a:t>
            </a:r>
            <a:endParaRPr lang="en-US" dirty="0"/>
          </a:p>
          <a:p>
            <a:pPr lvl="0"/>
            <a:r>
              <a:rPr lang="mk-MK" dirty="0"/>
              <a:t>придобивките од спроведувањето на некои политики што ги има власта кон вработените во јавниот сектор, </a:t>
            </a:r>
            <a:endParaRPr lang="en-US" dirty="0"/>
          </a:p>
          <a:p>
            <a:pPr lvl="0"/>
            <a:r>
              <a:rPr lang="mk-MK" dirty="0"/>
              <a:t>можности за обука и учење, како и </a:t>
            </a:r>
            <a:endParaRPr lang="en-US" dirty="0"/>
          </a:p>
          <a:p>
            <a:pPr lvl="0"/>
            <a:r>
              <a:rPr lang="mk-MK" dirty="0"/>
              <a:t>информации за нивните граѓански права.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10" y="4166583"/>
            <a:ext cx="2085013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G2E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000664"/>
            <a:ext cx="11878574" cy="5926347"/>
          </a:xfrm>
        </p:spPr>
        <p:txBody>
          <a:bodyPr>
            <a:normAutofit fontScale="92500"/>
          </a:bodyPr>
          <a:lstStyle/>
          <a:p>
            <a:r>
              <a:rPr lang="mk-MK" dirty="0" smtClean="0"/>
              <a:t>информатизацијата </a:t>
            </a:r>
            <a:r>
              <a:rPr lang="mk-MK" dirty="0"/>
              <a:t>на владините внатрешни деловни процеси </a:t>
            </a:r>
            <a:r>
              <a:rPr lang="mk-MK" dirty="0" smtClean="0"/>
              <a:t>-ИТ-решенијата за:</a:t>
            </a:r>
            <a:endParaRPr lang="en-US" dirty="0"/>
          </a:p>
          <a:p>
            <a:pPr lvl="0"/>
            <a:r>
              <a:rPr lang="mk-MK" dirty="0">
                <a:solidFill>
                  <a:srgbClr val="FFFF00"/>
                </a:solidFill>
              </a:rPr>
              <a:t>основен ИТ-систем за човечки ресурси </a:t>
            </a:r>
            <a:r>
              <a:rPr lang="mk-MK" dirty="0"/>
              <a:t>(работодавец - вработен), што опфаќа традиционални функции за човечки ресурси што се однесуваат на: платен список, придобивки за вработените, информации за здравството, известување за можности за обука и образование, објавување огласи за вработување или интерна прераспределба и лични датотеки за вработените;</a:t>
            </a:r>
            <a:endParaRPr lang="en-US" dirty="0"/>
          </a:p>
          <a:p>
            <a:pPr lvl="0"/>
            <a:r>
              <a:rPr lang="mk-MK" dirty="0">
                <a:solidFill>
                  <a:srgbClr val="FFFF00"/>
                </a:solidFill>
              </a:rPr>
              <a:t>проширен ИТ-систем </a:t>
            </a:r>
            <a:r>
              <a:rPr lang="mk-MK" dirty="0" smtClean="0"/>
              <a:t>за: </a:t>
            </a:r>
            <a:r>
              <a:rPr lang="mk-MK" dirty="0"/>
              <a:t>резервација за патувања на вработените, надоместок на трошоците, кредитна линија и управување со полиса за осигурување преку интернет. </a:t>
            </a:r>
            <a:endParaRPr lang="en-US" dirty="0"/>
          </a:p>
          <a:p>
            <a:pPr lvl="0"/>
            <a:r>
              <a:rPr lang="mk-MK" dirty="0">
                <a:solidFill>
                  <a:srgbClr val="FFFF00"/>
                </a:solidFill>
              </a:rPr>
              <a:t>ИТ-систем вработен - вработен </a:t>
            </a:r>
            <a:r>
              <a:rPr lang="mk-MK" dirty="0"/>
              <a:t>што ја олеснува соработката меѓу вработените,</a:t>
            </a:r>
            <a:endParaRPr lang="en-US" dirty="0"/>
          </a:p>
          <a:p>
            <a:pPr lvl="0"/>
            <a:r>
              <a:rPr lang="mk-MK" dirty="0">
                <a:solidFill>
                  <a:srgbClr val="FFFF00"/>
                </a:solidFill>
              </a:rPr>
              <a:t>ИТ-систем вработен - задача </a:t>
            </a:r>
            <a:r>
              <a:rPr lang="mk-MK" dirty="0"/>
              <a:t>каде што порталот нуди алатки и апликации специфични за функционирањето и работењето на секој вработен во јавната администрација.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/>
              <a:t>Сегментација на е-влада според главните аспекти на работењето на јавниот сектор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86935"/>
              </p:ext>
            </p:extLst>
          </p:nvPr>
        </p:nvGraphicFramePr>
        <p:xfrm>
          <a:off x="741872" y="1785665"/>
          <a:ext cx="3789542" cy="2209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398"/>
                <a:gridCol w="1676144"/>
              </a:tblGrid>
              <a:tr h="368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Аспект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Столб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65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FRONT OFFICE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G2C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G2B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G2F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6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BACK OFFICE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>
                          <a:effectLst/>
                        </a:rPr>
                        <a:t>G2G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k-MK" sz="1100" dirty="0">
                          <a:effectLst/>
                        </a:rPr>
                        <a:t>G2E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80" y="1690687"/>
            <a:ext cx="5865407" cy="4761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3" y="4554747"/>
            <a:ext cx="5761008" cy="21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5992"/>
            <a:ext cx="10637804" cy="5762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k-MK" b="1" dirty="0"/>
              <a:t>3.1. Главни аспекти на работењето на јавниот сектор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3.1.1</a:t>
            </a:r>
            <a:r>
              <a:rPr lang="mk-MK" dirty="0"/>
              <a:t>. Фронт офис (</a:t>
            </a:r>
            <a:r>
              <a:rPr lang="en-US" dirty="0"/>
              <a:t>f</a:t>
            </a:r>
            <a:r>
              <a:rPr lang="mk-MK" dirty="0"/>
              <a:t>ront office) на е-влада – шалтерско работење 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3.1.2</a:t>
            </a:r>
            <a:r>
              <a:rPr lang="mk-MK" dirty="0"/>
              <a:t>. Бек офис (</a:t>
            </a:r>
            <a:r>
              <a:rPr lang="en-US" dirty="0"/>
              <a:t>b</a:t>
            </a:r>
            <a:r>
              <a:rPr lang="mk-MK" dirty="0"/>
              <a:t>ack office) на е-влада - заднинско работење</a:t>
            </a:r>
            <a:endParaRPr lang="en-US" dirty="0"/>
          </a:p>
          <a:p>
            <a:endParaRPr lang="mk-MK" b="1" dirty="0" smtClean="0"/>
          </a:p>
          <a:p>
            <a:pPr marL="0" indent="0">
              <a:buNone/>
            </a:pPr>
            <a:r>
              <a:rPr lang="mk-MK" b="1" dirty="0" smtClean="0"/>
              <a:t>3.2</a:t>
            </a:r>
            <a:r>
              <a:rPr lang="mk-MK" b="1" dirty="0"/>
              <a:t>. Интеракции на е-влада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3.2.1</a:t>
            </a:r>
            <a:r>
              <a:rPr lang="mk-MK" dirty="0"/>
              <a:t>. Столб: влада кон граѓанин/Government-to-Citizen (G2C)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3.2.2</a:t>
            </a:r>
            <a:r>
              <a:rPr lang="mk-MK" dirty="0"/>
              <a:t>. Столб: влада кон бизнис/Government-to-Business (G2B)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3.2.3</a:t>
            </a:r>
            <a:r>
              <a:rPr lang="mk-MK" dirty="0"/>
              <a:t>. Столб: влада кон влада/Government-to-Government (G2G)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3.2.4</a:t>
            </a:r>
            <a:r>
              <a:rPr lang="mk-MK" dirty="0"/>
              <a:t>. Столб: влада кон вработени/Government-to-Employee (G2E)</a:t>
            </a:r>
            <a:endParaRPr lang="en-US" dirty="0"/>
          </a:p>
          <a:p>
            <a:pPr marL="0" indent="0">
              <a:buNone/>
            </a:pPr>
            <a:r>
              <a:rPr lang="mk-MK" dirty="0" smtClean="0"/>
              <a:t>	3.2.5</a:t>
            </a:r>
            <a:r>
              <a:rPr lang="mk-MK" dirty="0"/>
              <a:t>. Столб: влада кон странци/Government-to-Foreigners (G2F)</a:t>
            </a:r>
            <a:endParaRPr lang="en-US" dirty="0"/>
          </a:p>
          <a:p>
            <a:pPr marL="0" indent="0">
              <a:buNone/>
            </a:pPr>
            <a:endParaRPr lang="mk-MK" b="1" dirty="0" smtClean="0"/>
          </a:p>
          <a:p>
            <a:pPr marL="0" indent="0">
              <a:buNone/>
            </a:pPr>
            <a:r>
              <a:rPr lang="mk-MK" b="1" dirty="0" smtClean="0"/>
              <a:t>3.3</a:t>
            </a:r>
            <a:r>
              <a:rPr lang="mk-MK" b="1" dirty="0"/>
              <a:t>. Сегментација на е-влада според главните аспекти на работењето на јавниот сектор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94" y="356499"/>
            <a:ext cx="11014494" cy="1325563"/>
          </a:xfrm>
        </p:spPr>
        <p:txBody>
          <a:bodyPr>
            <a:normAutofit/>
          </a:bodyPr>
          <a:lstStyle/>
          <a:p>
            <a:r>
              <a:rPr lang="mk-MK" sz="3600" dirty="0"/>
              <a:t>Видови активности во јавната администрација при испорака на јавните услуги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35" y="2286001"/>
            <a:ext cx="4175185" cy="2900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06" y="1932317"/>
            <a:ext cx="5315639" cy="3554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4090" y="5349165"/>
            <a:ext cx="39221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mk-MK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Шалтер </a:t>
            </a:r>
            <a:r>
              <a:rPr lang="mk-M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предна канцеларија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FRONT OFFICE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5924" y="5262886"/>
            <a:ext cx="507808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mk-M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 Канцелариско работење </a:t>
            </a:r>
            <a:r>
              <a:rPr lang="mk-MK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mk-M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задна канцеларија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BACK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2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Фронт офис </a:t>
            </a:r>
            <a:r>
              <a:rPr lang="en-US" dirty="0"/>
              <a:t>(front office) </a:t>
            </a:r>
            <a:r>
              <a:rPr lang="mk-MK" dirty="0"/>
              <a:t>на е-влада – шалтерско работење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3" y="1825624"/>
            <a:ext cx="11602528" cy="4833967"/>
          </a:xfrm>
        </p:spPr>
        <p:txBody>
          <a:bodyPr>
            <a:normAutofit/>
          </a:bodyPr>
          <a:lstStyle/>
          <a:p>
            <a:r>
              <a:rPr lang="mk-MK" dirty="0" smtClean="0"/>
              <a:t>Опфат: </a:t>
            </a:r>
            <a:r>
              <a:rPr lang="mk-MK" u="sng" dirty="0">
                <a:solidFill>
                  <a:srgbClr val="FFFF00"/>
                </a:solidFill>
              </a:rPr>
              <a:t>процесите</a:t>
            </a:r>
            <a:r>
              <a:rPr lang="mk-MK" dirty="0">
                <a:solidFill>
                  <a:srgbClr val="FFFF00"/>
                </a:solidFill>
              </a:rPr>
              <a:t> </a:t>
            </a:r>
            <a:r>
              <a:rPr lang="mk-MK" dirty="0"/>
              <a:t>во кои се реализира </a:t>
            </a:r>
            <a:r>
              <a:rPr lang="mk-MK" u="sng" dirty="0"/>
              <a:t>комуникацијата </a:t>
            </a:r>
            <a:r>
              <a:rPr lang="mk-MK" dirty="0"/>
              <a:t>меѓу </a:t>
            </a:r>
            <a:r>
              <a:rPr lang="mk-MK" u="sng" dirty="0">
                <a:solidFill>
                  <a:srgbClr val="FFFF00"/>
                </a:solidFill>
              </a:rPr>
              <a:t>барателот на услугата</a:t>
            </a:r>
            <a:r>
              <a:rPr lang="mk-MK" dirty="0">
                <a:solidFill>
                  <a:srgbClr val="FFFF00"/>
                </a:solidFill>
              </a:rPr>
              <a:t> </a:t>
            </a:r>
            <a:r>
              <a:rPr lang="mk-MK" dirty="0"/>
              <a:t>(граѓанинот или претставник на: компанија, здружение на граѓани или претставник на кое било правно лице, или дури и странец во улога на барател на информација, и </a:t>
            </a:r>
            <a:r>
              <a:rPr lang="mk-MK" u="sng" dirty="0">
                <a:solidFill>
                  <a:srgbClr val="FFFF00"/>
                </a:solidFill>
              </a:rPr>
              <a:t>давателот на услугата – институцијата</a:t>
            </a:r>
            <a:r>
              <a:rPr lang="mk-MK" dirty="0"/>
              <a:t>. </a:t>
            </a:r>
            <a:endParaRPr lang="mk-MK" dirty="0" smtClean="0"/>
          </a:p>
          <a:p>
            <a:r>
              <a:rPr lang="mk-MK" dirty="0" smtClean="0"/>
              <a:t>Начин на реализација:</a:t>
            </a:r>
          </a:p>
          <a:p>
            <a:pPr marL="0" indent="0">
              <a:buNone/>
            </a:pPr>
            <a:r>
              <a:rPr lang="mk-MK" dirty="0"/>
              <a:t>а) целосно онлајн со користење на веб-станици за пристап до институциите, или </a:t>
            </a:r>
            <a:endParaRPr lang="mk-MK" dirty="0" smtClean="0"/>
          </a:p>
          <a:p>
            <a:pPr marL="0" indent="0">
              <a:buNone/>
            </a:pPr>
            <a:r>
              <a:rPr lang="mk-MK" dirty="0" smtClean="0"/>
              <a:t>б</a:t>
            </a:r>
            <a:r>
              <a:rPr lang="mk-MK" dirty="0"/>
              <a:t>) хибридно како комбинација на користење шалтерска служба/контакт со јавен администратор и веб-страница на институцијата или портал. </a:t>
            </a:r>
            <a:endParaRPr lang="mk-MK" dirty="0" smtClean="0"/>
          </a:p>
        </p:txBody>
      </p:sp>
    </p:spTree>
    <p:extLst>
      <p:ext uri="{BB962C8B-B14F-4D97-AF65-F5344CB8AC3E}">
        <p14:creationId xmlns:p14="http://schemas.microsoft.com/office/powerpoint/2010/main" val="30496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Фронт офис (</a:t>
            </a:r>
            <a:r>
              <a:rPr lang="en-US" dirty="0"/>
              <a:t>front office</a:t>
            </a:r>
            <a:r>
              <a:rPr lang="mk-MK" dirty="0"/>
              <a:t>) - предна канцеларија во институциите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34" y="1825625"/>
            <a:ext cx="10689566" cy="4351338"/>
          </a:xfrm>
        </p:spPr>
        <p:txBody>
          <a:bodyPr/>
          <a:lstStyle/>
          <a:p>
            <a:pPr marL="0" indent="0">
              <a:buNone/>
            </a:pPr>
            <a:r>
              <a:rPr lang="mk-MK" dirty="0"/>
              <a:t>При е-влада: </a:t>
            </a:r>
            <a:r>
              <a:rPr lang="mk-MK" dirty="0">
                <a:solidFill>
                  <a:srgbClr val="FFFF00"/>
                </a:solidFill>
              </a:rPr>
              <a:t>фронт офис </a:t>
            </a:r>
            <a:r>
              <a:rPr lang="en-US" dirty="0">
                <a:solidFill>
                  <a:srgbClr val="FFFF00"/>
                </a:solidFill>
              </a:rPr>
              <a:t>(front office) </a:t>
            </a:r>
            <a:r>
              <a:rPr lang="mk-MK" dirty="0">
                <a:solidFill>
                  <a:srgbClr val="FFFF00"/>
                </a:solidFill>
              </a:rPr>
              <a:t>претставува замена за шалтерот во традиционалната јавна администрација</a:t>
            </a:r>
            <a:r>
              <a:rPr lang="mk-MK" dirty="0"/>
              <a:t>, и во двата случаја станува збор за предна </a:t>
            </a:r>
            <a:r>
              <a:rPr lang="mk-MK" dirty="0" smtClean="0"/>
              <a:t>канцеларија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3170205"/>
            <a:ext cx="3841351" cy="3221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7" y="3435373"/>
            <a:ext cx="3843068" cy="26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Типичната инфраструктура на фронт офис </a:t>
            </a:r>
            <a:r>
              <a:rPr lang="en-US" dirty="0"/>
              <a:t>(front office) </a:t>
            </a:r>
            <a:r>
              <a:rPr lang="mk-MK" dirty="0"/>
              <a:t>опфаќа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825624"/>
            <a:ext cx="11542144" cy="4859847"/>
          </a:xfrm>
        </p:spPr>
        <p:txBody>
          <a:bodyPr>
            <a:normAutofit fontScale="92500" lnSpcReduction="10000"/>
          </a:bodyPr>
          <a:lstStyle/>
          <a:p>
            <a:r>
              <a:rPr lang="mk-MK" dirty="0" smtClean="0"/>
              <a:t>Интернет</a:t>
            </a:r>
          </a:p>
          <a:p>
            <a:r>
              <a:rPr lang="mk-MK" dirty="0" smtClean="0"/>
              <a:t>Веб-страницата </a:t>
            </a:r>
            <a:r>
              <a:rPr lang="mk-MK" dirty="0"/>
              <a:t>на институцијата каде што се поставени информациите (homepage), </a:t>
            </a:r>
            <a:endParaRPr lang="mk-MK" dirty="0" smtClean="0"/>
          </a:p>
          <a:p>
            <a:r>
              <a:rPr lang="mk-MK" dirty="0" smtClean="0"/>
              <a:t>веб-страницата </a:t>
            </a:r>
            <a:r>
              <a:rPr lang="mk-MK" dirty="0"/>
              <a:t>каде што се сместени информации од повеќе или сите институции (portal) и </a:t>
            </a:r>
            <a:endParaRPr lang="mk-MK" dirty="0" smtClean="0"/>
          </a:p>
          <a:p>
            <a:r>
              <a:rPr lang="mk-MK" dirty="0" smtClean="0"/>
              <a:t>телефонската </a:t>
            </a:r>
            <a:r>
              <a:rPr lang="mk-MK" dirty="0"/>
              <a:t>мрежа, </a:t>
            </a:r>
            <a:endParaRPr lang="mk-MK" dirty="0" smtClean="0"/>
          </a:p>
          <a:p>
            <a:pPr marL="0" indent="0">
              <a:buNone/>
            </a:pPr>
            <a:r>
              <a:rPr lang="mk-MK" dirty="0" smtClean="0"/>
              <a:t>но </a:t>
            </a:r>
            <a:r>
              <a:rPr lang="mk-MK" dirty="0"/>
              <a:t>најчесто опфаќа и </a:t>
            </a:r>
            <a:endParaRPr lang="mk-MK" dirty="0" smtClean="0"/>
          </a:p>
          <a:p>
            <a:r>
              <a:rPr lang="mk-MK" dirty="0" smtClean="0"/>
              <a:t>систем </a:t>
            </a:r>
            <a:r>
              <a:rPr lang="mk-MK" dirty="0"/>
              <a:t>за електронска евиденција на барањата од корисниците, </a:t>
            </a:r>
            <a:endParaRPr lang="mk-MK" dirty="0" smtClean="0"/>
          </a:p>
          <a:p>
            <a:r>
              <a:rPr lang="mk-MK" dirty="0" smtClean="0"/>
              <a:t>систем </a:t>
            </a:r>
            <a:r>
              <a:rPr lang="mk-MK" dirty="0"/>
              <a:t>за менаџирање со документите (Document Management System – DMS), а </a:t>
            </a:r>
            <a:endParaRPr lang="mk-MK" dirty="0" smtClean="0"/>
          </a:p>
          <a:p>
            <a:r>
              <a:rPr lang="mk-MK" smtClean="0"/>
              <a:t>може </a:t>
            </a:r>
            <a:r>
              <a:rPr lang="mk-MK" dirty="0"/>
              <a:t>да го вклучи и самиот шалтер </a:t>
            </a:r>
            <a:r>
              <a:rPr lang="mk-MK"/>
              <a:t>во </a:t>
            </a:r>
            <a:r>
              <a:rPr lang="mk-MK" smtClean="0"/>
              <a:t>институцијата (хибридно).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Бек офис </a:t>
            </a:r>
            <a:r>
              <a:rPr lang="en-US" dirty="0"/>
              <a:t>(back office) </a:t>
            </a:r>
            <a:r>
              <a:rPr lang="mk-MK" dirty="0"/>
              <a:t>на е-влада - заднинско работење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9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 smtClean="0"/>
              <a:t>1. Комуникација </a:t>
            </a:r>
            <a:r>
              <a:rPr lang="mk-MK" dirty="0"/>
              <a:t>во </a:t>
            </a:r>
            <a:endParaRPr lang="mk-MK" dirty="0" smtClean="0"/>
          </a:p>
          <a:p>
            <a:r>
              <a:rPr lang="mk-MK" dirty="0" smtClean="0"/>
              <a:t>канцелариите (во рамките на една институција)</a:t>
            </a:r>
          </a:p>
          <a:p>
            <a:r>
              <a:rPr lang="mk-MK" dirty="0"/>
              <a:t>п</a:t>
            </a:r>
            <a:r>
              <a:rPr lang="mk-MK" dirty="0" smtClean="0"/>
              <a:t>омеѓу различните институции</a:t>
            </a:r>
          </a:p>
          <a:p>
            <a:pPr marL="0" indent="0">
              <a:buNone/>
            </a:pPr>
            <a:r>
              <a:rPr lang="mk-MK" dirty="0" smtClean="0"/>
              <a:t>2. Активности </a:t>
            </a:r>
            <a:r>
              <a:rPr lang="mk-MK" dirty="0"/>
              <a:t>за </a:t>
            </a:r>
            <a:endParaRPr lang="mk-MK" dirty="0" smtClean="0"/>
          </a:p>
          <a:p>
            <a:r>
              <a:rPr lang="mk-MK" dirty="0" smtClean="0"/>
              <a:t>поддршката </a:t>
            </a:r>
            <a:r>
              <a:rPr lang="mk-MK" dirty="0"/>
              <a:t>на ефикасноста на операциите, </a:t>
            </a:r>
            <a:endParaRPr lang="mk-MK" dirty="0" smtClean="0"/>
          </a:p>
          <a:p>
            <a:r>
              <a:rPr lang="mk-MK" dirty="0" smtClean="0"/>
              <a:t>менаџирање </a:t>
            </a:r>
            <a:r>
              <a:rPr lang="mk-MK" dirty="0"/>
              <a:t>на институциите, </a:t>
            </a:r>
            <a:endParaRPr lang="mk-MK" dirty="0" smtClean="0"/>
          </a:p>
          <a:p>
            <a:r>
              <a:rPr lang="mk-MK" dirty="0" smtClean="0"/>
              <a:t>контрола </a:t>
            </a:r>
            <a:r>
              <a:rPr lang="mk-MK" dirty="0"/>
              <a:t>на </a:t>
            </a:r>
            <a:r>
              <a:rPr lang="mk-MK" dirty="0" smtClean="0"/>
              <a:t>работењето, </a:t>
            </a:r>
          </a:p>
          <a:p>
            <a:r>
              <a:rPr lang="mk-MK" dirty="0" smtClean="0"/>
              <a:t>управување </a:t>
            </a:r>
            <a:r>
              <a:rPr lang="mk-MK" dirty="0"/>
              <a:t>на државата, </a:t>
            </a:r>
            <a:endParaRPr lang="mk-MK" dirty="0" smtClean="0"/>
          </a:p>
          <a:p>
            <a:r>
              <a:rPr lang="mk-MK" dirty="0" smtClean="0"/>
              <a:t>креирање политики.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Интеракции на е-влада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31746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FRONT OFFICE</a:t>
            </a:r>
            <a:endParaRPr lang="mk-MK" dirty="0" smtClean="0"/>
          </a:p>
          <a:p>
            <a:pPr lvl="0"/>
            <a:r>
              <a:rPr lang="mk-MK" dirty="0" smtClean="0"/>
              <a:t>Влада </a:t>
            </a:r>
            <a:r>
              <a:rPr lang="mk-MK" dirty="0"/>
              <a:t>кон граѓанин (Government-to-Citizen) со скратеница </a:t>
            </a:r>
            <a:r>
              <a:rPr lang="mk-MK" dirty="0">
                <a:solidFill>
                  <a:srgbClr val="FFFF00"/>
                </a:solidFill>
              </a:rPr>
              <a:t>G2C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mk-MK" dirty="0"/>
              <a:t>Влада кон бизнис (Government-to-Business) со скратеница </a:t>
            </a:r>
            <a:r>
              <a:rPr lang="mk-MK" dirty="0">
                <a:solidFill>
                  <a:srgbClr val="FFFF00"/>
                </a:solidFill>
              </a:rPr>
              <a:t>G2B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mk-MK" dirty="0"/>
              <a:t>Влада кон странец (Government-</a:t>
            </a:r>
            <a:r>
              <a:rPr lang="en-US" dirty="0"/>
              <a:t>t</a:t>
            </a:r>
            <a:r>
              <a:rPr lang="mk-MK" dirty="0"/>
              <a:t>о-Foreigner) со скратеница </a:t>
            </a:r>
            <a:r>
              <a:rPr lang="mk-MK" dirty="0">
                <a:solidFill>
                  <a:srgbClr val="FFFF00"/>
                </a:solidFill>
              </a:rPr>
              <a:t>G2F</a:t>
            </a:r>
            <a:endParaRPr lang="en-US" dirty="0">
              <a:solidFill>
                <a:srgbClr val="FFFF00"/>
              </a:solidFill>
            </a:endParaRP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BACK OFFICE</a:t>
            </a:r>
          </a:p>
          <a:p>
            <a:pPr lvl="0"/>
            <a:r>
              <a:rPr lang="mk-MK" dirty="0" smtClean="0"/>
              <a:t>Влада </a:t>
            </a:r>
            <a:r>
              <a:rPr lang="mk-MK" dirty="0"/>
              <a:t>кон влада (Government -to-Government) со скратеница </a:t>
            </a:r>
            <a:r>
              <a:rPr lang="mk-MK" dirty="0">
                <a:solidFill>
                  <a:srgbClr val="FFFF00"/>
                </a:solidFill>
              </a:rPr>
              <a:t>G2G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mk-MK" dirty="0"/>
              <a:t>Влада кон вработени (Government-</a:t>
            </a:r>
            <a:r>
              <a:rPr lang="en-US" dirty="0"/>
              <a:t>t</a:t>
            </a:r>
            <a:r>
              <a:rPr lang="mk-MK" dirty="0"/>
              <a:t>о-Employee) со скратеница </a:t>
            </a:r>
            <a:r>
              <a:rPr lang="mk-MK" dirty="0">
                <a:solidFill>
                  <a:srgbClr val="FFFF00"/>
                </a:solidFill>
              </a:rPr>
              <a:t>G2Е</a:t>
            </a:r>
            <a:r>
              <a:rPr lang="mk-MK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25" y="282685"/>
            <a:ext cx="2048434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434" y="0"/>
            <a:ext cx="6901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891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69</TotalTime>
  <Words>1086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Depth</vt:lpstr>
      <vt:lpstr>3. СТОЛБОВИ НА Е-ВЛАДА:  АСПЕКТИ И ИНТЕРАКЦИИ</vt:lpstr>
      <vt:lpstr>PowerPoint Presentation</vt:lpstr>
      <vt:lpstr>Видови активности во јавната администрација при испорака на јавните услуги</vt:lpstr>
      <vt:lpstr>Фронт офис (front office) на е-влада – шалтерско работење</vt:lpstr>
      <vt:lpstr>Фронт офис (front office) - предна канцеларија во институциите</vt:lpstr>
      <vt:lpstr>Типичната инфраструктура на фронт офис (front office) опфаќа</vt:lpstr>
      <vt:lpstr>Бек офис (back office) на е-влада - заднинско работење</vt:lpstr>
      <vt:lpstr>Интеракции на е-влада</vt:lpstr>
      <vt:lpstr>PowerPoint Presentation</vt:lpstr>
      <vt:lpstr>Столб: влада кон граѓанин (G2C) </vt:lpstr>
      <vt:lpstr>Столб: влада кон бизнис (G2B) </vt:lpstr>
      <vt:lpstr>Столб: влада кон странци (G2F)</vt:lpstr>
      <vt:lpstr>Столб: влада кон влада (G2G) </vt:lpstr>
      <vt:lpstr>Столб: влада кон вработени (G2E)</vt:lpstr>
      <vt:lpstr>G2E</vt:lpstr>
      <vt:lpstr>Сегментација на е-влада според главните аспекти на работењето на јавниот сектор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СТОЛБОВИ НА Е-ВЛАДА:  АСПЕКТИ И ИНТЕРАКЦИИ</dc:title>
  <dc:creator>fikt1</dc:creator>
  <cp:lastModifiedBy>fikt1</cp:lastModifiedBy>
  <cp:revision>8</cp:revision>
  <dcterms:created xsi:type="dcterms:W3CDTF">2023-03-03T05:57:55Z</dcterms:created>
  <dcterms:modified xsi:type="dcterms:W3CDTF">2023-03-09T17:44:46Z</dcterms:modified>
</cp:coreProperties>
</file>