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267" y="1306761"/>
            <a:ext cx="9144000" cy="1641490"/>
          </a:xfrm>
        </p:spPr>
        <p:txBody>
          <a:bodyPr>
            <a:normAutofit/>
          </a:bodyPr>
          <a:lstStyle/>
          <a:p>
            <a:r>
              <a:rPr lang="mk-MK" sz="4000" dirty="0">
                <a:effectLst/>
              </a:rPr>
              <a:t>МОДЕЛИ И ФАЗИ НА РАЗВОЈОТ НА Е-ВЛАДА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mk-MK" sz="2400" b="1" dirty="0"/>
              <a:t>4.1. Модели на развојот на е-влада</a:t>
            </a:r>
            <a:endParaRPr lang="en-US" sz="2400" dirty="0"/>
          </a:p>
          <a:p>
            <a:r>
              <a:rPr lang="mk-MK" sz="2400" b="1" dirty="0"/>
              <a:t>4.2. Фази на развојот на е-влада</a:t>
            </a:r>
            <a:endParaRPr lang="en-US" sz="2400" dirty="0"/>
          </a:p>
          <a:p>
            <a:r>
              <a:rPr lang="mk-MK" sz="2400" b="1" dirty="0"/>
              <a:t>4.3. Софистицираност на е-услугите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67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>
            <a:normAutofit/>
          </a:bodyPr>
          <a:lstStyle/>
          <a:p>
            <a:r>
              <a:rPr lang="mk-MK" sz="3600" b="1" dirty="0"/>
              <a:t>Софистицираност на е-услугите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076770"/>
              </p:ext>
            </p:extLst>
          </p:nvPr>
        </p:nvGraphicFramePr>
        <p:xfrm>
          <a:off x="838200" y="1155940"/>
          <a:ext cx="11005868" cy="53944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148532"/>
                <a:gridCol w="5857336"/>
              </a:tblGrid>
              <a:tr h="56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 smtClean="0">
                          <a:effectLst/>
                        </a:rPr>
                        <a:t>Услуги наменети за граѓанинот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 smtClean="0">
                          <a:effectLst/>
                        </a:rPr>
                        <a:t>Услуги наменети за бизнис-секторот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36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 smtClean="0">
                          <a:effectLst/>
                        </a:rPr>
                        <a:t>Данок на приход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Социјални придонеси за вработените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Барање работа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Данок на добивка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Бенефиции од социјално осигурување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Данок на додадена вредност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Лични документи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Регистрација на трговски друштва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36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Регистрација на возила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Поднесување на податоци до органот надлежен за статистика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Градежни дозволи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Царинска декларација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36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Пријави во полиција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Дозволи потребни за заштита на животната средина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Јавни библиотеки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Јавни набавки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36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Изводи од матични книги на</a:t>
                      </a:r>
                      <a:endParaRPr lang="en-US" sz="2000" smtClean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родени и венчани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Запишување во високо образование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Известување во случај на преселба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smtClean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8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 smtClean="0">
                          <a:effectLst/>
                        </a:rPr>
                        <a:t>Здравствени е-услуги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 smtClean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4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>
                <a:solidFill>
                  <a:srgbClr val="FFFF00"/>
                </a:solidFill>
              </a:rPr>
              <a:t>Развоен пат на е-влада </a:t>
            </a:r>
            <a:r>
              <a:rPr lang="mk-MK" sz="3600" dirty="0" smtClean="0"/>
              <a:t>= </a:t>
            </a:r>
            <a:r>
              <a:rPr lang="mk-MK" sz="3600" dirty="0" smtClean="0">
                <a:solidFill>
                  <a:srgbClr val="FF6600"/>
                </a:solidFill>
              </a:rPr>
              <a:t>модели за е-влада</a:t>
            </a:r>
            <a:r>
              <a:rPr lang="mk-MK" sz="3600" dirty="0" smtClean="0"/>
              <a:t/>
            </a:r>
            <a:br>
              <a:rPr lang="mk-MK" sz="3600" dirty="0" smtClean="0"/>
            </a:br>
            <a:r>
              <a:rPr lang="mk-MK" sz="3600" dirty="0" smtClean="0">
                <a:solidFill>
                  <a:srgbClr val="FF6600"/>
                </a:solidFill>
              </a:rPr>
              <a:t>модели за е-влада </a:t>
            </a:r>
            <a:r>
              <a:rPr lang="mk-MK" sz="3600" dirty="0" smtClean="0"/>
              <a:t>= </a:t>
            </a:r>
            <a:r>
              <a:rPr lang="mk-MK" sz="3600" dirty="0" smtClean="0">
                <a:solidFill>
                  <a:srgbClr val="FF0066"/>
                </a:solidFill>
              </a:rPr>
              <a:t>фази на зрелост на е-влада</a:t>
            </a:r>
            <a:endParaRPr lang="en-US" sz="3600" dirty="0">
              <a:solidFill>
                <a:srgbClr val="FF006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71" y="1578634"/>
            <a:ext cx="5126906" cy="5192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09" y="2092337"/>
            <a:ext cx="6649419" cy="38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i="1" u="sng" dirty="0"/>
              <a:t>Првата фаза на развојот на </a:t>
            </a:r>
            <a:r>
              <a:rPr lang="mk-MK" i="1" u="sng" dirty="0" smtClean="0"/>
              <a:t>е-влада - „присуство“</a:t>
            </a:r>
            <a:r>
              <a:rPr lang="mk-MK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9" y="1825625"/>
            <a:ext cx="11826814" cy="4894352"/>
          </a:xfrm>
        </p:spPr>
        <p:txBody>
          <a:bodyPr>
            <a:normAutofit/>
          </a:bodyPr>
          <a:lstStyle/>
          <a:p>
            <a:r>
              <a:rPr lang="mk-MK" dirty="0" smtClean="0"/>
              <a:t>Институциите </a:t>
            </a:r>
            <a:r>
              <a:rPr lang="mk-MK" dirty="0"/>
              <a:t>од јавен </a:t>
            </a:r>
            <a:r>
              <a:rPr lang="mk-MK" dirty="0" smtClean="0"/>
              <a:t>сектор:</a:t>
            </a:r>
          </a:p>
          <a:p>
            <a:pPr lvl="1"/>
            <a:r>
              <a:rPr lang="mk-MK" dirty="0" smtClean="0"/>
              <a:t>стануваат </a:t>
            </a:r>
            <a:r>
              <a:rPr lang="mk-MK" dirty="0"/>
              <a:t>присутни и видливи на интернет. </a:t>
            </a:r>
            <a:endParaRPr lang="mk-MK" dirty="0"/>
          </a:p>
          <a:p>
            <a:pPr lvl="1"/>
            <a:r>
              <a:rPr lang="mk-MK" dirty="0" smtClean="0"/>
              <a:t>добиваат </a:t>
            </a:r>
            <a:r>
              <a:rPr lang="mk-MK" dirty="0"/>
              <a:t>веб-локација, </a:t>
            </a:r>
            <a:endParaRPr lang="mk-MK" dirty="0" smtClean="0"/>
          </a:p>
          <a:p>
            <a:pPr lvl="1"/>
            <a:r>
              <a:rPr lang="mk-MK" dirty="0" smtClean="0"/>
              <a:t>поставуваат </a:t>
            </a:r>
            <a:r>
              <a:rPr lang="mk-MK" dirty="0"/>
              <a:t>информации на неа. </a:t>
            </a:r>
            <a:endParaRPr lang="mk-MK" dirty="0"/>
          </a:p>
          <a:p>
            <a:pPr lvl="1"/>
            <a:endParaRPr lang="mk-MK" dirty="0" smtClean="0"/>
          </a:p>
          <a:p>
            <a:pPr marL="457200" lvl="1" indent="0">
              <a:buNone/>
            </a:pPr>
            <a:r>
              <a:rPr lang="mk-MK" dirty="0" smtClean="0"/>
              <a:t>Креираните </a:t>
            </a:r>
            <a:r>
              <a:rPr lang="mk-MK" dirty="0"/>
              <a:t>веб-страници за </a:t>
            </a:r>
            <a:r>
              <a:rPr lang="mk-MK" dirty="0" smtClean="0"/>
              <a:t>институциите:</a:t>
            </a:r>
          </a:p>
          <a:p>
            <a:pPr lvl="1"/>
            <a:r>
              <a:rPr lang="mk-MK" dirty="0" smtClean="0"/>
              <a:t>се пасивни</a:t>
            </a:r>
          </a:p>
          <a:p>
            <a:pPr lvl="1"/>
            <a:r>
              <a:rPr lang="mk-MK" dirty="0" smtClean="0"/>
              <a:t>служат </a:t>
            </a:r>
            <a:r>
              <a:rPr lang="mk-MK" dirty="0"/>
              <a:t>како </a:t>
            </a:r>
            <a:r>
              <a:rPr lang="mk-MK" dirty="0" smtClean="0"/>
              <a:t>информатор</a:t>
            </a:r>
          </a:p>
          <a:p>
            <a:pPr lvl="1"/>
            <a:r>
              <a:rPr lang="mk-MK" dirty="0" smtClean="0"/>
              <a:t>се </a:t>
            </a:r>
            <a:r>
              <a:rPr lang="mk-MK" dirty="0"/>
              <a:t>именува како „брошура</a:t>
            </a:r>
            <a:r>
              <a:rPr lang="mk-MK" dirty="0" smtClean="0"/>
              <a:t>“/„</a:t>
            </a:r>
            <a:r>
              <a:rPr lang="mk-MK" dirty="0"/>
              <a:t>каталог</a:t>
            </a:r>
            <a:r>
              <a:rPr lang="mk-MK" dirty="0" smtClean="0"/>
              <a:t>“/„</a:t>
            </a:r>
            <a:r>
              <a:rPr lang="mk-MK" dirty="0"/>
              <a:t>информатор“ </a:t>
            </a:r>
            <a:endParaRPr lang="mk-MK" dirty="0" smtClean="0"/>
          </a:p>
          <a:p>
            <a:pPr marL="457200" lvl="1" indent="0">
              <a:buNone/>
            </a:pPr>
            <a:endParaRPr lang="mk-MK" dirty="0" smtClean="0"/>
          </a:p>
          <a:p>
            <a:pPr marL="457200" lvl="1" indent="0">
              <a:buNone/>
            </a:pPr>
            <a:r>
              <a:rPr lang="mk-MK" dirty="0" smtClean="0"/>
              <a:t>Оваа </a:t>
            </a:r>
            <a:r>
              <a:rPr lang="mk-MK" dirty="0"/>
              <a:t>фаза се изедначува со хартиен документ што служи за дисперзија на информации и често има маркетиншка улога за промовирање.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i="1" u="sng" dirty="0"/>
              <a:t>Втората фаза на развојот на </a:t>
            </a:r>
            <a:r>
              <a:rPr lang="mk-MK" i="1" u="sng" dirty="0" smtClean="0"/>
              <a:t>е-влада - „информирање“/„интеракција“</a:t>
            </a:r>
            <a:r>
              <a:rPr lang="mk-MK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825624"/>
            <a:ext cx="11835442" cy="4782209"/>
          </a:xfrm>
        </p:spPr>
        <p:txBody>
          <a:bodyPr>
            <a:normAutofit lnSpcReduction="10000"/>
          </a:bodyPr>
          <a:lstStyle/>
          <a:p>
            <a:r>
              <a:rPr lang="mk-MK" dirty="0" smtClean="0"/>
              <a:t>Менување на фокусот: </a:t>
            </a:r>
            <a:r>
              <a:rPr lang="mk-MK" dirty="0"/>
              <a:t>од институциите кон </a:t>
            </a:r>
            <a:r>
              <a:rPr lang="mk-MK" dirty="0" smtClean="0"/>
              <a:t>корисниците</a:t>
            </a:r>
          </a:p>
          <a:p>
            <a:r>
              <a:rPr lang="mk-MK" dirty="0" smtClean="0"/>
              <a:t>На промената влија </a:t>
            </a:r>
            <a:r>
              <a:rPr lang="mk-MK" dirty="0"/>
              <a:t>самата технологија и </a:t>
            </a:r>
            <a:r>
              <a:rPr lang="mk-MK" dirty="0" smtClean="0"/>
              <a:t>нејзините можности</a:t>
            </a:r>
          </a:p>
          <a:p>
            <a:r>
              <a:rPr lang="mk-MK" dirty="0"/>
              <a:t>В</a:t>
            </a:r>
            <a:r>
              <a:rPr lang="mk-MK" dirty="0" smtClean="0"/>
              <a:t>о </a:t>
            </a:r>
            <a:r>
              <a:rPr lang="mk-MK" dirty="0"/>
              <a:t>оваа фаза од развојот на е-влада:</a:t>
            </a:r>
            <a:endParaRPr lang="en-US" dirty="0"/>
          </a:p>
          <a:p>
            <a:pPr lvl="1"/>
            <a:r>
              <a:rPr lang="mk-MK" dirty="0"/>
              <a:t>рапидно се зголемува бројот на </a:t>
            </a:r>
            <a:r>
              <a:rPr lang="mk-MK" dirty="0" smtClean="0"/>
              <a:t>веб-страници - </a:t>
            </a:r>
            <a:r>
              <a:rPr lang="mk-MK" dirty="0"/>
              <a:t>секоја институција </a:t>
            </a:r>
            <a:r>
              <a:rPr lang="mk-MK" dirty="0" smtClean="0"/>
              <a:t>има </a:t>
            </a:r>
            <a:r>
              <a:rPr lang="mk-MK" dirty="0"/>
              <a:t>своја веб-локација; </a:t>
            </a:r>
            <a:endParaRPr lang="en-US" dirty="0"/>
          </a:p>
          <a:p>
            <a:pPr lvl="1"/>
            <a:r>
              <a:rPr lang="mk-MK" dirty="0"/>
              <a:t>информациите стануваат подинамични – постојано се збогатуваат веб-страниците со нови информации;</a:t>
            </a:r>
            <a:endParaRPr lang="en-US" dirty="0"/>
          </a:p>
          <a:p>
            <a:pPr lvl="1"/>
            <a:r>
              <a:rPr lang="mk-MK" dirty="0"/>
              <a:t>содржините и информациите се ажурираат постојано;</a:t>
            </a:r>
            <a:endParaRPr lang="en-US" dirty="0"/>
          </a:p>
          <a:p>
            <a:pPr lvl="1"/>
            <a:r>
              <a:rPr lang="mk-MK" dirty="0"/>
              <a:t>веб-страниците даваат можности за пребарување на информации со хиперлинкови;</a:t>
            </a:r>
            <a:endParaRPr lang="en-US" dirty="0"/>
          </a:p>
          <a:p>
            <a:pPr lvl="1"/>
            <a:r>
              <a:rPr lang="mk-MK" dirty="0"/>
              <a:t>на веб-страниците, покрај каталог со услуги што ги обезбедува институцијата, често се поставени формулари и обрасци поврзани со услугите; и</a:t>
            </a:r>
            <a:endParaRPr lang="en-US" dirty="0"/>
          </a:p>
          <a:p>
            <a:pPr lvl="1"/>
            <a:r>
              <a:rPr lang="mk-MK" dirty="0"/>
              <a:t>поставените формулари може да се преземаат (download) и да се испечатат.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8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81" y="365125"/>
            <a:ext cx="11731925" cy="1325563"/>
          </a:xfrm>
        </p:spPr>
        <p:txBody>
          <a:bodyPr>
            <a:normAutofit fontScale="90000"/>
          </a:bodyPr>
          <a:lstStyle/>
          <a:p>
            <a:r>
              <a:rPr lang="mk-MK" i="1" u="sng" dirty="0"/>
              <a:t>Третата фаза на развојот на </a:t>
            </a:r>
            <a:r>
              <a:rPr lang="mk-MK" i="1" u="sng" dirty="0" smtClean="0"/>
              <a:t>е-влада - „двонасочна комуникација“/„интеракција“</a:t>
            </a:r>
            <a:r>
              <a:rPr lang="mk-MK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764956"/>
          </a:xfrm>
        </p:spPr>
        <p:txBody>
          <a:bodyPr>
            <a:normAutofit fontScale="85000" lnSpcReduction="10000"/>
          </a:bodyPr>
          <a:lstStyle/>
          <a:p>
            <a:r>
              <a:rPr lang="mk-MK" dirty="0"/>
              <a:t>по електронски </a:t>
            </a:r>
            <a:r>
              <a:rPr lang="mk-MK" dirty="0" smtClean="0"/>
              <a:t>пат</a:t>
            </a:r>
          </a:p>
          <a:p>
            <a:pPr lvl="1"/>
            <a:r>
              <a:rPr lang="mk-MK" dirty="0" smtClean="0"/>
              <a:t>Закажувањата </a:t>
            </a:r>
            <a:r>
              <a:rPr lang="mk-MK" dirty="0"/>
              <a:t>на </a:t>
            </a:r>
            <a:r>
              <a:rPr lang="mk-MK" dirty="0" smtClean="0"/>
              <a:t>термини (се дава повратна информација во поглед на терминот (датумот и часот) или добива потврда дека неговата онлајн поднесена апликација е успешно примена. </a:t>
            </a:r>
          </a:p>
          <a:p>
            <a:pPr lvl="1"/>
            <a:r>
              <a:rPr lang="mk-MK" dirty="0" smtClean="0"/>
              <a:t>пристап </a:t>
            </a:r>
            <a:r>
              <a:rPr lang="mk-MK" dirty="0"/>
              <a:t>на обрасци, кои се ставени на веб-страницата на институцијата што ја испорачува услугата </a:t>
            </a:r>
            <a:endParaRPr lang="mk-MK" dirty="0" smtClean="0"/>
          </a:p>
          <a:p>
            <a:pPr lvl="1"/>
            <a:r>
              <a:rPr lang="mk-MK" dirty="0" smtClean="0"/>
              <a:t>комуникацијата </a:t>
            </a:r>
            <a:r>
              <a:rPr lang="mk-MK" dirty="0"/>
              <a:t>по имејл (e-mail) станува официјален начин на комуникација. </a:t>
            </a:r>
            <a:endParaRPr lang="mk-MK" dirty="0" smtClean="0"/>
          </a:p>
          <a:p>
            <a:pPr marL="457200" lvl="1" indent="0">
              <a:buNone/>
            </a:pPr>
            <a:endParaRPr lang="mk-MK" dirty="0"/>
          </a:p>
          <a:p>
            <a:pPr marL="457200" lvl="1" indent="0">
              <a:buNone/>
            </a:pPr>
            <a:r>
              <a:rPr lang="mk-MK" dirty="0" smtClean="0"/>
              <a:t>Корисниците </a:t>
            </a:r>
            <a:r>
              <a:rPr lang="mk-MK" dirty="0"/>
              <a:t>во оваа фаза можат: </a:t>
            </a:r>
            <a:endParaRPr lang="en-US" dirty="0"/>
          </a:p>
          <a:p>
            <a:pPr lvl="1"/>
            <a:r>
              <a:rPr lang="mk-MK" dirty="0"/>
              <a:t>да преземат (download) формулари; </a:t>
            </a:r>
            <a:endParaRPr lang="en-US" dirty="0"/>
          </a:p>
          <a:p>
            <a:pPr lvl="1"/>
            <a:r>
              <a:rPr lang="mk-MK" dirty="0"/>
              <a:t>електронски да ги пополнуваат формуларите; </a:t>
            </a:r>
            <a:endParaRPr lang="en-US" dirty="0"/>
          </a:p>
          <a:p>
            <a:pPr lvl="1"/>
            <a:r>
              <a:rPr lang="mk-MK" dirty="0"/>
              <a:t>да ги испратат формуларите до јавната институција (</a:t>
            </a:r>
            <a:r>
              <a:rPr lang="en-US" dirty="0"/>
              <a:t>upload </a:t>
            </a:r>
            <a:r>
              <a:rPr lang="mk-MK" dirty="0"/>
              <a:t>или електронска пошта);</a:t>
            </a:r>
            <a:endParaRPr lang="en-US" dirty="0"/>
          </a:p>
          <a:p>
            <a:pPr lvl="1"/>
            <a:r>
              <a:rPr lang="mk-MK" dirty="0"/>
              <a:t>да добијат потврда дека апликацијата е примена;</a:t>
            </a:r>
            <a:endParaRPr lang="en-US" dirty="0"/>
          </a:p>
          <a:p>
            <a:pPr lvl="1"/>
            <a:r>
              <a:rPr lang="mk-MK" dirty="0"/>
              <a:t>да го следат барањето во различните фази на обработка;</a:t>
            </a:r>
            <a:endParaRPr lang="en-US" dirty="0"/>
          </a:p>
          <a:p>
            <a:pPr lvl="1"/>
            <a:r>
              <a:rPr lang="mk-MK" dirty="0"/>
              <a:t>да добијат информација дали барањето е одобрено или одбиено;</a:t>
            </a:r>
            <a:endParaRPr lang="en-US" dirty="0"/>
          </a:p>
          <a:p>
            <a:pPr lvl="1"/>
            <a:r>
              <a:rPr lang="mk-MK" dirty="0"/>
              <a:t>да добијат информација за тоа на кој начин ќе се изврши испораката на услугата (доколку била одобрена), т.е. дали треба да се подигне од институцијата или документот ќе биде испорачан онлајн.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362309"/>
            <a:ext cx="11611155" cy="6435306"/>
          </a:xfrm>
        </p:spPr>
        <p:txBody>
          <a:bodyPr>
            <a:normAutofit/>
          </a:bodyPr>
          <a:lstStyle/>
          <a:p>
            <a:r>
              <a:rPr lang="mk-MK" dirty="0"/>
              <a:t>За разлика од претходните две фази </a:t>
            </a:r>
            <a:r>
              <a:rPr lang="mk-MK" dirty="0" smtClean="0"/>
              <a:t>каде фокусот е на </a:t>
            </a:r>
            <a:r>
              <a:rPr lang="mk-MK" dirty="0"/>
              <a:t>фронт офис (</a:t>
            </a:r>
            <a:r>
              <a:rPr lang="en-US" dirty="0"/>
              <a:t>front office) </a:t>
            </a:r>
            <a:r>
              <a:rPr lang="mk-MK" dirty="0"/>
              <a:t>како замена на шалтерското работење, </a:t>
            </a:r>
            <a:endParaRPr lang="mk-MK" dirty="0" smtClean="0"/>
          </a:p>
          <a:p>
            <a:r>
              <a:rPr lang="mk-MK" dirty="0" smtClean="0"/>
              <a:t>Во </a:t>
            </a:r>
            <a:r>
              <a:rPr lang="mk-MK" dirty="0"/>
              <a:t>оваа фаза </a:t>
            </a:r>
            <a:r>
              <a:rPr lang="mk-MK" dirty="0">
                <a:solidFill>
                  <a:srgbClr val="FFFF00"/>
                </a:solidFill>
              </a:rPr>
              <a:t>инвестициите се насочени кон поврзување, консолидација и усогласување на бек офис</a:t>
            </a:r>
            <a:r>
              <a:rPr lang="en-US" dirty="0">
                <a:solidFill>
                  <a:srgbClr val="FFFF00"/>
                </a:solidFill>
              </a:rPr>
              <a:t> (back office)</a:t>
            </a:r>
            <a:r>
              <a:rPr lang="mk-MK" dirty="0">
                <a:solidFill>
                  <a:srgbClr val="FFFF00"/>
                </a:solidFill>
              </a:rPr>
              <a:t>,  </a:t>
            </a:r>
            <a:r>
              <a:rPr lang="mk-MK" dirty="0"/>
              <a:t>т.е. поврзување на заднинското канцелариско работење во институциите: </a:t>
            </a:r>
            <a:endParaRPr lang="mk-MK" dirty="0" smtClean="0"/>
          </a:p>
          <a:p>
            <a:r>
              <a:rPr lang="mk-MK" dirty="0" smtClean="0"/>
              <a:t>Во </a:t>
            </a:r>
            <a:r>
              <a:rPr lang="mk-MK" dirty="0"/>
              <a:t>оваа фаза </a:t>
            </a:r>
            <a:r>
              <a:rPr lang="mk-MK" dirty="0" smtClean="0"/>
              <a:t>станува </a:t>
            </a:r>
            <a:r>
              <a:rPr lang="mk-MK" dirty="0">
                <a:solidFill>
                  <a:srgbClr val="FFFF00"/>
                </a:solidFill>
              </a:rPr>
              <a:t>видлива потребата од реформа во јавниот сектор</a:t>
            </a:r>
            <a:r>
              <a:rPr lang="mk-MK" dirty="0" smtClean="0"/>
              <a:t>.</a:t>
            </a:r>
          </a:p>
          <a:p>
            <a:r>
              <a:rPr lang="mk-MK" dirty="0" smtClean="0"/>
              <a:t>Потребата </a:t>
            </a:r>
            <a:r>
              <a:rPr lang="mk-MK" dirty="0"/>
              <a:t>од </a:t>
            </a:r>
            <a:r>
              <a:rPr lang="mk-MK" dirty="0">
                <a:solidFill>
                  <a:srgbClr val="FFFF00"/>
                </a:solidFill>
              </a:rPr>
              <a:t>реинженеринг на деловните процеси во рамките на секоја од институциите, </a:t>
            </a:r>
            <a:r>
              <a:rPr lang="mk-MK" dirty="0" smtClean="0">
                <a:solidFill>
                  <a:srgbClr val="FFFF00"/>
                </a:solidFill>
              </a:rPr>
              <a:t>внатрешно!</a:t>
            </a:r>
          </a:p>
          <a:p>
            <a:r>
              <a:rPr lang="mk-MK" dirty="0"/>
              <a:t>Реинженерингот на деловните процеси внатре во самите институции како клучен за </a:t>
            </a:r>
            <a:r>
              <a:rPr lang="mk-MK" dirty="0">
                <a:solidFill>
                  <a:srgbClr val="FFFF00"/>
                </a:solidFill>
              </a:rPr>
              <a:t>рационализирање на процедурите </a:t>
            </a:r>
            <a:r>
              <a:rPr lang="mk-MK" dirty="0" smtClean="0">
                <a:solidFill>
                  <a:srgbClr val="FFFF00"/>
                </a:solidFill>
              </a:rPr>
              <a:t> - поедноставување </a:t>
            </a:r>
            <a:r>
              <a:rPr lang="mk-MK" dirty="0">
                <a:solidFill>
                  <a:srgbClr val="FFFF00"/>
                </a:solidFill>
              </a:rPr>
              <a:t>на административните процедури за добивање јавни услуги</a:t>
            </a:r>
            <a:r>
              <a:rPr lang="mk-MK" dirty="0"/>
              <a:t>. </a:t>
            </a:r>
            <a:endParaRPr lang="mk-MK" dirty="0" smtClean="0"/>
          </a:p>
          <a:p>
            <a:r>
              <a:rPr lang="mk-MK" dirty="0" smtClean="0"/>
              <a:t>Новите </a:t>
            </a:r>
            <a:r>
              <a:rPr lang="mk-MK" dirty="0"/>
              <a:t>процедури креирани за обработка на барањата по електронски пат значат </a:t>
            </a:r>
            <a:r>
              <a:rPr lang="mk-MK" dirty="0">
                <a:solidFill>
                  <a:srgbClr val="FFFF00"/>
                </a:solidFill>
              </a:rPr>
              <a:t>вертикална интеграција на јавниот сектор </a:t>
            </a:r>
            <a:r>
              <a:rPr lang="mk-MK" dirty="0"/>
              <a:t>(интеграција во рамките на една институција).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5" y="365125"/>
            <a:ext cx="11861321" cy="963343"/>
          </a:xfrm>
        </p:spPr>
        <p:txBody>
          <a:bodyPr>
            <a:normAutofit fontScale="90000"/>
          </a:bodyPr>
          <a:lstStyle/>
          <a:p>
            <a:r>
              <a:rPr lang="mk-MK" sz="4000" i="1" u="sng" dirty="0"/>
              <a:t>Четвртата фаза на развојот на е-влада</a:t>
            </a:r>
            <a:r>
              <a:rPr lang="mk-MK" sz="4000" dirty="0"/>
              <a:t> </a:t>
            </a:r>
            <a:r>
              <a:rPr lang="mk-MK" sz="4000" dirty="0" smtClean="0"/>
              <a:t>- „интеграција</a:t>
            </a:r>
            <a:r>
              <a:rPr lang="mk-MK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" y="1423358"/>
            <a:ext cx="11956212" cy="5244861"/>
          </a:xfrm>
        </p:spPr>
        <p:txBody>
          <a:bodyPr>
            <a:normAutofit fontScale="85000" lnSpcReduction="20000"/>
          </a:bodyPr>
          <a:lstStyle/>
          <a:p>
            <a:r>
              <a:rPr lang="mk-MK" dirty="0"/>
              <a:t>целосен фокус на реформа во јавниот сектор во правец на негово целосно трансформирање и интегрирање. </a:t>
            </a:r>
            <a:endParaRPr lang="mk-MK" dirty="0" smtClean="0"/>
          </a:p>
          <a:p>
            <a:r>
              <a:rPr lang="mk-MK" dirty="0"/>
              <a:t>поврзување меѓу одделни институции во јавниот </a:t>
            </a:r>
            <a:r>
              <a:rPr lang="mk-MK" dirty="0" smtClean="0"/>
              <a:t>сектор</a:t>
            </a:r>
          </a:p>
          <a:p>
            <a:r>
              <a:rPr lang="mk-MK" dirty="0"/>
              <a:t>креирање заеднички бази на податоци </a:t>
            </a:r>
            <a:endParaRPr lang="mk-MK" dirty="0" smtClean="0"/>
          </a:p>
          <a:p>
            <a:r>
              <a:rPr lang="mk-MK" dirty="0"/>
              <a:t>размена на информации меѓу различните бази на податоци на поединечните </a:t>
            </a:r>
            <a:r>
              <a:rPr lang="mk-MK" dirty="0" smtClean="0"/>
              <a:t>институции</a:t>
            </a:r>
          </a:p>
          <a:p>
            <a:r>
              <a:rPr lang="mk-MK" dirty="0"/>
              <a:t>„хоризонтално“ поврзување на јавниот </a:t>
            </a:r>
            <a:r>
              <a:rPr lang="mk-MK" dirty="0" smtClean="0"/>
              <a:t>сектор – рушење на ѕидовите меѓу институциите</a:t>
            </a:r>
          </a:p>
          <a:p>
            <a:r>
              <a:rPr lang="mk-MK" dirty="0" smtClean="0"/>
              <a:t>Јавниот сектор станува </a:t>
            </a:r>
            <a:r>
              <a:rPr lang="mk-MK" dirty="0"/>
              <a:t>citizen-centered или </a:t>
            </a:r>
            <a:r>
              <a:rPr lang="en-US" dirty="0" smtClean="0"/>
              <a:t>user-centered</a:t>
            </a:r>
            <a:endParaRPr lang="mk-MK" dirty="0" smtClean="0"/>
          </a:p>
          <a:p>
            <a:r>
              <a:rPr lang="mk-MK" dirty="0"/>
              <a:t>голем број јавни услуги се реализираат од почеток до крај по електронски пат по принципот end-to-end, вклучително и плаќањето на административните такси за услугата, </a:t>
            </a:r>
            <a:endParaRPr lang="mk-MK" dirty="0" smtClean="0"/>
          </a:p>
          <a:p>
            <a:r>
              <a:rPr lang="mk-MK" dirty="0" smtClean="0"/>
              <a:t>поврзувањето </a:t>
            </a:r>
            <a:r>
              <a:rPr lang="mk-MK" dirty="0"/>
              <a:t>т.е. интеграцијата се проширува и на бизнис-секторот: поврзаност меѓу банките како претставници на бизнис-секторот и институциите како претставници на јавниот сектор.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5" y="365125"/>
            <a:ext cx="11852694" cy="1325563"/>
          </a:xfrm>
        </p:spPr>
        <p:txBody>
          <a:bodyPr>
            <a:normAutofit/>
          </a:bodyPr>
          <a:lstStyle/>
          <a:p>
            <a:r>
              <a:rPr lang="mk-MK" sz="3600" i="1" u="sng" dirty="0"/>
              <a:t>Петтата фаза на развојот на е-влада</a:t>
            </a:r>
            <a:r>
              <a:rPr lang="mk-MK" sz="3600" dirty="0"/>
              <a:t> </a:t>
            </a:r>
            <a:r>
              <a:rPr lang="mk-MK" sz="3600" dirty="0" smtClean="0"/>
              <a:t>– својство на паметност</a:t>
            </a:r>
            <a:r>
              <a:rPr lang="mk-MK" sz="3600" dirty="0"/>
              <a:t>“ и </a:t>
            </a:r>
            <a:r>
              <a:rPr lang="mk-MK" sz="3600" dirty="0" smtClean="0"/>
              <a:t>проактивност - „персонализација“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5" y="1690688"/>
            <a:ext cx="11852694" cy="4486275"/>
          </a:xfrm>
        </p:spPr>
        <p:txBody>
          <a:bodyPr>
            <a:normAutofit/>
          </a:bodyPr>
          <a:lstStyle/>
          <a:p>
            <a:r>
              <a:rPr lang="mk-MK" dirty="0"/>
              <a:t>владата </a:t>
            </a:r>
            <a:r>
              <a:rPr lang="mk-MK" dirty="0" smtClean="0"/>
              <a:t>манифестира </a:t>
            </a:r>
            <a:r>
              <a:rPr lang="mk-MK" dirty="0"/>
              <a:t>грижа кон корисниците во поглед на обновување на услугите што имаат ограничен рок на траење. </a:t>
            </a:r>
            <a:endParaRPr lang="mk-MK" dirty="0" smtClean="0"/>
          </a:p>
          <a:p>
            <a:r>
              <a:rPr lang="mk-MK" dirty="0"/>
              <a:t>државата автоматски ги потсетува корисниците за потребата од обновување на услугата (продолжување на пасош, лична карта, возачка дозвола, ТИР дозвола, дозвола за работа, итн.). </a:t>
            </a:r>
            <a:endParaRPr lang="mk-MK" dirty="0" smtClean="0"/>
          </a:p>
          <a:p>
            <a:r>
              <a:rPr lang="mk-MK" dirty="0" smtClean="0"/>
              <a:t>Тешко постигнување – реални пречки : </a:t>
            </a:r>
            <a:endParaRPr lang="en-US" dirty="0"/>
          </a:p>
          <a:p>
            <a:pPr lvl="1"/>
            <a:r>
              <a:rPr lang="mk-MK" dirty="0"/>
              <a:t>пречки што се директно поврзани со природата на самите јавни услуги. Имено, само дел од услугите имаат ограничен рок на траење, па со тоа и потреба од </a:t>
            </a:r>
            <a:r>
              <a:rPr lang="mk-MK" dirty="0" smtClean="0"/>
              <a:t>обновување, и</a:t>
            </a:r>
            <a:endParaRPr lang="en-US" dirty="0"/>
          </a:p>
          <a:p>
            <a:pPr lvl="1"/>
            <a:r>
              <a:rPr lang="mk-MK" dirty="0"/>
              <a:t>пречки што имаат законска природа и се однесуваат на загрозување на правото на приватност на граѓаните.</a:t>
            </a:r>
            <a:endParaRPr lang="en-US" dirty="0"/>
          </a:p>
          <a:p>
            <a:endParaRPr lang="mk-M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Заклучоци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466491"/>
            <a:ext cx="11740551" cy="5253486"/>
          </a:xfrm>
        </p:spPr>
        <p:txBody>
          <a:bodyPr>
            <a:normAutofit fontScale="92500" lnSpcReduction="20000"/>
          </a:bodyPr>
          <a:lstStyle/>
          <a:p>
            <a:r>
              <a:rPr lang="mk-MK" dirty="0"/>
              <a:t>М</a:t>
            </a:r>
            <a:r>
              <a:rPr lang="mk-MK" dirty="0" smtClean="0"/>
              <a:t>ногу </a:t>
            </a:r>
            <a:r>
              <a:rPr lang="mk-MK" dirty="0">
                <a:solidFill>
                  <a:srgbClr val="FFFF00"/>
                </a:solidFill>
              </a:rPr>
              <a:t>полесно и побрзо </a:t>
            </a:r>
            <a:r>
              <a:rPr lang="mk-MK" dirty="0"/>
              <a:t>може да се постигнат </a:t>
            </a:r>
            <a:r>
              <a:rPr lang="mk-MK" dirty="0">
                <a:solidFill>
                  <a:srgbClr val="FFFF00"/>
                </a:solidFill>
              </a:rPr>
              <a:t>првите две фази </a:t>
            </a:r>
            <a:r>
              <a:rPr lang="mk-MK" dirty="0"/>
              <a:t>од развојот на е-влада што се однесуваат на фронт офис (</a:t>
            </a:r>
            <a:r>
              <a:rPr lang="en-US" dirty="0"/>
              <a:t>front office)</a:t>
            </a:r>
            <a:r>
              <a:rPr lang="mk-MK" dirty="0"/>
              <a:t>, за разлика од другите две фази (третата и четвртата), кои се однесуваат и на бек офис(</a:t>
            </a:r>
            <a:r>
              <a:rPr lang="en-US" dirty="0"/>
              <a:t>back office)</a:t>
            </a:r>
            <a:r>
              <a:rPr lang="mk-MK" dirty="0"/>
              <a:t>. </a:t>
            </a:r>
            <a:endParaRPr lang="mk-MK" dirty="0" smtClean="0"/>
          </a:p>
          <a:p>
            <a:pPr lvl="1"/>
            <a:r>
              <a:rPr lang="mk-MK" dirty="0" smtClean="0"/>
              <a:t>фронт </a:t>
            </a:r>
            <a:r>
              <a:rPr lang="mk-MK" dirty="0"/>
              <a:t>офис (</a:t>
            </a:r>
            <a:r>
              <a:rPr lang="en-US" dirty="0"/>
              <a:t>front office) </a:t>
            </a:r>
            <a:r>
              <a:rPr lang="mk-MK" dirty="0"/>
              <a:t>не е поврзан со реформи на јавниот сектор, </a:t>
            </a:r>
            <a:endParaRPr lang="mk-MK" dirty="0" smtClean="0"/>
          </a:p>
          <a:p>
            <a:pPr lvl="1"/>
            <a:r>
              <a:rPr lang="mk-MK" dirty="0" smtClean="0"/>
              <a:t>институцијата </a:t>
            </a:r>
            <a:r>
              <a:rPr lang="mk-MK" dirty="0"/>
              <a:t>што е сопственик на веб-страницата може да ангажира стручно лице/лица што за нејзини потреби ќе ја креира и одржува веб-страницата</a:t>
            </a:r>
            <a:r>
              <a:rPr lang="mk-MK" dirty="0" smtClean="0"/>
              <a:t>.</a:t>
            </a:r>
          </a:p>
          <a:p>
            <a:pPr lvl="1"/>
            <a:r>
              <a:rPr lang="mk-MK" dirty="0" smtClean="0"/>
              <a:t>воспоставувањето </a:t>
            </a:r>
            <a:r>
              <a:rPr lang="mk-MK" dirty="0"/>
              <a:t>канали за комуникација по електронски пат е релативно едноставна работа што не е поврзана со какви било реформи во начинот на функционирање на институциите во јавниот сектор. </a:t>
            </a:r>
            <a:endParaRPr lang="mk-MK" dirty="0" smtClean="0"/>
          </a:p>
          <a:p>
            <a:r>
              <a:rPr lang="mk-MK" dirty="0" smtClean="0"/>
              <a:t>Реализацијата на </a:t>
            </a:r>
            <a:r>
              <a:rPr lang="mk-MK" dirty="0" smtClean="0">
                <a:solidFill>
                  <a:srgbClr val="FFFF00"/>
                </a:solidFill>
              </a:rPr>
              <a:t>третата </a:t>
            </a:r>
            <a:r>
              <a:rPr lang="mk-MK" dirty="0">
                <a:solidFill>
                  <a:srgbClr val="FFFF00"/>
                </a:solidFill>
              </a:rPr>
              <a:t>и </a:t>
            </a:r>
            <a:r>
              <a:rPr lang="mk-MK" dirty="0" smtClean="0">
                <a:solidFill>
                  <a:srgbClr val="FFFF00"/>
                </a:solidFill>
              </a:rPr>
              <a:t>четвртата фаза </a:t>
            </a:r>
            <a:r>
              <a:rPr lang="mk-MK" dirty="0"/>
              <a:t>не е толку едноставна, и бара повеќе средства и време, но и ангажирање на јавниот </a:t>
            </a:r>
            <a:r>
              <a:rPr lang="mk-MK" dirty="0" smtClean="0"/>
              <a:t>сектор - </a:t>
            </a:r>
            <a:r>
              <a:rPr lang="mk-MK" dirty="0" smtClean="0">
                <a:solidFill>
                  <a:srgbClr val="FFFF00"/>
                </a:solidFill>
              </a:rPr>
              <a:t>реформи </a:t>
            </a:r>
            <a:r>
              <a:rPr lang="mk-MK" dirty="0">
                <a:solidFill>
                  <a:srgbClr val="FFFF00"/>
                </a:solidFill>
              </a:rPr>
              <a:t>во начинот на работење на јавниот сектор. </a:t>
            </a:r>
            <a:endParaRPr lang="mk-MK" dirty="0" smtClean="0">
              <a:solidFill>
                <a:srgbClr val="FFFF00"/>
              </a:solidFill>
            </a:endParaRPr>
          </a:p>
          <a:p>
            <a:pPr lvl="1"/>
            <a:r>
              <a:rPr lang="mk-MK" dirty="0" smtClean="0"/>
              <a:t>во </a:t>
            </a:r>
            <a:r>
              <a:rPr lang="mk-MK" dirty="0"/>
              <a:t>третата фаза станува збор за </a:t>
            </a:r>
            <a:r>
              <a:rPr lang="mk-MK" dirty="0">
                <a:solidFill>
                  <a:srgbClr val="FFFF00"/>
                </a:solidFill>
              </a:rPr>
              <a:t>вертикална интеграција</a:t>
            </a:r>
            <a:r>
              <a:rPr lang="mk-MK" dirty="0"/>
              <a:t>, која подразбира поврзување на информациските системи на различните нивоа во рамките на една институција. </a:t>
            </a:r>
            <a:endParaRPr lang="mk-MK" dirty="0" smtClean="0"/>
          </a:p>
          <a:p>
            <a:pPr lvl="1"/>
            <a:r>
              <a:rPr lang="mk-MK" dirty="0" smtClean="0"/>
              <a:t>Четвртата </a:t>
            </a:r>
            <a:r>
              <a:rPr lang="mk-MK" dirty="0"/>
              <a:t>фаза подразбира </a:t>
            </a:r>
            <a:r>
              <a:rPr lang="mk-MK" dirty="0">
                <a:solidFill>
                  <a:srgbClr val="FFFF00"/>
                </a:solidFill>
              </a:rPr>
              <a:t>хоризонтална интеграција </a:t>
            </a:r>
            <a:r>
              <a:rPr lang="mk-MK" dirty="0"/>
              <a:t>на информациските системи на институциите во јавен сектор, што е сложен и тежок процес, кој сам по себе побарува големи реформи во начинот на функционирање на јавните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334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62</TotalTime>
  <Words>1047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Depth</vt:lpstr>
      <vt:lpstr>МОДЕЛИ И ФАЗИ НА РАЗВОЈОТ НА Е-ВЛАДА </vt:lpstr>
      <vt:lpstr>Развоен пат на е-влада = модели за е-влада модели за е-влада = фази на зрелост на е-влада</vt:lpstr>
      <vt:lpstr>Првата фаза на развојот на е-влада - „присуство“ </vt:lpstr>
      <vt:lpstr>Втората фаза на развојот на е-влада - „информирање“/„интеракција“ </vt:lpstr>
      <vt:lpstr>Третата фаза на развојот на е-влада - „двонасочна комуникација“/„интеракција“ </vt:lpstr>
      <vt:lpstr>PowerPoint Presentation</vt:lpstr>
      <vt:lpstr>Четвртата фаза на развојот на е-влада - „интеграција“</vt:lpstr>
      <vt:lpstr>Петтата фаза на развојот на е-влада – својство на паметност“ и проактивност - „персонализација“</vt:lpstr>
      <vt:lpstr>Заклучоци </vt:lpstr>
      <vt:lpstr>Софистицираност на е-услугите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И ФАЗИ НА РАЗВОЈОТ НА Е-ВЛАДА</dc:title>
  <dc:creator>fikt1</dc:creator>
  <cp:lastModifiedBy>fikt1</cp:lastModifiedBy>
  <cp:revision>8</cp:revision>
  <dcterms:created xsi:type="dcterms:W3CDTF">2023-03-09T17:42:09Z</dcterms:created>
  <dcterms:modified xsi:type="dcterms:W3CDTF">2023-03-09T18:44:19Z</dcterms:modified>
</cp:coreProperties>
</file>