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095" y="918572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mk-MK" b="1" dirty="0"/>
              <a:t>Е-СЕРВИСИ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2784063"/>
          </a:xfrm>
        </p:spPr>
        <p:txBody>
          <a:bodyPr>
            <a:normAutofit fontScale="25000" lnSpcReduction="20000"/>
          </a:bodyPr>
          <a:lstStyle/>
          <a:p>
            <a:endParaRPr lang="en-US" sz="9600" b="1" dirty="0"/>
          </a:p>
          <a:p>
            <a:endParaRPr lang="en-US" sz="9600" b="1" dirty="0"/>
          </a:p>
          <a:p>
            <a:endParaRPr lang="en-US" sz="9600" b="1" dirty="0"/>
          </a:p>
          <a:p>
            <a:endParaRPr lang="en-US" sz="9600" b="1" dirty="0"/>
          </a:p>
          <a:p>
            <a:endParaRPr lang="en-US" sz="9600" b="1" dirty="0"/>
          </a:p>
          <a:p>
            <a:endParaRPr lang="en-US" sz="9600" b="1" dirty="0"/>
          </a:p>
          <a:p>
            <a:r>
              <a:rPr lang="mk-MK" sz="9600" dirty="0"/>
              <a:t> </a:t>
            </a:r>
            <a:endParaRPr lang="en-US" sz="9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4694" y="3291802"/>
            <a:ext cx="88564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sz="2000" b="1" dirty="0"/>
              <a:t>5.1. Е-сервиси: електронски јавни услуги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mk-MK" sz="2000" dirty="0"/>
              <a:t>5.1.1. Е-услуги наспроти е-сервиси 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mk-MK" sz="2000" dirty="0"/>
              <a:t>5.1.2. Компоненти на е-сервисите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mk-MK" sz="2000" dirty="0"/>
              <a:t>5.1.3. Видови на е-сервиси според комплексноста и намената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mk-MK" sz="2000" dirty="0"/>
              <a:t>5.1.4. Карактеристики на е-сервисите според моделот „дијамант“</a:t>
            </a:r>
            <a:endParaRPr lang="en-US" sz="2000" dirty="0"/>
          </a:p>
          <a:p>
            <a:endParaRPr lang="en-US" sz="2000" b="1" dirty="0"/>
          </a:p>
          <a:p>
            <a:r>
              <a:rPr lang="mk-MK" sz="2000" b="1" dirty="0"/>
              <a:t>5.2. Канали на комуникација при реализација на е-сервисите </a:t>
            </a:r>
            <a:endParaRPr lang="en-US" sz="2000" dirty="0"/>
          </a:p>
          <a:p>
            <a:endParaRPr lang="en-US" sz="2000" b="1" dirty="0"/>
          </a:p>
          <a:p>
            <a:r>
              <a:rPr lang="mk-MK" sz="2000" b="1" dirty="0"/>
              <a:t>5.3. Пристапи за интеграција на е-сервисите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98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sz="4000" i="1" dirty="0"/>
              <a:t>Прва поделба на е-сервисите</a:t>
            </a:r>
            <a:br>
              <a:rPr lang="mk-MK" sz="4000" i="1" dirty="0"/>
            </a:br>
            <a:r>
              <a:rPr lang="mk-MK" sz="4000" u="sng" dirty="0">
                <a:solidFill>
                  <a:srgbClr val="FFFF00"/>
                </a:solidFill>
              </a:rPr>
              <a:t>„што дава е-сервисот“</a:t>
            </a:r>
            <a:br>
              <a:rPr lang="mk-MK" sz="4000" u="sng" dirty="0">
                <a:solidFill>
                  <a:srgbClr val="FFFF00"/>
                </a:solidFill>
              </a:rPr>
            </a:b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9" y="1825624"/>
            <a:ext cx="11826814" cy="4868473"/>
          </a:xfrm>
        </p:spPr>
        <p:txBody>
          <a:bodyPr>
            <a:normAutofit fontScale="77500" lnSpcReduction="20000"/>
          </a:bodyPr>
          <a:lstStyle/>
          <a:p>
            <a:r>
              <a:rPr lang="mk-MK" dirty="0"/>
              <a:t>Бидејки е-сервисот може да се состои </a:t>
            </a:r>
          </a:p>
          <a:p>
            <a:r>
              <a:rPr lang="mk-MK" dirty="0"/>
              <a:t>а) само во давање информација или </a:t>
            </a:r>
          </a:p>
          <a:p>
            <a:r>
              <a:rPr lang="mk-MK" dirty="0"/>
              <a:t>б) може да значи креирање и испорака на јавен сервис, </a:t>
            </a:r>
          </a:p>
          <a:p>
            <a:pPr marL="0" indent="0">
              <a:buNone/>
            </a:pPr>
            <a:r>
              <a:rPr lang="mk-MK" dirty="0"/>
              <a:t>оваа поларизација опфаќа два вида е-сервиси, и тоа: </a:t>
            </a:r>
          </a:p>
          <a:p>
            <a:pPr marL="0" indent="0" algn="ctr">
              <a:buNone/>
            </a:pPr>
            <a:r>
              <a:rPr lang="mk-MK" b="1" dirty="0">
                <a:solidFill>
                  <a:srgbClr val="FFFF00"/>
                </a:solidFill>
              </a:rPr>
              <a:t>Информативен е-сервис </a:t>
            </a:r>
            <a:r>
              <a:rPr lang="mk-MK" dirty="0"/>
              <a:t>наспроти </a:t>
            </a:r>
            <a:r>
              <a:rPr lang="mk-MK" b="1" dirty="0">
                <a:solidFill>
                  <a:srgbClr val="FFFF00"/>
                </a:solidFill>
              </a:rPr>
              <a:t>Перформативен е-сервис</a:t>
            </a:r>
            <a:endParaRPr lang="mk-MK" dirty="0"/>
          </a:p>
          <a:p>
            <a:pPr marL="0" indent="0">
              <a:buNone/>
            </a:pPr>
            <a:r>
              <a:rPr lang="mk-MK" dirty="0"/>
              <a:t>Започнува со информирање и пребарување информации на веб-страницата, </a:t>
            </a:r>
          </a:p>
          <a:p>
            <a:pPr marL="0" indent="0">
              <a:buNone/>
            </a:pPr>
            <a:r>
              <a:rPr lang="mk-MK" dirty="0"/>
              <a:t>потоа почнува процесот на аплицирање </a:t>
            </a:r>
          </a:p>
          <a:p>
            <a:pPr marL="0" indent="0">
              <a:buNone/>
            </a:pPr>
            <a:r>
              <a:rPr lang="mk-MK" dirty="0"/>
              <a:t>корисникот покрај наоѓање информации на веб-страницата, дадена му е можност да извршува одредени задачи. </a:t>
            </a:r>
          </a:p>
          <a:p>
            <a:pPr marL="0" indent="0">
              <a:buNone/>
            </a:pPr>
            <a:r>
              <a:rPr lang="mk-MK" dirty="0"/>
              <a:t>при </a:t>
            </a:r>
            <a:r>
              <a:rPr lang="mk-MK" dirty="0">
                <a:solidFill>
                  <a:srgbClr val="FFFF00"/>
                </a:solidFill>
              </a:rPr>
              <a:t>Информативните е-сервиси </a:t>
            </a:r>
            <a:r>
              <a:rPr lang="mk-MK" dirty="0"/>
              <a:t>институцијата е </a:t>
            </a:r>
            <a:r>
              <a:rPr lang="mk-MK" b="1" dirty="0">
                <a:solidFill>
                  <a:srgbClr val="FFC000"/>
                </a:solidFill>
              </a:rPr>
              <a:t>пасивна</a:t>
            </a:r>
            <a:r>
              <a:rPr lang="mk-MK" dirty="0"/>
              <a:t> затоа што еднаш ги поставува информациите и истите тие информации може да бидат искористени од неограничен број корисници, неограничен број пати. </a:t>
            </a:r>
          </a:p>
          <a:p>
            <a:pPr marL="0" indent="0">
              <a:buNone/>
            </a:pPr>
            <a:r>
              <a:rPr lang="mk-MK" dirty="0"/>
              <a:t>при </a:t>
            </a:r>
            <a:r>
              <a:rPr lang="mk-MK" dirty="0">
                <a:solidFill>
                  <a:srgbClr val="FFFF00"/>
                </a:solidFill>
              </a:rPr>
              <a:t>Перформативните е-сервиси </a:t>
            </a:r>
            <a:r>
              <a:rPr lang="mk-MK" dirty="0"/>
              <a:t>и корисникот и институцијата се </a:t>
            </a:r>
            <a:r>
              <a:rPr lang="mk-MK" b="1" dirty="0">
                <a:solidFill>
                  <a:srgbClr val="FFC000"/>
                </a:solidFill>
              </a:rPr>
              <a:t>активни</a:t>
            </a:r>
            <a:r>
              <a:rPr lang="mk-MK" dirty="0"/>
              <a:t> (корисникот пополнува апликација додека институцијата го обработува барањето и ја реализира услугата). Оттука произлегло и името на овој вид е-сервиси – Перформативни (перформанс – изведба).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8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46" y="0"/>
            <a:ext cx="10515600" cy="1325563"/>
          </a:xfrm>
        </p:spPr>
        <p:txBody>
          <a:bodyPr>
            <a:normAutofit/>
          </a:bodyPr>
          <a:lstStyle/>
          <a:p>
            <a:r>
              <a:rPr lang="mk-MK" sz="3600" i="1" dirty="0"/>
              <a:t>Втора поларизација на е-сервисите</a:t>
            </a:r>
            <a:r>
              <a:rPr lang="mk-MK" sz="3600" dirty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1" y="1006116"/>
            <a:ext cx="11360989" cy="5256662"/>
          </a:xfrm>
        </p:spPr>
        <p:txBody>
          <a:bodyPr>
            <a:normAutofit/>
          </a:bodyPr>
          <a:lstStyle/>
          <a:p>
            <a:r>
              <a:rPr lang="mk-MK" sz="2000" b="1" dirty="0">
                <a:solidFill>
                  <a:srgbClr val="FFFF00"/>
                </a:solidFill>
              </a:rPr>
              <a:t>Општ/Колективен е-сервис - </a:t>
            </a:r>
            <a:r>
              <a:rPr lang="mk-MK" sz="2000" dirty="0"/>
              <a:t>дали сервисот е генерален (поставен од институцијата и се однесува за сите корисници што ќе пристапат до веб-страницата</a:t>
            </a:r>
            <a:r>
              <a:rPr lang="en-US" sz="2000" dirty="0"/>
              <a:t>)</a:t>
            </a:r>
            <a:r>
              <a:rPr lang="mk-MK" sz="2000" dirty="0"/>
              <a:t> </a:t>
            </a:r>
          </a:p>
          <a:p>
            <a:r>
              <a:rPr lang="mk-MK" sz="2000" b="1" dirty="0">
                <a:solidFill>
                  <a:srgbClr val="FFFF00"/>
                </a:solidFill>
              </a:rPr>
              <a:t>Индивидуализиран е-сервис</a:t>
            </a:r>
            <a:r>
              <a:rPr lang="mk-MK" sz="2000" dirty="0"/>
              <a:t> - е-сервисот подразбира конкретни активности од институцијата поврзани со конкретен корисник.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78862"/>
              </p:ext>
            </p:extLst>
          </p:nvPr>
        </p:nvGraphicFramePr>
        <p:xfrm>
          <a:off x="60385" y="2331679"/>
          <a:ext cx="12131615" cy="4313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kern="1200" dirty="0">
                          <a:solidFill>
                            <a:srgbClr val="FFFF00"/>
                          </a:solidFill>
                          <a:effectLst/>
                        </a:rPr>
                        <a:t>Колективен е-сервис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solidFill>
                            <a:srgbClr val="FFFF00"/>
                          </a:solidFill>
                          <a:effectLst/>
                        </a:rPr>
                        <a:t>Индивидуализиран е-сервиси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93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kern="1200" dirty="0">
                          <a:effectLst/>
                        </a:rPr>
                        <a:t>Нема потреба од постоење на високо ниво на идентификација (само е-адреса на корисникот)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повисоко ниво на идентификација на корисникот </a:t>
                      </a: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- доказ за идентитет поддржан од електронска лична карта eID, токен или електронски потпис.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93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kern="1200" dirty="0">
                          <a:effectLst/>
                        </a:rPr>
                        <a:t>Услугите што ги дава институцијата се општи и директно поврзани со законите</a:t>
                      </a:r>
                      <a:r>
                        <a:rPr lang="mk-MK" sz="1800" kern="1200" baseline="0" dirty="0">
                          <a:effectLst/>
                        </a:rPr>
                        <a:t> </a:t>
                      </a:r>
                      <a:r>
                        <a:rPr lang="mk-MK" sz="1800" kern="1200" dirty="0">
                          <a:effectLst/>
                        </a:rPr>
                        <a:t>што постојат, независно што прашањето е доставено од конкретен корисник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Само доколку се обезбеди електронска идентификација можно е да се премине на натамошна комуникација што ќе доведе до трансакција  - издавање е-сервис од институцијата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46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kern="1200" dirty="0">
                          <a:effectLst/>
                        </a:rPr>
                        <a:t>„Најчесто поставувани прашања“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17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kern="1200" dirty="0">
                          <a:effectLst/>
                        </a:rPr>
                        <a:t>Иако станува збор за е-сервис – добивање услуга по електронски пат, сепак не станува збор за целосно реализиран е-сервис, туку само на информирање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Самото вклучување на институцијата во процесот на издавање на е-сервисот ја дава комбинацијата на видот на е-сервисот, така што Индивидуализираните се и Перформативни е-сервиси.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293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kern="1200" dirty="0">
                          <a:effectLst/>
                        </a:rPr>
                        <a:t>Најчестата комбинација:Колективните се и Информативни е-сервиси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293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kern="1200" dirty="0">
                          <a:effectLst/>
                        </a:rPr>
                        <a:t>Пример: се добива информација за условите под кои се издава некоја јавна услугата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23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4"/>
          </a:xfrm>
        </p:spPr>
        <p:txBody>
          <a:bodyPr>
            <a:normAutofit fontScale="90000"/>
          </a:bodyPr>
          <a:lstStyle/>
          <a:p>
            <a:r>
              <a:rPr lang="mk-MK" sz="3600" i="1" dirty="0"/>
              <a:t>Трета поларизација на е-сервисите</a:t>
            </a:r>
            <a:r>
              <a:rPr lang="mk-MK" sz="3600" dirty="0"/>
              <a:t> </a:t>
            </a:r>
            <a:br>
              <a:rPr lang="mk-MK" sz="3600" dirty="0"/>
            </a:br>
            <a:r>
              <a:rPr lang="mk-MK" sz="3600" dirty="0"/>
              <a:t>„комплексност на услугите“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852114"/>
              </p:ext>
            </p:extLst>
          </p:nvPr>
        </p:nvGraphicFramePr>
        <p:xfrm>
          <a:off x="992038" y="1742536"/>
          <a:ext cx="10361762" cy="4757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400" kern="1200" dirty="0">
                          <a:solidFill>
                            <a:srgbClr val="FFFF00"/>
                          </a:solidFill>
                          <a:effectLst/>
                        </a:rPr>
                        <a:t>Поединечен е-сервис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400" dirty="0">
                          <a:solidFill>
                            <a:srgbClr val="FFFF00"/>
                          </a:solidFill>
                          <a:effectLst/>
                        </a:rPr>
                        <a:t>Координиран е-сервиси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630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400" kern="1200" dirty="0">
                          <a:effectLst/>
                        </a:rPr>
                        <a:t>Едноставен е-сервис</a:t>
                      </a: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400" kern="1200" dirty="0">
                          <a:effectLst/>
                        </a:rPr>
                        <a:t>(е-сервиси чие издавање е поврзано само со институцијата каде што се аплицира)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400" kern="1200" dirty="0">
                          <a:effectLst/>
                        </a:rPr>
                        <a:t>Комплексен е-сервис што вклучува поголем број институции при реализацијата на е-сервисот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353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400" kern="1200" dirty="0">
                          <a:effectLst/>
                        </a:rPr>
                        <a:t>ИТ-решенијата подразбираат интеграција меѓу различните нивоа по вертикала во рамките на институцијата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400" kern="1200" dirty="0">
                          <a:effectLst/>
                        </a:rPr>
                        <a:t>Комплексни јавни услуги во чие реализирање учествуваат поголем број институции, што во суштина подразбира интеграција по хоризонтала, во рамките на целиот јавен сектор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50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Канали на комуникација при реализација на </a:t>
            </a:r>
            <a:br>
              <a:rPr lang="mk-MK" sz="3600" dirty="0"/>
            </a:br>
            <a:r>
              <a:rPr lang="mk-MK" sz="3600" dirty="0"/>
              <a:t>е-сервисите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604513"/>
            <a:ext cx="11352361" cy="5141344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mk-MK" dirty="0"/>
              <a:t>„канал“ - начинот на кој корисниците можат да добијат пристап до услугите </a:t>
            </a:r>
          </a:p>
          <a:p>
            <a:pPr marL="228600" lvl="1">
              <a:spcBef>
                <a:spcPts val="1000"/>
              </a:spcBef>
            </a:pPr>
            <a:r>
              <a:rPr lang="mk-MK" dirty="0"/>
              <a:t>хибриден </a:t>
            </a:r>
          </a:p>
          <a:p>
            <a:pPr lvl="1"/>
            <a:r>
              <a:rPr lang="mk-MK" dirty="0"/>
              <a:t>офлајн канал за испорака – шалтерот. </a:t>
            </a:r>
          </a:p>
          <a:p>
            <a:pPr lvl="1"/>
            <a:r>
              <a:rPr lang="mk-MK" dirty="0"/>
              <a:t>Онлине - 24/7/365 од која било локација. </a:t>
            </a:r>
          </a:p>
          <a:p>
            <a:pPr lvl="2"/>
            <a:r>
              <a:rPr lang="mk-MK" dirty="0"/>
              <a:t>факсот, </a:t>
            </a:r>
          </a:p>
          <a:p>
            <a:pPr lvl="2"/>
            <a:r>
              <a:rPr lang="mk-MK" dirty="0"/>
              <a:t>терминалите на јавни места (киосците), </a:t>
            </a:r>
          </a:p>
          <a:p>
            <a:pPr lvl="2"/>
            <a:r>
              <a:rPr lang="mk-MK" dirty="0"/>
              <a:t>прелистувачи на персонални компјутери или мобилни телефони </a:t>
            </a:r>
          </a:p>
          <a:p>
            <a:pPr lvl="2"/>
            <a:r>
              <a:rPr lang="mk-MK" dirty="0"/>
              <a:t>веб-страница, веб-портал, </a:t>
            </a:r>
          </a:p>
          <a:p>
            <a:pPr lvl="2"/>
            <a:r>
              <a:rPr lang="mk-MK" dirty="0"/>
              <a:t>е-пошта, </a:t>
            </a:r>
          </a:p>
          <a:p>
            <a:pPr lvl="2"/>
            <a:r>
              <a:rPr lang="mk-MK" dirty="0"/>
              <a:t>СМС-пораките, </a:t>
            </a:r>
          </a:p>
          <a:p>
            <a:pPr lvl="2"/>
            <a:r>
              <a:rPr lang="mk-MK" dirty="0"/>
              <a:t>мобилните апликации, </a:t>
            </a:r>
          </a:p>
          <a:p>
            <a:pPr lvl="2"/>
            <a:r>
              <a:rPr lang="mk-MK" dirty="0"/>
              <a:t>социјалните медиуми, </a:t>
            </a:r>
          </a:p>
          <a:p>
            <a:pPr lvl="2"/>
            <a:r>
              <a:rPr lang="mk-MK" dirty="0"/>
              <a:t>центрите за повици (call centre), </a:t>
            </a:r>
          </a:p>
          <a:p>
            <a:pPr lvl="2"/>
            <a:r>
              <a:rPr lang="mk-MK" dirty="0"/>
              <a:t>интерактивната дигитална телевизија, </a:t>
            </a:r>
          </a:p>
          <a:p>
            <a:pPr lvl="2"/>
            <a:r>
              <a:rPr lang="mk-MK" dirty="0"/>
              <a:t>системите за глобално позиционирање (GPS), </a:t>
            </a:r>
          </a:p>
          <a:p>
            <a:pPr lvl="2"/>
            <a:r>
              <a:rPr lang="mk-MK" dirty="0"/>
              <a:t>системите за интерактивни гласовни одговори итн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83" y="810883"/>
            <a:ext cx="11000117" cy="5366080"/>
          </a:xfrm>
        </p:spPr>
        <p:txBody>
          <a:bodyPr>
            <a:normAutofit/>
          </a:bodyPr>
          <a:lstStyle/>
          <a:p>
            <a:r>
              <a:rPr lang="mk-MK" dirty="0"/>
              <a:t>Интегрирана испорака на сервисите (Integrated Service Delivery) </a:t>
            </a:r>
          </a:p>
          <a:p>
            <a:endParaRPr lang="mk-MK" dirty="0"/>
          </a:p>
          <a:p>
            <a:r>
              <a:rPr lang="mk-MK" dirty="0"/>
              <a:t>Вработените да развијат </a:t>
            </a:r>
            <a:r>
              <a:rPr lang="mk-MK" i="1" dirty="0"/>
              <a:t>нови вештини</a:t>
            </a:r>
            <a:r>
              <a:rPr lang="mk-MK" dirty="0"/>
              <a:t> </a:t>
            </a:r>
          </a:p>
          <a:p>
            <a:endParaRPr lang="mk-MK" dirty="0"/>
          </a:p>
          <a:p>
            <a:r>
              <a:rPr lang="mk-MK" dirty="0"/>
              <a:t>Главен проблем: секое одделение работи самостојно без да размислува за другите оддели - лесна комуникација меѓу лицата што работат во секој „силос“ – во секоја институција, но големо незадоволство кај корисниците со оглед на тоа што за корисникот тој канал на комуникација не е најсоодветен.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8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>
            <a:noAutofit/>
          </a:bodyPr>
          <a:lstStyle/>
          <a:p>
            <a:r>
              <a:rPr lang="mk-MK" sz="3600" dirty="0"/>
              <a:t>Пристап за интеграција на е-сервисите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7" y="1825625"/>
            <a:ext cx="11680165" cy="4351338"/>
          </a:xfrm>
        </p:spPr>
        <p:txBody>
          <a:bodyPr/>
          <a:lstStyle/>
          <a:p>
            <a:pPr lvl="0"/>
            <a:r>
              <a:rPr lang="mk-MK" dirty="0"/>
              <a:t>Преку веб страница на институцијата што ги испорачува е-сервисите;</a:t>
            </a:r>
            <a:endParaRPr lang="en-US" dirty="0"/>
          </a:p>
          <a:p>
            <a:pPr lvl="0"/>
            <a:r>
              <a:rPr lang="mk-MK" dirty="0"/>
              <a:t>На веб портал каде се сместени по азбучен редослед сервиси од повеќе институции претставени според името на е-сервисот;</a:t>
            </a:r>
            <a:endParaRPr lang="en-US" dirty="0"/>
          </a:p>
          <a:p>
            <a:pPr lvl="0"/>
            <a:r>
              <a:rPr lang="mk-MK" dirty="0"/>
              <a:t>Групирани сервиси на веб портал според област или сектор во кој спаѓа е-сервисот;</a:t>
            </a:r>
            <a:endParaRPr lang="en-US" dirty="0"/>
          </a:p>
          <a:p>
            <a:pPr lvl="0"/>
            <a:r>
              <a:rPr lang="mk-MK" dirty="0"/>
              <a:t>Прикажани сервиси на веб портал по „животни настани“ како начин на групирање на е-сервисите, и</a:t>
            </a:r>
            <a:endParaRPr lang="en-US" dirty="0"/>
          </a:p>
          <a:p>
            <a:pPr lvl="0"/>
            <a:r>
              <a:rPr lang="mk-MK" dirty="0"/>
              <a:t>Прикажани сервиси според целна група на корисниците на е-сервисите.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346" y="0"/>
            <a:ext cx="10052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23" y="0"/>
            <a:ext cx="10903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0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5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68" y="3217985"/>
            <a:ext cx="7735032" cy="3640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5377"/>
            <a:ext cx="44569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1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70" y="1"/>
            <a:ext cx="11676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534838"/>
            <a:ext cx="11490384" cy="6003985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Е-сервиси: </a:t>
            </a:r>
            <a:r>
              <a:rPr lang="en-US" dirty="0"/>
              <a:t>e</a:t>
            </a:r>
            <a:r>
              <a:rPr lang="mk-MK" dirty="0"/>
              <a:t>лектронски јавни услуги </a:t>
            </a:r>
            <a:endParaRPr lang="en-US" dirty="0"/>
          </a:p>
          <a:p>
            <a:r>
              <a:rPr lang="mk-MK" dirty="0"/>
              <a:t>„услуга“ е нематеријално нешто што задоволува некоја потреба или исполнува некакво и нечие барање </a:t>
            </a:r>
          </a:p>
          <a:p>
            <a:r>
              <a:rPr lang="mk-MK" dirty="0"/>
              <a:t>Јавни услуги - сите услуги што им ги даваат јавните органи</a:t>
            </a:r>
            <a:r>
              <a:rPr lang="en-US" dirty="0"/>
              <a:t>/</a:t>
            </a:r>
            <a:r>
              <a:rPr lang="mk-MK" dirty="0"/>
              <a:t>институции на граѓаните</a:t>
            </a:r>
            <a:endParaRPr lang="en-US" dirty="0"/>
          </a:p>
          <a:p>
            <a:r>
              <a:rPr lang="mk-MK" dirty="0"/>
              <a:t>Доколку во процесот на креирање и испорака на услугата се примени електронска технологија, тогаш услугата се нарекува е-услуга</a:t>
            </a:r>
          </a:p>
          <a:p>
            <a:r>
              <a:rPr lang="mk-MK" dirty="0"/>
              <a:t>Со оглед на тоа што најчесто јавната администрација се нарекува ‘сервис на граѓаните’, јавните услуги што се резултат на работата на јавниот сектор и се испорачуваат по електронски пат се нарекуваат </a:t>
            </a:r>
            <a:r>
              <a:rPr lang="mk-MK" b="1" dirty="0"/>
              <a:t>е-сервиси</a:t>
            </a:r>
            <a:r>
              <a:rPr lang="mk-MK" dirty="0"/>
              <a:t>. </a:t>
            </a:r>
          </a:p>
          <a:p>
            <a:r>
              <a:rPr lang="mk-MK" dirty="0"/>
              <a:t>Е-сервисите -„дела, напори или изведба чија испорака е посредувана од информатичка технологија вклучувајќи веб, информативни киосци и мобилни уреди“ [8] или пошироко,                                                                                тие се услуги што се „интерактивни и базирани на интернет“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0318" y="4564826"/>
            <a:ext cx="3271818" cy="1325563"/>
          </a:xfrm>
        </p:spPr>
        <p:txBody>
          <a:bodyPr>
            <a:normAutofit/>
          </a:bodyPr>
          <a:lstStyle/>
          <a:p>
            <a:r>
              <a:rPr lang="mk-MK" sz="1800" dirty="0"/>
              <a:t>Воздух        интернет    телефон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690688"/>
            <a:ext cx="10233800" cy="4351338"/>
          </a:xfrm>
        </p:spPr>
        <p:txBody>
          <a:bodyPr/>
          <a:lstStyle/>
          <a:p>
            <a:pPr lvl="0"/>
            <a:r>
              <a:rPr lang="mk-MK" dirty="0"/>
              <a:t>Барател/примател на јавна услуга или е-сервис</a:t>
            </a:r>
            <a:endParaRPr lang="en-US" dirty="0"/>
          </a:p>
          <a:p>
            <a:pPr lvl="0"/>
            <a:r>
              <a:rPr lang="mk-MK" dirty="0"/>
              <a:t>Давател на јавна услуга или е-сервис </a:t>
            </a:r>
            <a:endParaRPr lang="en-US" dirty="0"/>
          </a:p>
          <a:p>
            <a:r>
              <a:rPr lang="mk-MK" dirty="0"/>
              <a:t>Канал на испорака на јавната услуга или е-сервисот</a:t>
            </a:r>
          </a:p>
          <a:p>
            <a:endParaRPr lang="mk-MK" dirty="0"/>
          </a:p>
          <a:p>
            <a:endParaRPr lang="mk-MK" dirty="0"/>
          </a:p>
          <a:p>
            <a:endParaRPr lang="mk-MK" dirty="0"/>
          </a:p>
          <a:p>
            <a:pPr lvl="8"/>
            <a:endParaRPr lang="mk-MK" dirty="0"/>
          </a:p>
          <a:p>
            <a:pPr marL="3657600" lvl="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55" y="3275015"/>
            <a:ext cx="4176122" cy="290194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668219" y="4330460"/>
            <a:ext cx="3338423" cy="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9920377" y="1971135"/>
            <a:ext cx="103518" cy="23765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9547" y="1958196"/>
            <a:ext cx="1250830" cy="258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78064" y="2469912"/>
            <a:ext cx="501036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3079" y="2478538"/>
            <a:ext cx="43132" cy="188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8257" y="4330460"/>
            <a:ext cx="2076559" cy="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41079" y="3159424"/>
            <a:ext cx="43132" cy="179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37430" y="3275015"/>
            <a:ext cx="20363" cy="171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18121" y="3275015"/>
            <a:ext cx="34505" cy="15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mk-MK"/>
              <a:t>Компоненти на е-сервисите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Процес на издавање е-сервис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mk-MK" dirty="0"/>
              <a:t>1. </a:t>
            </a:r>
            <a:r>
              <a:rPr lang="mk-MK" b="1" dirty="0"/>
              <a:t>корисникот/барател на јавна услуга</a:t>
            </a:r>
            <a:r>
              <a:rPr lang="mk-MK" dirty="0"/>
              <a:t>  </a:t>
            </a:r>
            <a:endParaRPr lang="en-US" dirty="0"/>
          </a:p>
          <a:p>
            <a:pPr marL="0" lvl="0" indent="0">
              <a:buNone/>
            </a:pPr>
            <a:r>
              <a:rPr lang="mk-MK" dirty="0"/>
              <a:t>преку кориснички интерфејс на ИТ-систем </a:t>
            </a:r>
          </a:p>
          <a:p>
            <a:pPr marL="0" lvl="0" indent="0">
              <a:buNone/>
            </a:pPr>
            <a:r>
              <a:rPr lang="mk-MK" dirty="0"/>
              <a:t>(веб-страница, портал, апликација) на јавна администрација контактира со </a:t>
            </a:r>
            <a:endParaRPr lang="en-US" dirty="0"/>
          </a:p>
          <a:p>
            <a:pPr marL="0" lvl="0" indent="0">
              <a:buNone/>
            </a:pPr>
            <a:r>
              <a:rPr lang="mk-MK" dirty="0"/>
              <a:t>2. </a:t>
            </a:r>
            <a:r>
              <a:rPr lang="mk-MK" b="1" dirty="0"/>
              <a:t>јавната институција/давател на услугата</a:t>
            </a:r>
            <a:r>
              <a:rPr lang="mk-MK" dirty="0"/>
              <a:t> притоа </a:t>
            </a:r>
            <a:endParaRPr lang="en-US" dirty="0"/>
          </a:p>
          <a:p>
            <a:r>
              <a:rPr lang="mk-MK" dirty="0"/>
              <a:t>се прави идентификација и автентификација на барателот, па</a:t>
            </a:r>
            <a:endParaRPr lang="en-US" dirty="0"/>
          </a:p>
          <a:p>
            <a:pPr lvl="0"/>
            <a:r>
              <a:rPr lang="mk-MK" dirty="0"/>
              <a:t>институцијата пребарува информации во својата база на податоци или базите на податоци на други институции со цел да утврди дали барателот има право да го добие тој е-сервис; </a:t>
            </a:r>
            <a:endParaRPr lang="en-US" dirty="0"/>
          </a:p>
          <a:p>
            <a:pPr lvl="0"/>
            <a:r>
              <a:rPr lang="mk-MK" dirty="0"/>
              <a:t>институцијата преку користење на истите технологии комуницира со барателот на услугата, и доколку се исполнети предвидените услови, </a:t>
            </a:r>
            <a:endParaRPr lang="en-US" dirty="0"/>
          </a:p>
          <a:p>
            <a:r>
              <a:rPr lang="mk-MK" dirty="0"/>
              <a:t>го испорачува е-сервисот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sz="4000" dirty="0"/>
              <a:t>Процесот на испорака на е-сервисите </a:t>
            </a:r>
            <a:r>
              <a:rPr lang="mk-MK" sz="3100" dirty="0"/>
              <a:t>претставува</a:t>
            </a:r>
            <a:r>
              <a:rPr lang="mk-M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процес на комуникација, </a:t>
            </a:r>
          </a:p>
          <a:p>
            <a:r>
              <a:rPr lang="mk-MK" dirty="0"/>
              <a:t>менаџирање на информации и </a:t>
            </a:r>
          </a:p>
          <a:p>
            <a:r>
              <a:rPr lang="mk-MK" dirty="0"/>
              <a:t>менаџирање на врски меѓу јавниот сектор и корисниците, </a:t>
            </a:r>
            <a:endParaRPr lang="en-US" dirty="0"/>
          </a:p>
          <a:p>
            <a:r>
              <a:rPr lang="mk-MK"/>
              <a:t>Менаџирање на врски меѓу институциите во јавниот сектор</a:t>
            </a:r>
            <a:endParaRPr lang="mk-MK" dirty="0"/>
          </a:p>
          <a:p>
            <a:pPr marL="0" indent="0">
              <a:buNone/>
            </a:pPr>
            <a:endParaRPr lang="mk-MK" dirty="0"/>
          </a:p>
          <a:p>
            <a:pPr marL="0" indent="0">
              <a:buNone/>
            </a:pPr>
            <a:r>
              <a:rPr lang="mk-MK" dirty="0"/>
              <a:t>Е-сервисите се темелат врз врски, односи и релации кои се составен дел на фронт офис (</a:t>
            </a:r>
            <a:r>
              <a:rPr lang="en-US" dirty="0"/>
              <a:t>front office) </a:t>
            </a:r>
            <a:r>
              <a:rPr lang="mk-MK" dirty="0"/>
              <a:t>и соодветен интерфејс, додека при меѓуинституционална комуникација во рамките на бек офис </a:t>
            </a:r>
            <a:r>
              <a:rPr lang="en-US" dirty="0"/>
              <a:t>(back office) </a:t>
            </a:r>
            <a:r>
              <a:rPr lang="mk-MK" dirty="0"/>
              <a:t>најчесто се користат ИТ-решенија за менаџирање на документи (Document Management System).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4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5098" cy="1325563"/>
          </a:xfrm>
        </p:spPr>
        <p:txBody>
          <a:bodyPr>
            <a:normAutofit/>
          </a:bodyPr>
          <a:lstStyle/>
          <a:p>
            <a:r>
              <a:rPr lang="mk-MK" sz="3600" dirty="0"/>
              <a:t>Видови е-сервиси според комплексноста и намената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mk-MK" dirty="0"/>
          </a:p>
          <a:p>
            <a:pPr marL="0" indent="0">
              <a:buNone/>
            </a:pPr>
            <a:endParaRPr lang="mk-MK" dirty="0"/>
          </a:p>
          <a:p>
            <a:pPr marL="0" indent="0">
              <a:buNone/>
            </a:pPr>
            <a:endParaRPr lang="mk-M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70649"/>
              </p:ext>
            </p:extLst>
          </p:nvPr>
        </p:nvGraphicFramePr>
        <p:xfrm>
          <a:off x="1120000" y="2412222"/>
          <a:ext cx="1040489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/>
                        <a:t>Според КОМПЛЕКСНОСТА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Според НАМЕНАТА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mk-MK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mk-MK" dirty="0"/>
                        <a:t>Едноставни</a:t>
                      </a:r>
                    </a:p>
                    <a:p>
                      <a:pPr marL="0" indent="0">
                        <a:buNone/>
                      </a:pPr>
                      <a:endParaRPr lang="mk-MK" dirty="0"/>
                    </a:p>
                    <a:p>
                      <a:pPr>
                        <a:buFontTx/>
                        <a:buNone/>
                      </a:pPr>
                      <a:r>
                        <a:rPr lang="mk-MK" dirty="0"/>
                        <a:t>2. Комплексни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mk-MK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Обезбедување информации за јавните услуги или е-сервисите </a:t>
                      </a:r>
                    </a:p>
                    <a:p>
                      <a:pPr marL="0" indent="0">
                        <a:buNone/>
                      </a:pP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mk-MK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mk-MK" sz="1800" b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</a:t>
                      </a:r>
                      <a:r>
                        <a:rPr lang="mk-MK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оддршка на корисниците поврзана со е-сервисите</a:t>
                      </a:r>
                    </a:p>
                    <a:p>
                      <a:pPr lvl="0"/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mk-MK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mk-MK" sz="1800" b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</a:t>
                      </a:r>
                      <a:r>
                        <a:rPr lang="mk-MK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однесување барање за јавен сервис или апликација за е-сервис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5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52898"/>
              </p:ext>
            </p:extLst>
          </p:nvPr>
        </p:nvGraphicFramePr>
        <p:xfrm>
          <a:off x="569343" y="1682792"/>
          <a:ext cx="11084944" cy="381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4563">
                <a:tc>
                  <a:txBody>
                    <a:bodyPr/>
                    <a:lstStyle/>
                    <a:p>
                      <a:r>
                        <a:rPr lang="mk-MK" sz="1800" dirty="0"/>
                        <a:t>ЕДНОСТАВНИ јавни услуги </a:t>
                      </a:r>
                    </a:p>
                    <a:p>
                      <a:r>
                        <a:rPr lang="mk-MK" sz="1800" dirty="0"/>
                        <a:t>- една институција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sz="1800" dirty="0"/>
                        <a:t>КОМПЛЕКСНИ јавни услуги</a:t>
                      </a:r>
                    </a:p>
                    <a:p>
                      <a:r>
                        <a:rPr lang="mk-MK" sz="1800" dirty="0"/>
                        <a:t>- повеќе</a:t>
                      </a:r>
                      <a:r>
                        <a:rPr lang="mk-MK" sz="1800" baseline="0" dirty="0"/>
                        <a:t> институции</a:t>
                      </a:r>
                      <a:endParaRPr lang="mk-MK" sz="1800" dirty="0"/>
                    </a:p>
                    <a:p>
                      <a:r>
                        <a:rPr lang="mk-MK" sz="1800" dirty="0"/>
                        <a:t>- две или повеќе едноставни јавни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0">
                <a:tc>
                  <a:txBody>
                    <a:bodyPr/>
                    <a:lstStyle/>
                    <a:p>
                      <a:pPr lvl="0"/>
                      <a:r>
                        <a:rPr lang="mk-MK" sz="1800" dirty="0"/>
                        <a:t>1. поднесување барање/аплицирање и </a:t>
                      </a:r>
                      <a:endParaRPr lang="en-US" sz="1800" dirty="0"/>
                    </a:p>
                    <a:p>
                      <a:pPr lvl="0"/>
                      <a:r>
                        <a:rPr lang="mk-MK" sz="1800" dirty="0"/>
                        <a:t>2. идентификување на барателот /корисникот. 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mk-MK" sz="1800" dirty="0"/>
                        <a:t>1. поднесување барање/аплицирање и </a:t>
                      </a:r>
                      <a:endParaRPr lang="en-US" sz="1800" dirty="0"/>
                    </a:p>
                    <a:p>
                      <a:pPr lvl="0"/>
                      <a:r>
                        <a:rPr lang="mk-MK" sz="1800" dirty="0"/>
                        <a:t>2. идентификување на барателот/корисникот</a:t>
                      </a:r>
                      <a:endParaRPr lang="en-US" sz="1800" dirty="0"/>
                    </a:p>
                    <a:p>
                      <a:pPr lvl="0"/>
                      <a:endParaRPr lang="mk-MK" sz="1800" dirty="0"/>
                    </a:p>
                    <a:p>
                      <a:pPr lvl="0"/>
                      <a:r>
                        <a:rPr lang="mk-MK" sz="1800" dirty="0"/>
                        <a:t>3. еден, два, три или повеќе документи во прилог на барањето, кои корисникот ги добил од други институции, како едноставна или дури и како комплексна услуга.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mk-MK" sz="3600" b="1" dirty="0"/>
              <a:t>Карактеристики на е-сервисите </a:t>
            </a:r>
            <a:br>
              <a:rPr lang="mk-MK" sz="3600" b="1" dirty="0"/>
            </a:br>
            <a:r>
              <a:rPr lang="mk-MK" sz="3600" b="1" dirty="0"/>
              <a:t>според моделот „дијамант“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1999" cy="5098301"/>
          </a:xfrm>
        </p:spPr>
        <p:txBody>
          <a:bodyPr>
            <a:normAutofit/>
          </a:bodyPr>
          <a:lstStyle/>
          <a:p>
            <a:r>
              <a:rPr lang="mk-MK" dirty="0"/>
              <a:t>Идејата на моделот „дијамант“ е дека на својствата на е-сервисот не треба да се гледа како на еднодимензионален, туку дека секој е-сервис најчесто има две или повеќе својства, како дел од една, две или дури и три поларизации. </a:t>
            </a:r>
          </a:p>
          <a:p>
            <a:r>
              <a:rPr lang="mk-MK" dirty="0"/>
              <a:t>Карактеристика на овој модел:</a:t>
            </a:r>
          </a:p>
          <a:p>
            <a:pPr lvl="1"/>
            <a:r>
              <a:rPr lang="mk-MK" dirty="0"/>
              <a:t>три поларитети </a:t>
            </a:r>
          </a:p>
          <a:p>
            <a:pPr lvl="1"/>
            <a:r>
              <a:rPr lang="mk-MK" dirty="0"/>
              <a:t>секој поларитет има по две спротивни карактеристики на различни видови е-сервиси</a:t>
            </a:r>
          </a:p>
          <a:p>
            <a:pPr lvl="1"/>
            <a:r>
              <a:rPr lang="mk-MK" dirty="0"/>
              <a:t>секој е-сервис е комбинација од некој вид сервис сместен во еден од трите поларитети, </a:t>
            </a:r>
          </a:p>
          <a:p>
            <a:pPr lvl="1"/>
            <a:r>
              <a:rPr lang="mk-MK" dirty="0"/>
              <a:t>нема строга дефиниција која комбинација на е-сервисот претставува највисок ранг или најнапредна фаза на е-сервисот.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Видови е-сервиси според моделот „дијамант“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12" y="1608664"/>
            <a:ext cx="9652959" cy="51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217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546</TotalTime>
  <Words>1300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Depth</vt:lpstr>
      <vt:lpstr>Е-СЕРВИСИ  </vt:lpstr>
      <vt:lpstr>PowerPoint Presentation</vt:lpstr>
      <vt:lpstr>Воздух        интернет    телефон</vt:lpstr>
      <vt:lpstr>Процес на издавање е-сервис </vt:lpstr>
      <vt:lpstr>Процесот на испорака на е-сервисите претставува </vt:lpstr>
      <vt:lpstr>Видови е-сервиси според комплексноста и намената</vt:lpstr>
      <vt:lpstr>PowerPoint Presentation</vt:lpstr>
      <vt:lpstr>Карактеристики на е-сервисите  според моделот „дијамант“ </vt:lpstr>
      <vt:lpstr>Видови е-сервиси според моделот „дијамант“</vt:lpstr>
      <vt:lpstr>Прва поделба на е-сервисите „што дава е-сервисот“ </vt:lpstr>
      <vt:lpstr>Втора поларизација на е-сервисите </vt:lpstr>
      <vt:lpstr>Трета поларизација на е-сервисите  „комплексност на услугите“</vt:lpstr>
      <vt:lpstr>Канали на комуникација при реализација на  е-сервисите</vt:lpstr>
      <vt:lpstr>PowerPoint Presentation</vt:lpstr>
      <vt:lpstr>Пристап за интеграција на е-сервисите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Е-СЕРВИСИ</dc:title>
  <dc:creator>fikt1</dc:creator>
  <cp:lastModifiedBy>elena desanoska</cp:lastModifiedBy>
  <cp:revision>15</cp:revision>
  <dcterms:created xsi:type="dcterms:W3CDTF">2023-03-16T22:09:48Z</dcterms:created>
  <dcterms:modified xsi:type="dcterms:W3CDTF">2023-03-29T14:31:43Z</dcterms:modified>
</cp:coreProperties>
</file>