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8" r:id="rId16"/>
    <p:sldId id="270" r:id="rId17"/>
    <p:sldId id="271" r:id="rId18"/>
    <p:sldId id="273" r:id="rId19"/>
    <p:sldId id="275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8" d="100"/>
          <a:sy n="98" d="100"/>
        </p:scale>
        <p:origin x="110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1567-35EC-40D9-B533-A0CA3D7A6109}" type="datetimeFigureOut">
              <a:rPr lang="en-US" smtClean="0"/>
              <a:t>30-Apr-21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CC13-A452-419A-BDDC-DD531073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9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1567-35EC-40D9-B533-A0CA3D7A6109}" type="datetimeFigureOut">
              <a:rPr lang="en-US" smtClean="0"/>
              <a:t>30-Apr-21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CC13-A452-419A-BDDC-DD531073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4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1567-35EC-40D9-B533-A0CA3D7A6109}" type="datetimeFigureOut">
              <a:rPr lang="en-US" smtClean="0"/>
              <a:t>30-Apr-21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CC13-A452-419A-BDDC-DD531073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9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1567-35EC-40D9-B533-A0CA3D7A6109}" type="datetimeFigureOut">
              <a:rPr lang="en-US" smtClean="0"/>
              <a:t>30-Apr-21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CC13-A452-419A-BDDC-DD531073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7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1567-35EC-40D9-B533-A0CA3D7A6109}" type="datetimeFigureOut">
              <a:rPr lang="en-US" smtClean="0"/>
              <a:t>30-Apr-21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CC13-A452-419A-BDDC-DD531073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2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1567-35EC-40D9-B533-A0CA3D7A6109}" type="datetimeFigureOut">
              <a:rPr lang="en-US" smtClean="0"/>
              <a:t>30-Apr-21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CC13-A452-419A-BDDC-DD531073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5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1567-35EC-40D9-B533-A0CA3D7A6109}" type="datetimeFigureOut">
              <a:rPr lang="en-US" smtClean="0"/>
              <a:t>30-Apr-21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CC13-A452-419A-BDDC-DD531073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0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1567-35EC-40D9-B533-A0CA3D7A6109}" type="datetimeFigureOut">
              <a:rPr lang="en-US" smtClean="0"/>
              <a:t>30-Apr-21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CC13-A452-419A-BDDC-DD531073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7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1567-35EC-40D9-B533-A0CA3D7A6109}" type="datetimeFigureOut">
              <a:rPr lang="en-US" smtClean="0"/>
              <a:t>30-Apr-21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CC13-A452-419A-BDDC-DD531073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1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1567-35EC-40D9-B533-A0CA3D7A6109}" type="datetimeFigureOut">
              <a:rPr lang="en-US" smtClean="0"/>
              <a:t>30-Apr-21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CC13-A452-419A-BDDC-DD531073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1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1567-35EC-40D9-B533-A0CA3D7A6109}" type="datetimeFigureOut">
              <a:rPr lang="en-US" smtClean="0"/>
              <a:t>30-Apr-21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CC13-A452-419A-BDDC-DD531073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0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61567-35EC-40D9-B533-A0CA3D7A6109}" type="datetimeFigureOut">
              <a:rPr lang="en-US" smtClean="0"/>
              <a:t>30-Apr-21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4CC13-A452-419A-BDDC-DD531073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1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gpile.com/" TargetMode="External"/><Relationship Id="rId2" Type="http://schemas.openxmlformats.org/officeDocument/2006/relationships/hyperlink" Target="http://www.metacrawl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uckduckgo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Search Engine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2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4000" dirty="0" smtClean="0"/>
              <a:t>Основи на дизајнирањето за пребарувачи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6995"/>
          </a:xfrm>
        </p:spPr>
        <p:txBody>
          <a:bodyPr>
            <a:normAutofit fontScale="92500" lnSpcReduction="10000"/>
          </a:bodyPr>
          <a:lstStyle/>
          <a:p>
            <a:r>
              <a:rPr lang="mk-MK" dirty="0" smtClean="0"/>
              <a:t>Пребарувачите се ограничени во тоа како тие го пребаруваат вебот и како ги интерпретираат содржините. Една веб страница изгледа поинаку за веб пребарувачите за разлика од корисниците.</a:t>
            </a:r>
          </a:p>
          <a:p>
            <a:r>
              <a:rPr lang="mk-MK" dirty="0" smtClean="0"/>
              <a:t>За да се обезбеди подобро листање на веб страницата во пребарувачите, најважна е содржината во текстуален </a:t>
            </a:r>
            <a:r>
              <a:rPr lang="en-US" dirty="0" smtClean="0"/>
              <a:t>HTML</a:t>
            </a:r>
            <a:r>
              <a:rPr lang="mk-MK" dirty="0" smtClean="0"/>
              <a:t> формат. Слики, анимации и други не-текстуални содржини обично се игнорирани од стрна на машините за пребарување, и покрај развојот на </a:t>
            </a:r>
            <a:r>
              <a:rPr lang="en-US" dirty="0" smtClean="0"/>
              <a:t>crawling </a:t>
            </a:r>
            <a:r>
              <a:rPr lang="mk-MK" dirty="0" smtClean="0"/>
              <a:t>технологиите. На пример:</a:t>
            </a:r>
          </a:p>
          <a:p>
            <a:r>
              <a:rPr lang="mk-MK" dirty="0" smtClean="0"/>
              <a:t>На сликите во било кој формат (</a:t>
            </a:r>
            <a:r>
              <a:rPr lang="en-US" dirty="0" smtClean="0"/>
              <a:t>jpg, gif, </a:t>
            </a:r>
            <a:r>
              <a:rPr lang="en-US" dirty="0" err="1" smtClean="0"/>
              <a:t>png</a:t>
            </a:r>
            <a:r>
              <a:rPr lang="en-US" dirty="0" smtClean="0"/>
              <a:t>…)</a:t>
            </a:r>
            <a:r>
              <a:rPr lang="mk-MK" dirty="0" smtClean="0"/>
              <a:t> треба да им се дефинираат</a:t>
            </a:r>
            <a:r>
              <a:rPr lang="sr-Cyrl-RS" dirty="0" smtClean="0"/>
              <a:t> соодветни </a:t>
            </a:r>
            <a:r>
              <a:rPr lang="en-US" dirty="0" smtClean="0"/>
              <a:t>alt </a:t>
            </a:r>
            <a:r>
              <a:rPr lang="mk-MK" dirty="0" smtClean="0"/>
              <a:t>атрибути. </a:t>
            </a:r>
          </a:p>
          <a:p>
            <a:pPr fontAlgn="t"/>
            <a:r>
              <a:rPr lang="mk-MK" dirty="0" smtClean="0"/>
              <a:t>Аудио и видео содржините да бидат дополнети со текстуален транскрипт</a:t>
            </a:r>
          </a:p>
          <a:p>
            <a:pPr fontAlgn="t"/>
            <a:r>
              <a:rPr lang="mk-MK" dirty="0" smtClean="0"/>
              <a:t>Анимациите исто така да бидат дополнети со текстуален опис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06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4000" dirty="0" smtClean="0"/>
              <a:t>Како пребарувачите ги гледаат веб страниците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6995"/>
          </a:xfrm>
        </p:spPr>
        <p:txBody>
          <a:bodyPr>
            <a:normAutofit/>
          </a:bodyPr>
          <a:lstStyle/>
          <a:p>
            <a:r>
              <a:rPr lang="mk-MK" dirty="0" smtClean="0"/>
              <a:t>Голем број веб сајтови имаат значителни проблеми со индексирање на содржината, па изработените веб страници може да се проверат како ќе бидат видени од страна на пребарувачите.</a:t>
            </a:r>
          </a:p>
          <a:p>
            <a:r>
              <a:rPr lang="mk-MK" dirty="0" smtClean="0"/>
              <a:t>Со користење на алатки како </a:t>
            </a:r>
            <a:r>
              <a:rPr lang="en-US" b="1" dirty="0" smtClean="0"/>
              <a:t>browseo.net</a:t>
            </a:r>
            <a:r>
              <a:rPr lang="mk-MK" dirty="0" smtClean="0"/>
              <a:t> </a:t>
            </a:r>
            <a:r>
              <a:rPr lang="mk-MK" dirty="0" smtClean="0"/>
              <a:t>или </a:t>
            </a:r>
            <a:r>
              <a:rPr lang="en-US" b="1" dirty="0" smtClean="0"/>
              <a:t>seo-browser.com</a:t>
            </a:r>
            <a:r>
              <a:rPr lang="mk-MK" b="1" dirty="0" smtClean="0"/>
              <a:t> </a:t>
            </a:r>
            <a:r>
              <a:rPr lang="mk-MK" dirty="0" smtClean="0"/>
              <a:t>може </a:t>
            </a:r>
            <a:r>
              <a:rPr lang="mk-MK" dirty="0" smtClean="0"/>
              <a:t>да се види како веб пребарувачот ја гледа веб страницата и да се излистаат сите елементи кои можат да се индексираат.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0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4000" dirty="0" smtClean="0"/>
              <a:t>Како пребарувачите ги гледаат веб страниците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6995"/>
          </a:xfrm>
        </p:spPr>
        <p:txBody>
          <a:bodyPr>
            <a:normAutofit/>
          </a:bodyPr>
          <a:lstStyle/>
          <a:p>
            <a:r>
              <a:rPr lang="mk-MK" dirty="0" smtClean="0"/>
              <a:t>Проблеми со хиперлинковите:</a:t>
            </a:r>
          </a:p>
          <a:p>
            <a:r>
              <a:rPr lang="mk-MK" dirty="0" smtClean="0"/>
              <a:t>Ако се користи </a:t>
            </a:r>
            <a:r>
              <a:rPr lang="en-US" dirty="0" smtClean="0"/>
              <a:t>JavaScript</a:t>
            </a:r>
            <a:r>
              <a:rPr lang="mk-MK" dirty="0" smtClean="0"/>
              <a:t> за линкови, тие нема да бидат следени од машините за пребарување.</a:t>
            </a:r>
          </a:p>
          <a:p>
            <a:r>
              <a:rPr lang="mk-MK" dirty="0" smtClean="0"/>
              <a:t>Исто така, линкови во </a:t>
            </a:r>
            <a:r>
              <a:rPr lang="en-US" dirty="0" smtClean="0"/>
              <a:t>Flash, Java </a:t>
            </a:r>
            <a:r>
              <a:rPr lang="mk-MK" dirty="0" smtClean="0"/>
              <a:t>и</a:t>
            </a:r>
            <a:r>
              <a:rPr lang="en-US" dirty="0" smtClean="0"/>
              <a:t> </a:t>
            </a:r>
            <a:r>
              <a:rPr lang="mk-MK" dirty="0" smtClean="0"/>
              <a:t>други </a:t>
            </a:r>
            <a:r>
              <a:rPr lang="en-US" dirty="0" smtClean="0"/>
              <a:t>plug-in</a:t>
            </a:r>
            <a:r>
              <a:rPr lang="mk-MK" dirty="0" smtClean="0"/>
              <a:t> апликации нема да бидат следени.</a:t>
            </a:r>
            <a:r>
              <a:rPr lang="en-US" dirty="0" smtClean="0"/>
              <a:t> </a:t>
            </a:r>
            <a:endParaRPr lang="mk-MK" dirty="0" smtClean="0"/>
          </a:p>
          <a:p>
            <a:r>
              <a:rPr lang="mk-MK" dirty="0" smtClean="0"/>
              <a:t>Лнковите на логин форми не можат да се следат.</a:t>
            </a:r>
          </a:p>
          <a:p>
            <a:r>
              <a:rPr lang="mk-MK" dirty="0" smtClean="0"/>
              <a:t>Преголем број линкови (стотици) на една страница нема да бидат следени од </a:t>
            </a:r>
            <a:r>
              <a:rPr lang="en-US" dirty="0" smtClean="0"/>
              <a:t>crawlers.</a:t>
            </a:r>
            <a:endParaRPr lang="mk-MK" dirty="0" smtClean="0"/>
          </a:p>
          <a:p>
            <a:r>
              <a:rPr lang="mk-MK" dirty="0" smtClean="0"/>
              <a:t>Различни проблеми со линкови дефинирани во </a:t>
            </a:r>
            <a:r>
              <a:rPr lang="en-US" dirty="0" smtClean="0"/>
              <a:t>iframe (</a:t>
            </a:r>
            <a:r>
              <a:rPr lang="en-US" dirty="0" err="1" smtClean="0"/>
              <a:t>src</a:t>
            </a:r>
            <a:r>
              <a:rPr lang="mk-MK" dirty="0" smtClean="0"/>
              <a:t> атрибут).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0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4000" dirty="0" smtClean="0"/>
              <a:t>Како да се дефинира </a:t>
            </a:r>
            <a:r>
              <a:rPr lang="en-US" sz="4000" dirty="0" smtClean="0"/>
              <a:t>SEO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6995"/>
          </a:xfrm>
        </p:spPr>
        <p:txBody>
          <a:bodyPr>
            <a:normAutofit/>
          </a:bodyPr>
          <a:lstStyle/>
          <a:p>
            <a:r>
              <a:rPr lang="mk-MK" dirty="0" smtClean="0"/>
              <a:t>Ако линкот не треба да се следи се дефинира </a:t>
            </a:r>
            <a:r>
              <a:rPr lang="en-US" b="1" i="1" dirty="0" err="1"/>
              <a:t>rel</a:t>
            </a:r>
            <a:r>
              <a:rPr lang="en-US" b="1" i="1" dirty="0"/>
              <a:t>="</a:t>
            </a:r>
            <a:r>
              <a:rPr lang="en-US" b="1" i="1" dirty="0" err="1" smtClean="0"/>
              <a:t>nofollow</a:t>
            </a:r>
            <a:r>
              <a:rPr lang="en-US" b="1" i="1" dirty="0" smtClean="0"/>
              <a:t>“</a:t>
            </a:r>
            <a:r>
              <a:rPr lang="mk-MK" b="1" i="1" dirty="0" smtClean="0"/>
              <a:t> </a:t>
            </a:r>
            <a:r>
              <a:rPr lang="mk-MK" dirty="0" smtClean="0"/>
              <a:t>атрибут.</a:t>
            </a:r>
          </a:p>
          <a:p>
            <a:r>
              <a:rPr lang="mk-MK" dirty="0" smtClean="0"/>
              <a:t>Внимателно да се избере </a:t>
            </a:r>
            <a:r>
              <a:rPr lang="en-US" dirty="0" smtClean="0"/>
              <a:t>title</a:t>
            </a:r>
            <a:r>
              <a:rPr lang="mk-MK" smtClean="0"/>
              <a:t> елемент и </a:t>
            </a:r>
            <a:r>
              <a:rPr lang="mk-MK" dirty="0" smtClean="0"/>
              <a:t>да се внесат клучни зборови</a:t>
            </a:r>
          </a:p>
          <a:p>
            <a:r>
              <a:rPr lang="mk-MK" dirty="0" smtClean="0"/>
              <a:t>Дефинирање на </a:t>
            </a:r>
            <a:r>
              <a:rPr lang="en-US" dirty="0" smtClean="0"/>
              <a:t>keywords </a:t>
            </a:r>
            <a:r>
              <a:rPr lang="mk-MK" dirty="0" smtClean="0"/>
              <a:t>атрибут во мета елемент веќе не придонесува за подобри резултати во пребарувањето.</a:t>
            </a:r>
          </a:p>
          <a:p>
            <a:r>
              <a:rPr lang="mk-MK" dirty="0" smtClean="0"/>
              <a:t>Повеќе внимание да се посвети на </a:t>
            </a:r>
            <a:r>
              <a:rPr lang="en-US" dirty="0" smtClean="0"/>
              <a:t>meta description</a:t>
            </a:r>
            <a:r>
              <a:rPr lang="mk-MK" dirty="0" smtClean="0"/>
              <a:t> елементот (резиме, </a:t>
            </a:r>
            <a:r>
              <a:rPr lang="en-US" dirty="0" smtClean="0"/>
              <a:t>abstract</a:t>
            </a:r>
            <a:r>
              <a:rPr lang="mk-MK" dirty="0" smtClean="0"/>
              <a:t>).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2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062"/>
            <a:ext cx="10515600" cy="697769"/>
          </a:xfrm>
        </p:spPr>
        <p:txBody>
          <a:bodyPr>
            <a:normAutofit/>
          </a:bodyPr>
          <a:lstStyle/>
          <a:p>
            <a:r>
              <a:rPr lang="mk-MK" sz="4000" dirty="0" smtClean="0"/>
              <a:t>Како Како да се дефинира </a:t>
            </a:r>
            <a:r>
              <a:rPr lang="en-US" sz="4000" dirty="0" smtClean="0"/>
              <a:t>SEO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186"/>
            <a:ext cx="10515600" cy="5624434"/>
          </a:xfrm>
        </p:spPr>
        <p:txBody>
          <a:bodyPr>
            <a:normAutofit/>
          </a:bodyPr>
          <a:lstStyle/>
          <a:p>
            <a:r>
              <a:rPr lang="mk-MK" dirty="0" smtClean="0"/>
              <a:t>Имињата на </a:t>
            </a:r>
            <a:r>
              <a:rPr lang="en-US" dirty="0" smtClean="0"/>
              <a:t>HTML</a:t>
            </a:r>
            <a:r>
              <a:rPr lang="mk-MK" dirty="0" smtClean="0"/>
              <a:t> </a:t>
            </a:r>
            <a:r>
              <a:rPr lang="mk-MK" dirty="0" smtClean="0"/>
              <a:t>страниците, односно адресите на</a:t>
            </a:r>
            <a:r>
              <a:rPr lang="mk-MK" dirty="0" smtClean="0"/>
              <a:t> веб ресурсите </a:t>
            </a:r>
            <a:r>
              <a:rPr lang="mk-MK" dirty="0" smtClean="0"/>
              <a:t>да </a:t>
            </a:r>
            <a:r>
              <a:rPr lang="mk-MK" dirty="0" smtClean="0"/>
              <a:t>бидат избрани соодветно!</a:t>
            </a:r>
          </a:p>
          <a:p>
            <a:pPr lvl="1"/>
            <a:r>
              <a:rPr lang="mk-MK" dirty="0" smtClean="0"/>
              <a:t>Пример за несоодветно дефинирање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14" y="2210373"/>
            <a:ext cx="10611518" cy="433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3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062"/>
            <a:ext cx="10515600" cy="697769"/>
          </a:xfrm>
        </p:spPr>
        <p:txBody>
          <a:bodyPr>
            <a:normAutofit/>
          </a:bodyPr>
          <a:lstStyle/>
          <a:p>
            <a:r>
              <a:rPr lang="mk-MK" sz="4000" dirty="0" smtClean="0"/>
              <a:t>Како Како да се дефинира </a:t>
            </a:r>
            <a:r>
              <a:rPr lang="en-US" sz="4000" dirty="0" smtClean="0"/>
              <a:t>SEO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186"/>
            <a:ext cx="10515600" cy="5624434"/>
          </a:xfrm>
        </p:spPr>
        <p:txBody>
          <a:bodyPr>
            <a:normAutofit/>
          </a:bodyPr>
          <a:lstStyle/>
          <a:p>
            <a:r>
              <a:rPr lang="mk-MK" dirty="0" smtClean="0"/>
              <a:t>Имињата на </a:t>
            </a:r>
            <a:r>
              <a:rPr lang="en-US" dirty="0" smtClean="0"/>
              <a:t>HTML</a:t>
            </a:r>
            <a:r>
              <a:rPr lang="mk-MK" dirty="0" smtClean="0"/>
              <a:t> </a:t>
            </a:r>
            <a:r>
              <a:rPr lang="mk-MK" dirty="0" smtClean="0"/>
              <a:t>страниците, односно адресите на</a:t>
            </a:r>
            <a:r>
              <a:rPr lang="mk-MK" dirty="0" smtClean="0"/>
              <a:t> веб ресурсите </a:t>
            </a:r>
            <a:r>
              <a:rPr lang="mk-MK" dirty="0" smtClean="0"/>
              <a:t>да </a:t>
            </a:r>
            <a:r>
              <a:rPr lang="mk-MK" dirty="0" smtClean="0"/>
              <a:t>бидат избрани соодветно!</a:t>
            </a:r>
          </a:p>
          <a:p>
            <a:pPr lvl="1"/>
            <a:r>
              <a:rPr lang="mk-MK" dirty="0" smtClean="0"/>
              <a:t>Пример за соодветно дефинирање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26" y="2216739"/>
            <a:ext cx="9881966" cy="429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6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4000" dirty="0" smtClean="0"/>
              <a:t>Како да се дефинира </a:t>
            </a:r>
            <a:r>
              <a:rPr lang="en-US" sz="4000" dirty="0" smtClean="0"/>
              <a:t>SEO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6995"/>
          </a:xfrm>
        </p:spPr>
        <p:txBody>
          <a:bodyPr>
            <a:normAutofit/>
          </a:bodyPr>
          <a:lstStyle/>
          <a:p>
            <a:r>
              <a:rPr lang="mk-MK" dirty="0" smtClean="0"/>
              <a:t>Едноставна навигација е поразбирллива и за корисниците и за машините за пребарување.</a:t>
            </a:r>
          </a:p>
          <a:p>
            <a:r>
              <a:rPr lang="mk-MK" dirty="0" smtClean="0"/>
              <a:t>Треба да се избегнува навигација која се заснова на паѓачки менија, слики и анимации. </a:t>
            </a:r>
          </a:p>
          <a:p>
            <a:r>
              <a:rPr lang="mk-MK" dirty="0" smtClean="0"/>
              <a:t>Добро е </a:t>
            </a:r>
            <a:r>
              <a:rPr lang="mk-MK" dirty="0" smtClean="0"/>
              <a:t>да </a:t>
            </a:r>
            <a:r>
              <a:rPr lang="mk-MK" dirty="0" smtClean="0"/>
              <a:t>се дефинира </a:t>
            </a:r>
            <a:r>
              <a:rPr lang="en-US" dirty="0" smtClean="0"/>
              <a:t>HTML site map</a:t>
            </a:r>
            <a:r>
              <a:rPr lang="mk-MK" dirty="0" smtClean="0"/>
              <a:t>, а за да биде разбирлива за машините за пребарување </a:t>
            </a:r>
            <a:r>
              <a:rPr lang="en-US" dirty="0" smtClean="0"/>
              <a:t>site map</a:t>
            </a:r>
            <a:r>
              <a:rPr lang="mk-MK" dirty="0" smtClean="0"/>
              <a:t> треба да биде во </a:t>
            </a:r>
            <a:r>
              <a:rPr lang="en-US" dirty="0" smtClean="0"/>
              <a:t>XML</a:t>
            </a:r>
            <a:r>
              <a:rPr lang="mk-MK" dirty="0" smtClean="0"/>
              <a:t> формат.</a:t>
            </a:r>
          </a:p>
          <a:p>
            <a:r>
              <a:rPr lang="mk-MK" dirty="0" smtClean="0"/>
              <a:t>Да се креира квалитетна содржина: форуми, социјални мрежи итн.</a:t>
            </a:r>
          </a:p>
          <a:p>
            <a:r>
              <a:rPr lang="mk-MK" dirty="0" smtClean="0"/>
              <a:t>Да се дефинира соодветен </a:t>
            </a:r>
            <a:r>
              <a:rPr lang="en-US" dirty="0" smtClean="0"/>
              <a:t>anchor </a:t>
            </a:r>
            <a:r>
              <a:rPr lang="mk-MK" dirty="0" smtClean="0"/>
              <a:t>текст на линковите.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1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4000" dirty="0" smtClean="0"/>
              <a:t>Како да се дефинира </a:t>
            </a:r>
            <a:r>
              <a:rPr lang="en-US" sz="4000" dirty="0" smtClean="0"/>
              <a:t>SEO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6995"/>
          </a:xfrm>
        </p:spPr>
        <p:txBody>
          <a:bodyPr>
            <a:normAutofit/>
          </a:bodyPr>
          <a:lstStyle/>
          <a:p>
            <a:r>
              <a:rPr lang="mk-MK" dirty="0" smtClean="0"/>
              <a:t>Датотеките да се чуваат во соодветно именувани папки:</a:t>
            </a:r>
          </a:p>
          <a:p>
            <a:endParaRPr lang="mk-MK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383" y="2255948"/>
            <a:ext cx="6168980" cy="453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9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4000" dirty="0" smtClean="0"/>
              <a:t>Како да се дефинира </a:t>
            </a:r>
            <a:r>
              <a:rPr lang="en-US" sz="4000" dirty="0" smtClean="0"/>
              <a:t>SEO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6995"/>
          </a:xfrm>
        </p:spPr>
        <p:txBody>
          <a:bodyPr>
            <a:normAutofit/>
          </a:bodyPr>
          <a:lstStyle/>
          <a:p>
            <a:r>
              <a:rPr lang="mk-MK" dirty="0" smtClean="0"/>
              <a:t>Покрај </a:t>
            </a:r>
            <a:r>
              <a:rPr lang="en-US" dirty="0" smtClean="0"/>
              <a:t>alt</a:t>
            </a:r>
            <a:r>
              <a:rPr lang="mk-MK" dirty="0" smtClean="0"/>
              <a:t> атрибутот за слики, да се користат имиња на сликите кои накратко ја опишуваат самата слика. Повеќе зборови да се одвојат со </a:t>
            </a:r>
            <a:r>
              <a:rPr lang="mk-MK" dirty="0" smtClean="0"/>
              <a:t>црта (минус), како </a:t>
            </a:r>
            <a:r>
              <a:rPr lang="mk-MK" dirty="0" smtClean="0"/>
              <a:t>и имињата на веб </a:t>
            </a:r>
            <a:r>
              <a:rPr lang="mk-MK" dirty="0" smtClean="0"/>
              <a:t>страниците.</a:t>
            </a:r>
            <a:endParaRPr lang="mk-MK" dirty="0" smtClean="0"/>
          </a:p>
          <a:p>
            <a:r>
              <a:rPr lang="mk-MK" dirty="0" smtClean="0"/>
              <a:t>Да се дефинира соодветен и доволно описен текст во елементите за заглавја </a:t>
            </a:r>
            <a:r>
              <a:rPr lang="en-US" dirty="0" smtClean="0"/>
              <a:t>&lt;h1&gt;-&lt;h6&gt;</a:t>
            </a:r>
            <a:r>
              <a:rPr lang="mk-MK" dirty="0" smtClean="0"/>
              <a:t>.</a:t>
            </a:r>
          </a:p>
          <a:p>
            <a:r>
              <a:rPr lang="mk-MK" dirty="0" smtClean="0"/>
              <a:t>Ефективно да се употребува </a:t>
            </a:r>
            <a:r>
              <a:rPr lang="en-US" dirty="0" smtClean="0"/>
              <a:t>robots.txt</a:t>
            </a:r>
            <a:r>
              <a:rPr lang="mk-MK" dirty="0" smtClean="0"/>
              <a:t> </a:t>
            </a:r>
            <a:r>
              <a:rPr lang="mk-MK" dirty="0" smtClean="0"/>
              <a:t>(</a:t>
            </a:r>
            <a:r>
              <a:rPr lang="en-US" b="1" dirty="0" smtClean="0"/>
              <a:t>www.</a:t>
            </a:r>
            <a:r>
              <a:rPr lang="en-US" b="1" dirty="0" smtClean="0"/>
              <a:t>robotstxt.org</a:t>
            </a:r>
            <a:r>
              <a:rPr lang="mk-MK" dirty="0" smtClean="0"/>
              <a:t>). Често пати некои страници од сајтот не се корисни за </a:t>
            </a:r>
            <a:r>
              <a:rPr lang="en-US" dirty="0" smtClean="0"/>
              <a:t>crawlers</a:t>
            </a:r>
            <a:r>
              <a:rPr lang="mk-MK" dirty="0" smtClean="0"/>
              <a:t> програмите, па затоа пожелно е точно да се дефинира кои страници не треба да бидат индексирани. Со тоа ќе се обезбеди точно која содржина ќе се индексира од страна на веб пребарувачите.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1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4000" dirty="0" smtClean="0"/>
              <a:t>Како да се дефинира </a:t>
            </a:r>
            <a:r>
              <a:rPr lang="en-US" sz="4000" dirty="0" smtClean="0"/>
              <a:t>SEO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223" y="2215167"/>
            <a:ext cx="8155186" cy="397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0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Што е тоа </a:t>
            </a:r>
            <a:r>
              <a:rPr lang="en-US" dirty="0" smtClean="0"/>
              <a:t>SEO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SEO</a:t>
            </a:r>
            <a:r>
              <a:rPr lang="mk-MK" dirty="0" smtClean="0"/>
              <a:t> е маркетинг дисциплина која се фокусира на зголемување на видливоста на веб страниците во резултатите кај машините за пребарување. </a:t>
            </a:r>
            <a:r>
              <a:rPr lang="en-US" dirty="0" smtClean="0"/>
              <a:t>SEO</a:t>
            </a:r>
            <a:r>
              <a:rPr lang="mk-MK" dirty="0" smtClean="0"/>
              <a:t> ги опфаќа и двата аспекти, техничкиот и креативниот, кои се потребни за подобрување на рангирањето на страницата во резултатите на веб пребарувачите.</a:t>
            </a:r>
          </a:p>
          <a:p>
            <a:r>
              <a:rPr lang="mk-MK" dirty="0" smtClean="0"/>
              <a:t>Постојат повеќе аспекти на </a:t>
            </a:r>
            <a:r>
              <a:rPr lang="en-US" dirty="0" smtClean="0"/>
              <a:t>SEO</a:t>
            </a:r>
            <a:r>
              <a:rPr lang="mk-MK" dirty="0" smtClean="0"/>
              <a:t>, почнувајќи од искористените зборови во содржината на веб сајтот, до начинот на кој други веб страници се поврзани со вашиот сајт. </a:t>
            </a:r>
          </a:p>
          <a:p>
            <a:r>
              <a:rPr lang="mk-MK" dirty="0" smtClean="0"/>
              <a:t>Понекогаш може да се каже дека </a:t>
            </a:r>
            <a:r>
              <a:rPr lang="en-US" dirty="0" smtClean="0"/>
              <a:t>SEO</a:t>
            </a:r>
            <a:r>
              <a:rPr lang="mk-MK" dirty="0" smtClean="0"/>
              <a:t> едноставно е начин за да се осигураме дека веб сајтот </a:t>
            </a:r>
            <a:r>
              <a:rPr lang="mk-MK" dirty="0"/>
              <a:t>е</a:t>
            </a:r>
            <a:r>
              <a:rPr lang="mk-MK" dirty="0" smtClean="0"/>
              <a:t> структуриран така што машините за пребарување можат да го разберат.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Metasearch engines</a:t>
            </a:r>
            <a:endParaRPr lang="mk-MK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6995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://www.metacrawler.com</a:t>
            </a:r>
            <a:r>
              <a:rPr lang="en-US" dirty="0" smtClean="0">
                <a:hlinkClick r:id="rId2"/>
              </a:rPr>
              <a:t>/</a:t>
            </a:r>
            <a:endParaRPr lang="mk-MK" dirty="0" smtClean="0"/>
          </a:p>
          <a:p>
            <a:r>
              <a:rPr lang="en-US" dirty="0">
                <a:hlinkClick r:id="rId3"/>
              </a:rPr>
              <a:t>https://www.dogpile.com</a:t>
            </a:r>
            <a:r>
              <a:rPr lang="en-US" dirty="0" smtClean="0">
                <a:hlinkClick r:id="rId3"/>
              </a:rPr>
              <a:t>/</a:t>
            </a:r>
            <a:endParaRPr lang="mk-MK" dirty="0" smtClean="0"/>
          </a:p>
          <a:p>
            <a:r>
              <a:rPr lang="en-US" dirty="0">
                <a:hlinkClick r:id="rId4"/>
              </a:rPr>
              <a:t>https://duckduckgo.com/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21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Како работат машините за пребарување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 smtClean="0"/>
              <a:t>Машините за пребарување имаат две главни функции:</a:t>
            </a:r>
          </a:p>
          <a:p>
            <a:r>
              <a:rPr lang="en-US" dirty="0" smtClean="0"/>
              <a:t>Crawling – </a:t>
            </a:r>
            <a:r>
              <a:rPr lang="mk-MK" dirty="0" smtClean="0"/>
              <a:t>ползење од документ до документ, и индексирање (обележување) на </a:t>
            </a:r>
            <a:r>
              <a:rPr lang="mk-MK" dirty="0" smtClean="0"/>
              <a:t>некои од неговите елементи/податоци. </a:t>
            </a:r>
            <a:endParaRPr lang="mk-MK" dirty="0" smtClean="0"/>
          </a:p>
          <a:p>
            <a:r>
              <a:rPr lang="mk-MK" dirty="0" smtClean="0"/>
              <a:t>Откако ќе создадат база на индекси, на барање на корисниците враќаат листа на резултати за кои машината смета дека се најрелевантни за барањето.</a:t>
            </a:r>
          </a:p>
        </p:txBody>
      </p:sp>
    </p:spTree>
    <p:extLst>
      <p:ext uri="{BB962C8B-B14F-4D97-AF65-F5344CB8AC3E}">
        <p14:creationId xmlns:p14="http://schemas.microsoft.com/office/powerpoint/2010/main" val="316497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Како работат машините за пребарување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WWW</a:t>
            </a:r>
            <a:r>
              <a:rPr lang="mk-MK" dirty="0" smtClean="0"/>
              <a:t> може да се замисли како сообраќајна мрежа во која има огромен број различни </a:t>
            </a:r>
            <a:r>
              <a:rPr lang="mk-MK" dirty="0" smtClean="0"/>
              <a:t>стојалишта/постојки.  </a:t>
            </a:r>
            <a:r>
              <a:rPr lang="mk-MK" dirty="0" smtClean="0"/>
              <a:t>Притоа, секое стојалиште е уникатен документ, кој најчесто е веб страница, но може да биде и </a:t>
            </a:r>
            <a:r>
              <a:rPr lang="en-US" dirty="0" smtClean="0"/>
              <a:t>PDF</a:t>
            </a:r>
            <a:r>
              <a:rPr lang="mk-MK" dirty="0" smtClean="0"/>
              <a:t> датотека, </a:t>
            </a:r>
            <a:r>
              <a:rPr lang="en-US" dirty="0" smtClean="0"/>
              <a:t>JPG</a:t>
            </a:r>
            <a:r>
              <a:rPr lang="mk-MK" dirty="0" smtClean="0"/>
              <a:t> слика или некој друг документ. Задачата на машината за пребарување е да ги прошета сите стојалишта (веб датотеки)  и да ги индексира, а за таа цел ги користи линковите како патокази.</a:t>
            </a:r>
          </a:p>
          <a:p>
            <a:r>
              <a:rPr lang="mk-MK" dirty="0" smtClean="0"/>
              <a:t>Линковите на веб му овозможуваат на автоматизираните роботи на машините за пребарување, т.н. </a:t>
            </a:r>
            <a:r>
              <a:rPr lang="en-US" dirty="0" smtClean="0"/>
              <a:t>Crawlers</a:t>
            </a:r>
            <a:r>
              <a:rPr lang="mk-MK" dirty="0" smtClean="0"/>
              <a:t> или </a:t>
            </a:r>
            <a:r>
              <a:rPr lang="en-US" dirty="0" smtClean="0"/>
              <a:t>Spiders</a:t>
            </a:r>
            <a:r>
              <a:rPr lang="mk-MK" dirty="0" smtClean="0"/>
              <a:t> да го дешифрираат кодот од пронајдените датотеки и да снимат извесни делови од нив во сопствените огромни бази на податоци, кои подоцна се пребаруваат на основа на некое барање од корисниците. </a:t>
            </a:r>
          </a:p>
          <a:p>
            <a:r>
              <a:rPr lang="mk-MK" dirty="0" smtClean="0"/>
              <a:t>За да се реализира оваа џиновска задача на чување на огромен број податоци  кои можат да се пребараат и излистаат во дел од секундата, компаниите кои ги поседуваат машините за пребарување поседуваат дата центри на повеќе локации во целиот свет.</a:t>
            </a:r>
          </a:p>
        </p:txBody>
      </p:sp>
    </p:spTree>
    <p:extLst>
      <p:ext uri="{BB962C8B-B14F-4D97-AF65-F5344CB8AC3E}">
        <p14:creationId xmlns:p14="http://schemas.microsoft.com/office/powerpoint/2010/main" val="381834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Како работат машините за пребарување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k-MK" dirty="0" smtClean="0"/>
              <a:t>Во овие огромни капацитети во функција се ставени илјадници машини кои процесираат огромни количини на податоци исклучително брзо. </a:t>
            </a:r>
          </a:p>
          <a:p>
            <a:r>
              <a:rPr lang="mk-MK" dirty="0" smtClean="0"/>
              <a:t>Кога некој корисник ќе изврши пребарување по клучни термини, илјадниците машини враќаат резултати во исклучително краток временски период, бидејќи дури и чекање од две-три секунди ќе предизвикува големо незадоволство кај корисниците.</a:t>
            </a:r>
          </a:p>
        </p:txBody>
      </p:sp>
    </p:spTree>
    <p:extLst>
      <p:ext uri="{BB962C8B-B14F-4D97-AF65-F5344CB8AC3E}">
        <p14:creationId xmlns:p14="http://schemas.microsoft.com/office/powerpoint/2010/main" val="329758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Како работат машините за пребарување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k-MK" dirty="0" smtClean="0"/>
              <a:t>Машините за пребарување во суштина се машини кои одговараат (</a:t>
            </a:r>
            <a:r>
              <a:rPr lang="en-US" dirty="0" smtClean="0"/>
              <a:t>answering machines). </a:t>
            </a:r>
            <a:r>
              <a:rPr lang="sr-Cyrl-RS" dirty="0" smtClean="0"/>
              <a:t>Кога корисникот </a:t>
            </a:r>
            <a:r>
              <a:rPr lang="mk-MK" dirty="0" smtClean="0"/>
              <a:t>ќе побара по извесни клучни зборови, машината прави две работи: ги враќа оние резултати кои се релевантни или корисни според барањето, и второ, ги рангира добиените резултати  според нивната популарност.</a:t>
            </a:r>
          </a:p>
          <a:p>
            <a:endParaRPr lang="mk-MK" dirty="0" smtClean="0"/>
          </a:p>
        </p:txBody>
      </p:sp>
    </p:spTree>
    <p:extLst>
      <p:ext uri="{BB962C8B-B14F-4D97-AF65-F5344CB8AC3E}">
        <p14:creationId xmlns:p14="http://schemas.microsoft.com/office/powerpoint/2010/main" val="222130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Зошто е неопходно </a:t>
            </a:r>
            <a:r>
              <a:rPr lang="en-US" dirty="0" smtClean="0"/>
              <a:t>SEO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mk-MK" dirty="0" smtClean="0"/>
              <a:t>Еден важен аспект од </a:t>
            </a:r>
            <a:r>
              <a:rPr lang="en-US" dirty="0" smtClean="0"/>
              <a:t>SEO</a:t>
            </a:r>
            <a:r>
              <a:rPr lang="mk-MK" dirty="0" smtClean="0"/>
              <a:t> е да се креира веб сајтот да биде подеднакво и лесно разбирлив и за корисниците и за роботите на пребарувачите. Иако пребарувачите денес се прилично софистицирани, сѐ уште не ги разбираат веб страниците исто како што ги разбира и човекот.</a:t>
            </a:r>
          </a:p>
          <a:p>
            <a:r>
              <a:rPr lang="mk-MK" dirty="0" smtClean="0"/>
              <a:t>Токму</a:t>
            </a:r>
            <a:r>
              <a:rPr lang="en-US" dirty="0" smtClean="0"/>
              <a:t> SEO</a:t>
            </a:r>
            <a:r>
              <a:rPr lang="mk-MK" dirty="0" smtClean="0"/>
              <a:t> му помага на човекот да разбере на што се однесува веб страницата и што таа може да понуди за корисниците.</a:t>
            </a:r>
          </a:p>
        </p:txBody>
      </p:sp>
    </p:spTree>
    <p:extLst>
      <p:ext uri="{BB962C8B-B14F-4D97-AF65-F5344CB8AC3E}">
        <p14:creationId xmlns:p14="http://schemas.microsoft.com/office/powerpoint/2010/main" val="32208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4000" dirty="0" smtClean="0"/>
              <a:t>Кои се </a:t>
            </a:r>
            <a:r>
              <a:rPr lang="mk-MK" sz="4000" smtClean="0"/>
              <a:t>проблемите на пребарувачите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Online </a:t>
            </a:r>
            <a:r>
              <a:rPr lang="mk-MK" dirty="0" smtClean="0"/>
              <a:t>форми</a:t>
            </a:r>
            <a:r>
              <a:rPr lang="en-US" dirty="0" smtClean="0"/>
              <a:t>: </a:t>
            </a:r>
            <a:r>
              <a:rPr lang="mk-MK" dirty="0" smtClean="0"/>
              <a:t>Пребарувачите имаа</a:t>
            </a:r>
            <a:r>
              <a:rPr lang="mk-MK" dirty="0"/>
              <a:t>т</a:t>
            </a:r>
            <a:r>
              <a:rPr lang="mk-MK" dirty="0" smtClean="0"/>
              <a:t> проблем со следење на линковите од формите </a:t>
            </a:r>
            <a:r>
              <a:rPr lang="mk-MK" smtClean="0"/>
              <a:t>за најава. </a:t>
            </a:r>
            <a:endParaRPr lang="mk-MK" dirty="0" smtClean="0"/>
          </a:p>
          <a:p>
            <a:r>
              <a:rPr lang="mk-MK" dirty="0" smtClean="0"/>
              <a:t>Дуплирани веб страници</a:t>
            </a:r>
            <a:r>
              <a:rPr lang="en-US" dirty="0" smtClean="0"/>
              <a:t>: </a:t>
            </a:r>
            <a:r>
              <a:rPr lang="mk-MK" dirty="0" smtClean="0"/>
              <a:t>Веб сајтовите кои користат </a:t>
            </a:r>
            <a:r>
              <a:rPr lang="en-US" dirty="0" smtClean="0"/>
              <a:t>CMS </a:t>
            </a:r>
            <a:r>
              <a:rPr lang="en-US" dirty="0"/>
              <a:t>(Content Management System) </a:t>
            </a:r>
            <a:r>
              <a:rPr lang="mk-MK" dirty="0" smtClean="0"/>
              <a:t>честопати креираат дупликат верзии од некои страници, што претствува голем проблем за машините за пребарување кои бараат целосно оригинална содржина.</a:t>
            </a:r>
            <a:endParaRPr lang="en-US" dirty="0"/>
          </a:p>
          <a:p>
            <a:r>
              <a:rPr lang="mk-MK" dirty="0" smtClean="0"/>
              <a:t>Блокирање во кодот. Доколку постојат грешки во директивите за </a:t>
            </a:r>
            <a:r>
              <a:rPr lang="en-US" dirty="0" smtClean="0"/>
              <a:t>crawling</a:t>
            </a:r>
            <a:r>
              <a:rPr lang="mk-MK" dirty="0" smtClean="0"/>
              <a:t> во датотеката </a:t>
            </a:r>
            <a:r>
              <a:rPr lang="en-US" dirty="0" smtClean="0"/>
              <a:t>robots.txt</a:t>
            </a:r>
            <a:r>
              <a:rPr lang="mk-MK" dirty="0" smtClean="0"/>
              <a:t> која се наоѓа на серверот, може комплетно да се блокира пребарувањето на веб сајтот.</a:t>
            </a:r>
            <a:r>
              <a:rPr lang="en-US" dirty="0" smtClean="0"/>
              <a:t> </a:t>
            </a:r>
            <a:endParaRPr lang="mk-MK" dirty="0" smtClean="0"/>
          </a:p>
          <a:p>
            <a:r>
              <a:rPr lang="mk-MK" dirty="0" smtClean="0"/>
              <a:t>Лоша линкова структура: Доколку линковите на веб сајтот не се разбирливи за пребарувачот може да не се прегледа и индексира целата содржина на веб сајтот. </a:t>
            </a:r>
            <a:endParaRPr lang="en-US" dirty="0"/>
          </a:p>
          <a:p>
            <a:r>
              <a:rPr lang="mk-MK" dirty="0" smtClean="0"/>
              <a:t>Не-текстуални содржини: Иако пребарувачите се сѐ подобри во читање на не-</a:t>
            </a:r>
            <a:r>
              <a:rPr lang="en-US" dirty="0" smtClean="0"/>
              <a:t>HTML</a:t>
            </a:r>
            <a:r>
              <a:rPr lang="mk-MK" dirty="0" smtClean="0"/>
              <a:t> содржини, не-текстуалните содржини се сѐ уште потешко разбирливи за пребарувачите. Вакви содржини се мултимедиските датотеки: слики, аудио, анимации, видео.</a:t>
            </a:r>
          </a:p>
        </p:txBody>
      </p:sp>
    </p:spTree>
    <p:extLst>
      <p:ext uri="{BB962C8B-B14F-4D97-AF65-F5344CB8AC3E}">
        <p14:creationId xmlns:p14="http://schemas.microsoft.com/office/powerpoint/2010/main" val="405671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4000" dirty="0" smtClean="0"/>
              <a:t>Кои се проблемите со поистоветување на клучните зборови со содржината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6995"/>
          </a:xfrm>
        </p:spPr>
        <p:txBody>
          <a:bodyPr>
            <a:normAutofit/>
          </a:bodyPr>
          <a:lstStyle/>
          <a:p>
            <a:r>
              <a:rPr lang="mk-MK" dirty="0" smtClean="0"/>
              <a:t>Невообичаени термини: Доколку текстот не содржи соодветен термин за пребарување, на пример „единица за ладење на храна“ наместо „фрижидер“.</a:t>
            </a:r>
          </a:p>
          <a:p>
            <a:r>
              <a:rPr lang="mk-MK" dirty="0" smtClean="0"/>
              <a:t>Специфичен правопис: На пример ако се бара англиски термин за боја, американски „</a:t>
            </a:r>
            <a:r>
              <a:rPr lang="en-US" dirty="0" smtClean="0"/>
              <a:t>color</a:t>
            </a:r>
            <a:r>
              <a:rPr lang="mk-MK" dirty="0" smtClean="0"/>
              <a:t>“ или британски „</a:t>
            </a:r>
            <a:r>
              <a:rPr lang="en-US" dirty="0" err="1" smtClean="0"/>
              <a:t>colour</a:t>
            </a:r>
            <a:r>
              <a:rPr lang="mk-MK" dirty="0" smtClean="0"/>
              <a:t>“.</a:t>
            </a:r>
          </a:p>
          <a:p>
            <a:r>
              <a:rPr lang="mk-MK" dirty="0" smtClean="0"/>
              <a:t>Ако има погрешно дефиниран  </a:t>
            </a:r>
            <a:r>
              <a:rPr lang="sr-Cyrl-RS" dirty="0" smtClean="0"/>
              <a:t>„</a:t>
            </a:r>
            <a:r>
              <a:rPr lang="en-US" dirty="0" smtClean="0"/>
              <a:t>title</a:t>
            </a:r>
            <a:r>
              <a:rPr lang="mk-MK" dirty="0" smtClean="0"/>
              <a:t>“ на веб страницата.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65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1361</Words>
  <Application>Microsoft Office PowerPoint</Application>
  <PresentationFormat>Widescreen</PresentationFormat>
  <Paragraphs>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SEO</vt:lpstr>
      <vt:lpstr>Што е тоа SEO</vt:lpstr>
      <vt:lpstr>Како работат машините за пребарување</vt:lpstr>
      <vt:lpstr>Како работат машините за пребарување</vt:lpstr>
      <vt:lpstr>Како работат машините за пребарување</vt:lpstr>
      <vt:lpstr>Како работат машините за пребарување</vt:lpstr>
      <vt:lpstr>Зошто е неопходно SEO</vt:lpstr>
      <vt:lpstr>Кои се проблемите на пребарувачите</vt:lpstr>
      <vt:lpstr>Кои се проблемите со поистоветување на клучните зборови со содржината</vt:lpstr>
      <vt:lpstr>Основи на дизајнирањето за пребарувачи</vt:lpstr>
      <vt:lpstr>Како пребарувачите ги гледаат веб страниците </vt:lpstr>
      <vt:lpstr>Како пребарувачите ги гледаат веб страниците </vt:lpstr>
      <vt:lpstr>Како да се дефинира SEO</vt:lpstr>
      <vt:lpstr>Како Како да се дефинира SEO</vt:lpstr>
      <vt:lpstr>Како Како да се дефинира SEO</vt:lpstr>
      <vt:lpstr>Како да се дефинира SEO</vt:lpstr>
      <vt:lpstr>Како да се дефинира SEO</vt:lpstr>
      <vt:lpstr>Како да се дефинира SEO</vt:lpstr>
      <vt:lpstr>Како да се дефинира SEO</vt:lpstr>
      <vt:lpstr>Metasearch engines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</dc:title>
  <dc:creator>Zoc</dc:creator>
  <cp:lastModifiedBy>Microsoft account</cp:lastModifiedBy>
  <cp:revision>45</cp:revision>
  <dcterms:created xsi:type="dcterms:W3CDTF">2016-04-18T18:35:33Z</dcterms:created>
  <dcterms:modified xsi:type="dcterms:W3CDTF">2021-04-30T19:45:45Z</dcterms:modified>
</cp:coreProperties>
</file>