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8" r:id="rId5"/>
    <p:sldId id="289" r:id="rId6"/>
    <p:sldId id="287" r:id="rId7"/>
    <p:sldId id="290" r:id="rId8"/>
    <p:sldId id="291" r:id="rId9"/>
    <p:sldId id="292" r:id="rId10"/>
    <p:sldId id="285" r:id="rId11"/>
    <p:sldId id="295" r:id="rId12"/>
    <p:sldId id="296" r:id="rId13"/>
    <p:sldId id="298" r:id="rId14"/>
    <p:sldId id="299" r:id="rId15"/>
    <p:sldId id="300" r:id="rId16"/>
    <p:sldId id="301" r:id="rId17"/>
    <p:sldId id="305" r:id="rId18"/>
    <p:sldId id="302" r:id="rId19"/>
    <p:sldId id="303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</p:sldIdLst>
  <p:sldSz cx="119538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2"/>
      </p:cViewPr>
      <p:guideLst>
        <p:guide orient="horz" pos="2160"/>
        <p:guide pos="3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97309" y="1371600"/>
            <a:ext cx="1026439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97309" y="3228536"/>
            <a:ext cx="10268379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6559" y="914402"/>
            <a:ext cx="2689622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694" y="914402"/>
            <a:ext cx="7869634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25" y="1316736"/>
            <a:ext cx="10160794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325" y="2704665"/>
            <a:ext cx="10160794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694" y="1920085"/>
            <a:ext cx="527962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553" y="1920085"/>
            <a:ext cx="527962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694" y="1855248"/>
            <a:ext cx="528170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72406" y="1859758"/>
            <a:ext cx="5283779" cy="65484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97694" y="2514601"/>
            <a:ext cx="528170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2406" y="2514601"/>
            <a:ext cx="5283779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858103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40" y="514353"/>
            <a:ext cx="3586163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6540" y="1676400"/>
            <a:ext cx="3586163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3633" y="1676400"/>
            <a:ext cx="668254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138563" y="1108078"/>
            <a:ext cx="6873478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463738" y="5359769"/>
            <a:ext cx="203216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1176998"/>
            <a:ext cx="289283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925" y="2828785"/>
            <a:ext cx="288885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9256" y="6356353"/>
            <a:ext cx="796925" cy="365125"/>
          </a:xfrm>
        </p:spPr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556948" y="1199518"/>
            <a:ext cx="603670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452" y="5816601"/>
            <a:ext cx="1197877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727898" y="6219826"/>
            <a:ext cx="6225977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452" y="-7143"/>
            <a:ext cx="1197877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727898" y="-7143"/>
            <a:ext cx="6225977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97694" y="1935480"/>
            <a:ext cx="1075848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97694" y="6356353"/>
            <a:ext cx="278923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90996A-27EF-477B-A49C-0F5475674865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86547" y="6356353"/>
            <a:ext cx="438308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360025" y="6356353"/>
            <a:ext cx="99615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4861" y="202408"/>
            <a:ext cx="1200165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308" y="2102126"/>
            <a:ext cx="10264394" cy="1828800"/>
          </a:xfrm>
        </p:spPr>
        <p:txBody>
          <a:bodyPr>
            <a:normAutofit/>
          </a:bodyPr>
          <a:lstStyle/>
          <a:p>
            <a:pPr algn="ctr"/>
            <a:r>
              <a:rPr lang="mk-MK" sz="4800" dirty="0">
                <a:latin typeface="Arial" pitchFamily="34" charset="0"/>
                <a:cs typeface="Arial" pitchFamily="34" charset="0"/>
              </a:rPr>
              <a:t>Работа со типографско писмо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0130" y="1219200"/>
            <a:ext cx="1178751" cy="1752600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Arial" pitchFamily="34" charset="0"/>
                <a:cs typeface="Arial" pitchFamily="34" charset="0"/>
              </a:rPr>
              <a:t>2</a:t>
            </a:r>
            <a:endParaRPr lang="mk-MK" sz="11500" dirty="0">
              <a:latin typeface="Arial" pitchFamily="34" charset="0"/>
              <a:cs typeface="Arial" pitchFamily="34" charset="0"/>
            </a:endParaRPr>
          </a:p>
          <a:p>
            <a:endParaRPr lang="en-US" sz="1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/>
          <a:lstStyle/>
          <a:p>
            <a:r>
              <a:rPr lang="mk-MK" dirty="0"/>
              <a:t>Кодирање на текст кај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American Standard Code for Information Interchange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dirty="0">
                <a:latin typeface="Arial" pitchFamily="34" charset="0"/>
                <a:cs typeface="Arial" pitchFamily="34" charset="0"/>
              </a:rPr>
              <a:t>Стандарден код од 7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бита – 128 карактери, од кои 33 контролни и 95 видливи (мали и големи букви од англиската азбука, броевите 0-9 и некои специјални карактери)</a:t>
            </a:r>
          </a:p>
          <a:p>
            <a:pPr lvl="1"/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ISO/IEC 8859-1</a:t>
            </a:r>
          </a:p>
          <a:p>
            <a:pPr lvl="1"/>
            <a:r>
              <a:rPr lang="mk-MK" dirty="0">
                <a:latin typeface="Arial" pitchFamily="34" charset="0"/>
                <a:cs typeface="Arial" pitchFamily="34" charset="0"/>
              </a:rPr>
              <a:t>Стандарден код од 8 бита – 256 карактери, од кои првите 128 се идентични со оригиналниот </a:t>
            </a:r>
            <a:r>
              <a:rPr lang="en-US" dirty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>
                <a:latin typeface="Arial" pitchFamily="34" charset="0"/>
                <a:cs typeface="Arial" pitchFamily="34" charset="0"/>
              </a:rPr>
              <a:t> код. Останатите се специјални карактери кои се користат во западно европските земји.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5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/>
          <a:lstStyle/>
          <a:p>
            <a:r>
              <a:rPr lang="mk-MK" dirty="0"/>
              <a:t>Кодирање на текст кај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UTF-8 - UCS Transformation Format-8Bit </a:t>
            </a:r>
          </a:p>
          <a:p>
            <a:pPr lvl="1"/>
            <a:r>
              <a:rPr lang="mk-MK" dirty="0">
                <a:latin typeface="Arial" pitchFamily="34" charset="0"/>
                <a:cs typeface="Arial" pitchFamily="34" charset="0"/>
              </a:rPr>
              <a:t>Код со променлива должина кој може да биде долг 1, 2, 3 или 4 бајти. Компатибилен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>
                <a:latin typeface="Arial" pitchFamily="34" charset="0"/>
                <a:cs typeface="Arial" pitchFamily="34" charset="0"/>
              </a:rPr>
              <a:t> при што (слично како и кај </a:t>
            </a:r>
            <a:r>
              <a:rPr lang="en-US" dirty="0">
                <a:latin typeface="Arial" pitchFamily="34" charset="0"/>
                <a:cs typeface="Arial" pitchFamily="34" charset="0"/>
              </a:rPr>
              <a:t>ISO/IEC 8859-1</a:t>
            </a:r>
            <a:r>
              <a:rPr lang="mk-MK" dirty="0">
                <a:latin typeface="Arial" pitchFamily="34" charset="0"/>
                <a:cs typeface="Arial" pitchFamily="34" charset="0"/>
              </a:rPr>
              <a:t>) првите 128 карактери се идентични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ASCII.</a:t>
            </a:r>
          </a:p>
          <a:p>
            <a:pPr lvl="1"/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На почетокот, </a:t>
            </a:r>
            <a:r>
              <a:rPr lang="en-US" dirty="0">
                <a:latin typeface="Arial" pitchFamily="34" charset="0"/>
                <a:cs typeface="Arial" pitchFamily="34" charset="0"/>
              </a:rPr>
              <a:t>World Wide Web </a:t>
            </a:r>
            <a:r>
              <a:rPr lang="mk-MK" dirty="0">
                <a:latin typeface="Arial" pitchFamily="34" charset="0"/>
                <a:cs typeface="Arial" pitchFamily="34" charset="0"/>
              </a:rPr>
              <a:t> се засноваше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>
                <a:latin typeface="Arial" pitchFamily="34" charset="0"/>
                <a:cs typeface="Arial" pitchFamily="34" charset="0"/>
              </a:rPr>
              <a:t> стандардот за кодирање на текст, но од 2007 наваму е комплетно заменет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UTF-8. 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mk-MK" dirty="0">
                <a:latin typeface="Arial" pitchFamily="34" charset="0"/>
                <a:cs typeface="Arial" pitchFamily="34" charset="0"/>
              </a:rPr>
              <a:t>Краток период во честа употреба на Веб беше и </a:t>
            </a:r>
            <a:r>
              <a:rPr lang="en-US" dirty="0">
                <a:latin typeface="Arial" pitchFamily="34" charset="0"/>
                <a:cs typeface="Arial" pitchFamily="34" charset="0"/>
              </a:rPr>
              <a:t>ISO/IEC 8859-1</a:t>
            </a:r>
            <a:r>
              <a:rPr lang="mk-MK" dirty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4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54864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Декларации за кодирање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Секоја Веб страница мора да содржи соодветна декларација за кодирањето на текстот. Декларацијата се испишува во елементот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HTML5: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&lt;meta charset="UTF-8" &gt;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11139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484632" indent="-457200"/>
            <a:r>
              <a:rPr lang="mk-MK" dirty="0">
                <a:latin typeface="Arial" pitchFamily="34" charset="0"/>
                <a:cs typeface="Arial" pitchFamily="34" charset="0"/>
              </a:rPr>
              <a:t>Некои карактери се резервирани за </a:t>
            </a: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markup</a:t>
            </a:r>
            <a:r>
              <a:rPr lang="mk-MK" dirty="0">
                <a:latin typeface="Arial" pitchFamily="34" charset="0"/>
                <a:cs typeface="Arial" pitchFamily="34" charset="0"/>
              </a:rPr>
              <a:t> јазикот. Така на пример карактерите: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latin typeface="Arial" pitchFamily="34" charset="0"/>
                <a:cs typeface="Arial" pitchFamily="34" charset="0"/>
              </a:rPr>
              <a:t> , </a:t>
            </a:r>
            <a:r>
              <a:rPr lang="mk-MK" dirty="0">
                <a:latin typeface="Arial" pitchFamily="34" charset="0"/>
                <a:cs typeface="Arial" pitchFamily="34" charset="0"/>
              </a:rPr>
              <a:t>итн. се третираат како програмски код и не е пожелно како такви да се употребуваат, туку се заменуваат со таканаречени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Entities, </a:t>
            </a:r>
            <a:r>
              <a:rPr lang="mk-MK" dirty="0">
                <a:latin typeface="Arial" pitchFamily="34" charset="0"/>
                <a:cs typeface="Arial" pitchFamily="34" charset="0"/>
              </a:rPr>
              <a:t>односно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Character Entities.</a:t>
            </a:r>
          </a:p>
          <a:p>
            <a:pPr marL="484632" indent="-457200"/>
            <a:r>
              <a:rPr lang="en-US" dirty="0">
                <a:latin typeface="Arial" pitchFamily="34" charset="0"/>
                <a:cs typeface="Arial" pitchFamily="34" charset="0"/>
              </a:rPr>
              <a:t>HTML Entities </a:t>
            </a:r>
            <a:r>
              <a:rPr lang="mk-MK" dirty="0">
                <a:latin typeface="Arial" pitchFamily="34" charset="0"/>
                <a:cs typeface="Arial" pitchFamily="34" charset="0"/>
              </a:rPr>
              <a:t>можат да се внесат со нивното име или со нивниот број.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mk-MK" dirty="0">
                <a:latin typeface="Arial" pitchFamily="34" charset="0"/>
                <a:cs typeface="Arial" pitchFamily="34" charset="0"/>
              </a:rPr>
              <a:t>ко Веб прелистувачот треба да прикаже збор во наводници, како: 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mk-MK" dirty="0">
                <a:latin typeface="Arial" pitchFamily="34" charset="0"/>
                <a:cs typeface="Arial" pitchFamily="34" charset="0"/>
              </a:rPr>
              <a:t>, тогаш во кодот се пишува:</a:t>
            </a:r>
          </a:p>
          <a:p>
            <a:pPr marL="484632" indent="-457200"/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</a:t>
            </a:r>
            <a:r>
              <a:rPr lang="mk-MK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mk-MK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9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Неколку </a:t>
            </a:r>
            <a:r>
              <a:rPr lang="en-US" dirty="0"/>
              <a:t>HTML entities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38033"/>
              </p:ext>
            </p:extLst>
          </p:nvPr>
        </p:nvGraphicFramePr>
        <p:xfrm>
          <a:off x="99613" y="838200"/>
          <a:ext cx="11754649" cy="5946220"/>
        </p:xfrm>
        <a:graphic>
          <a:graphicData uri="http://schemas.openxmlformats.org/drawingml/2006/table">
            <a:tbl>
              <a:tblPr firstRow="1"/>
              <a:tblGrid>
                <a:gridCol w="179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Name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Number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non-breaking space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&amp;nbsp;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less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greater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ampersand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&amp;#38;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cent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&amp;cent;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£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pound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&amp;pound;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&amp;#163;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¥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yen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&amp;yen;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&amp;#165;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€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euro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&amp;euro;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&amp;#8364;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§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section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&amp;sect;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&amp;#167;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©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copyright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&amp;copy;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&amp;#169;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®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registered 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&amp;reg;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&amp;#174;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&amp;trade;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&amp;#8482;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quotation 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quot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&amp;#34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66800"/>
            <a:ext cx="11156950" cy="55626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Стариот начин на форматирање подразбираше пред се употреба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&lt;font&gt;</a:t>
            </a:r>
            <a:r>
              <a:rPr lang="mk-MK" dirty="0">
                <a:latin typeface="Arial" pitchFamily="34" charset="0"/>
                <a:cs typeface="Arial" pitchFamily="34" charset="0"/>
              </a:rPr>
              <a:t> елементот кој е </a:t>
            </a:r>
            <a:r>
              <a:rPr lang="en-US" dirty="0">
                <a:latin typeface="Arial" pitchFamily="34" charset="0"/>
                <a:cs typeface="Arial" pitchFamily="34" charset="0"/>
              </a:rPr>
              <a:t>Deprecated </a:t>
            </a:r>
            <a:r>
              <a:rPr lang="mk-MK" dirty="0">
                <a:latin typeface="Arial" pitchFamily="34" charset="0"/>
                <a:cs typeface="Arial" pitchFamily="34" charset="0"/>
              </a:rPr>
              <a:t>во </a:t>
            </a: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>
                <a:latin typeface="Arial" pitchFamily="34" charset="0"/>
                <a:cs typeface="Arial" pitchFamily="34" charset="0"/>
              </a:rPr>
              <a:t> 4.01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mk-MK" dirty="0">
                <a:latin typeface="Arial" pitchFamily="34" charset="0"/>
                <a:cs typeface="Arial" pitchFamily="34" charset="0"/>
              </a:rPr>
              <a:t>а сосема отфрлен во </a:t>
            </a:r>
            <a:r>
              <a:rPr lang="en-US" dirty="0">
                <a:latin typeface="Arial" pitchFamily="34" charset="0"/>
                <a:cs typeface="Arial" pitchFamily="34" charset="0"/>
              </a:rPr>
              <a:t>HTML5. </a:t>
            </a:r>
            <a:r>
              <a:rPr lang="mk-MK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&lt;p&gt;&lt;font size="3" color="red"&gt;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&lt;/font&gt;&lt;/p&gt;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Ваквиот начин, со мешање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>
                <a:latin typeface="Arial" pitchFamily="34" charset="0"/>
                <a:cs typeface="Arial" pitchFamily="34" charset="0"/>
              </a:rPr>
              <a:t> елементи за форматирање и </a:t>
            </a: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>
                <a:latin typeface="Arial" pitchFamily="34" charset="0"/>
                <a:cs typeface="Arial" pitchFamily="34" charset="0"/>
              </a:rPr>
              <a:t> елементи за дефинирање на значењето (</a:t>
            </a:r>
            <a:r>
              <a:rPr lang="en-US" dirty="0">
                <a:latin typeface="Arial" pitchFamily="34" charset="0"/>
                <a:cs typeface="Arial" pitchFamily="34" charset="0"/>
              </a:rPr>
              <a:t>Semantics)</a:t>
            </a:r>
            <a:r>
              <a:rPr lang="mk-MK" dirty="0">
                <a:latin typeface="Arial" pitchFamily="34" charset="0"/>
                <a:cs typeface="Arial" pitchFamily="34" charset="0"/>
              </a:rPr>
              <a:t> на  содржината доведе до компликации во Веб дизајнот. Затоа треба да се користи таканаречен </a:t>
            </a:r>
            <a:r>
              <a:rPr lang="en-US" dirty="0">
                <a:latin typeface="Arial" pitchFamily="34" charset="0"/>
                <a:cs typeface="Arial" pitchFamily="34" charset="0"/>
              </a:rPr>
              <a:t>Semantic markup</a:t>
            </a:r>
            <a:r>
              <a:rPr lang="mk-MK" dirty="0">
                <a:latin typeface="Arial" pitchFamily="34" charset="0"/>
                <a:cs typeface="Arial" pitchFamily="34" charset="0"/>
              </a:rPr>
              <a:t>, односно изгледот за се дефинира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CSS, </a:t>
            </a:r>
            <a:r>
              <a:rPr lang="mk-MK" dirty="0">
                <a:latin typeface="Arial" pitchFamily="34" charset="0"/>
                <a:cs typeface="Arial" pitchFamily="34" charset="0"/>
              </a:rPr>
              <a:t>а содржината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HTML.</a:t>
            </a:r>
            <a:r>
              <a:rPr lang="mk-MK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5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Semantic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66800"/>
            <a:ext cx="11156950" cy="55626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Неколку примери кои даваат текст со ист изглед но немаат исто значење: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&lt;h1&gt;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НАСЛОВ</a:t>
            </a:r>
            <a:r>
              <a:rPr lang="en-US" dirty="0">
                <a:latin typeface="Arial" pitchFamily="34" charset="0"/>
                <a:cs typeface="Arial" pitchFamily="34" charset="0"/>
              </a:rPr>
              <a:t>&lt;/h1&gt;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(Semantic markup)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&lt;p style="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font-size:xx-large</a:t>
            </a:r>
            <a:r>
              <a:rPr lang="en-US" dirty="0">
                <a:latin typeface="Arial" pitchFamily="34" charset="0"/>
                <a:cs typeface="Arial" pitchFamily="34" charset="0"/>
              </a:rPr>
              <a:t>"&gt;&lt;b&gt;&lt;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НАСЛОВ</a:t>
            </a:r>
            <a:r>
              <a:rPr lang="en-US" dirty="0">
                <a:latin typeface="Arial" pitchFamily="34" charset="0"/>
                <a:cs typeface="Arial" pitchFamily="34" charset="0"/>
              </a:rPr>
              <a:t>&lt;/b&gt;&lt;/p&gt;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Или пак,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Потенциран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(Semantic markup)</a:t>
            </a:r>
            <a:endParaRPr lang="mk-M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&lt;p&gt;&lt;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Потенциран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98218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04800"/>
            <a:ext cx="10758488" cy="1143000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Semantic</a:t>
            </a:r>
            <a:r>
              <a:rPr lang="mk-MK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76400"/>
            <a:ext cx="10758488" cy="4648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Semantic Markup </a:t>
            </a:r>
            <a:r>
              <a:rPr lang="mk-MK" dirty="0">
                <a:latin typeface="Arial" pitchFamily="34" charset="0"/>
                <a:cs typeface="Arial" pitchFamily="34" charset="0"/>
              </a:rPr>
              <a:t>значи користење на правилните ознаки (</a:t>
            </a:r>
            <a:r>
              <a:rPr lang="en-US" dirty="0">
                <a:latin typeface="Arial" pitchFamily="34" charset="0"/>
                <a:cs typeface="Arial" pitchFamily="34" charset="0"/>
              </a:rPr>
              <a:t>tags</a:t>
            </a:r>
            <a:r>
              <a:rPr lang="mk-MK" dirty="0">
                <a:latin typeface="Arial" pitchFamily="34" charset="0"/>
                <a:cs typeface="Arial" pitchFamily="34" charset="0"/>
              </a:rPr>
              <a:t>) во вистинскиот момент, и добро формираниот </a:t>
            </a:r>
            <a:r>
              <a:rPr lang="en-US" dirty="0">
                <a:latin typeface="Arial" pitchFamily="34" charset="0"/>
                <a:cs typeface="Arial" pitchFamily="34" charset="0"/>
              </a:rPr>
              <a:t>Semantic Markup</a:t>
            </a:r>
            <a:r>
              <a:rPr lang="mk-MK" dirty="0">
                <a:latin typeface="Arial" pitchFamily="34" charset="0"/>
                <a:cs typeface="Arial" pitchFamily="34" charset="0"/>
              </a:rPr>
              <a:t> е суштински за секоја веб страница. 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Лесно е разбирлив за корисникот, и веб дизајнерот.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Обезбедува подобра прегледност, особено во случај на промена или корекција на текстот.</a:t>
            </a:r>
          </a:p>
        </p:txBody>
      </p:sp>
    </p:spTree>
    <p:extLst>
      <p:ext uri="{BB962C8B-B14F-4D97-AF65-F5344CB8AC3E}">
        <p14:creationId xmlns:p14="http://schemas.microsoft.com/office/powerpoint/2010/main" val="41378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213360"/>
            <a:ext cx="10758488" cy="12954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Дефинирање на големината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71600"/>
            <a:ext cx="1115695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k-MK" sz="3200" b="1" dirty="0">
                <a:latin typeface="Arial" pitchFamily="34" charset="0"/>
                <a:cs typeface="Arial" pitchFamily="34" charset="0"/>
              </a:rPr>
              <a:t>4</a:t>
            </a:r>
            <a:r>
              <a:rPr lang="mk-MK" dirty="0">
                <a:latin typeface="Arial" pitchFamily="34" charset="0"/>
                <a:cs typeface="Arial" pitchFamily="34" charset="0"/>
              </a:rPr>
              <a:t> начини за дефинирање на големината на текстот кај Веб страниците.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Апсолутно дефинирање:</a:t>
            </a:r>
          </a:p>
          <a:p>
            <a:pPr marL="0" indent="0">
              <a:buNone/>
            </a:pPr>
            <a:r>
              <a:rPr lang="mk-MK" sz="3000" dirty="0">
                <a:latin typeface="Arial" pitchFamily="34" charset="0"/>
                <a:cs typeface="Arial" pitchFamily="34" charset="0"/>
              </a:rPr>
              <a:t>1</a:t>
            </a:r>
            <a:r>
              <a:rPr lang="mk-MK" dirty="0">
                <a:latin typeface="Arial" pitchFamily="34" charset="0"/>
                <a:cs typeface="Arial" pitchFamily="34" charset="0"/>
              </a:rPr>
              <a:t>. Со клучни зборови: </a:t>
            </a:r>
            <a:r>
              <a:rPr lang="en-US" dirty="0">
                <a:latin typeface="Arial" pitchFamily="34" charset="0"/>
                <a:cs typeface="Arial" pitchFamily="34" charset="0"/>
              </a:rPr>
              <a:t>xx-large, large, small, x-small, </a:t>
            </a:r>
            <a:r>
              <a:rPr lang="mk-MK" dirty="0">
                <a:latin typeface="Arial" pitchFamily="34" charset="0"/>
                <a:cs typeface="Arial" pitchFamily="34" charset="0"/>
              </a:rPr>
              <a:t>     	</a:t>
            </a:r>
            <a:r>
              <a:rPr lang="en-US" dirty="0">
                <a:latin typeface="Arial" pitchFamily="34" charset="0"/>
                <a:cs typeface="Arial" pitchFamily="34" charset="0"/>
              </a:rPr>
              <a:t>medium (default)…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sz="3000" dirty="0">
                <a:latin typeface="Arial" pitchFamily="34" charset="0"/>
                <a:cs typeface="Arial" pitchFamily="34" charset="0"/>
              </a:rPr>
              <a:t>2</a:t>
            </a:r>
            <a:r>
              <a:rPr lang="mk-MK" dirty="0">
                <a:latin typeface="Arial" pitchFamily="34" charset="0"/>
                <a:cs typeface="Arial" pitchFamily="34" charset="0"/>
              </a:rPr>
              <a:t>. Во пиксели: </a:t>
            </a:r>
            <a:r>
              <a:rPr lang="en-US" dirty="0">
                <a:latin typeface="Arial" pitchFamily="34" charset="0"/>
                <a:cs typeface="Arial" pitchFamily="34" charset="0"/>
              </a:rPr>
              <a:t>20px, 32px, 16px (default)…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Релативно дефинирање:</a:t>
            </a:r>
          </a:p>
          <a:p>
            <a:pPr marL="0" indent="0">
              <a:buNone/>
            </a:pPr>
            <a:r>
              <a:rPr lang="mk-MK" sz="3000" dirty="0">
                <a:latin typeface="Arial" pitchFamily="34" charset="0"/>
                <a:cs typeface="Arial" pitchFamily="34" charset="0"/>
              </a:rPr>
              <a:t>3</a:t>
            </a:r>
            <a:r>
              <a:rPr lang="mk-MK" dirty="0">
                <a:latin typeface="Arial" pitchFamily="34" charset="0"/>
                <a:cs typeface="Arial" pitchFamily="34" charset="0"/>
              </a:rPr>
              <a:t>. Во проценти (%) во однос на дефинираната големината на текстот во елементот „родител“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9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2954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Дефинирање на големината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Релативно дефинирање:</a:t>
            </a:r>
          </a:p>
          <a:p>
            <a:pPr marL="0" indent="0">
              <a:buNone/>
            </a:pPr>
            <a:r>
              <a:rPr lang="mk-MK" sz="2800" dirty="0">
                <a:latin typeface="Arial" pitchFamily="34" charset="0"/>
                <a:cs typeface="Arial" pitchFamily="34" charset="0"/>
              </a:rPr>
              <a:t>4</a:t>
            </a:r>
            <a:r>
              <a:rPr lang="mk-MK" dirty="0">
                <a:latin typeface="Arial" pitchFamily="34" charset="0"/>
                <a:cs typeface="Arial" pitchFamily="34" charset="0"/>
              </a:rPr>
              <a:t>. Со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mk-MK" dirty="0">
                <a:latin typeface="Arial" pitchFamily="34" charset="0"/>
                <a:cs typeface="Arial" pitchFamily="34" charset="0"/>
              </a:rPr>
              <a:t> ознака:</a:t>
            </a:r>
          </a:p>
          <a:p>
            <a:pPr marL="365760" lvl="1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0.5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, 0.7em, 1em (default), 1.2em, 1</a:t>
            </a:r>
            <a:r>
              <a:rPr lang="mk-MK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5em…</a:t>
            </a:r>
          </a:p>
          <a:p>
            <a:pPr marL="365760" lvl="1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Големина на текстот од 1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mk-MK" dirty="0">
                <a:latin typeface="Arial" pitchFamily="34" charset="0"/>
                <a:cs typeface="Arial" pitchFamily="34" charset="0"/>
              </a:rPr>
              <a:t> означува моментална големина на текстот на соодветниот елемент. </a:t>
            </a:r>
          </a:p>
          <a:p>
            <a:pPr marL="365760" lvl="1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Оттука, големина од 1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не се користи затоа што се подразбира, а се користи поголема или помала вредност од основната кога треба да се направи разлика во големината на делови од текстот.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0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/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Типографско писмо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257800"/>
          </a:xfrm>
        </p:spPr>
        <p:txBody>
          <a:bodyPr>
            <a:normAutofit fontScale="92500" lnSpcReduction="10000"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Систем на договорени графички знаци (симболи) со кои се забележуваат зборовите се нарекува писмо. (Една од највредните придобивки на човекот во текот на неговото постоење)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Според карактеристиките, фонтовите се групираат во неколку основни групи, односно фамилии на фонтови, кои имаат генерички имиња, како: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Serif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Sans serif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Cursive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Fantasy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Monospace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Sans</a:t>
            </a:r>
            <a:r>
              <a:rPr lang="mk-MK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од француски значи без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228600"/>
            <a:ext cx="10758488" cy="1295400"/>
          </a:xfrm>
        </p:spPr>
        <p:txBody>
          <a:bodyPr>
            <a:normAutofit/>
          </a:bodyPr>
          <a:lstStyle/>
          <a:p>
            <a:pPr algn="ctr"/>
            <a:r>
              <a:rPr lang="mk-MK" dirty="0"/>
              <a:t>Дефинирање на големината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76400"/>
            <a:ext cx="1115695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на текст со иста големина: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font-size:x-large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&lt;/p&gt;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style=“font-size:24px”&gt;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&lt;/p&gt;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style=“font-size:150%”&gt;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&lt;/p&gt;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style=“font-size:1.5em”&gt;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>
                <a:latin typeface="Arial" pitchFamily="34" charset="0"/>
                <a:cs typeface="Arial" pitchFamily="34" charset="0"/>
              </a:rPr>
              <a:t>&lt;/p&gt;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6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685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 </a:t>
            </a:r>
            <a:r>
              <a:rPr lang="mk-MK" dirty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11953875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font-style</a:t>
            </a:r>
            <a:r>
              <a:rPr lang="mk-MK" dirty="0">
                <a:latin typeface="Arial" pitchFamily="34" charset="0"/>
                <a:cs typeface="Arial" pitchFamily="34" charset="0"/>
              </a:rPr>
              <a:t> 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font-style:normal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Нормален текст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font-style:italic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     </a:t>
            </a:r>
            <a:r>
              <a:rPr lang="mk-MK" i="1" dirty="0">
                <a:latin typeface="Arial" pitchFamily="34" charset="0"/>
                <a:cs typeface="Arial" pitchFamily="34" charset="0"/>
              </a:rPr>
              <a:t>Искосен текст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font-style:oblique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Oblique </a:t>
            </a:r>
            <a:r>
              <a:rPr lang="mk-MK" i="1" dirty="0">
                <a:latin typeface="Arial" pitchFamily="34" charset="0"/>
                <a:cs typeface="Arial" pitchFamily="34" charset="0"/>
              </a:rPr>
              <a:t>текст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685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 </a:t>
            </a:r>
            <a:r>
              <a:rPr lang="mk-MK" dirty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" y="2133600"/>
            <a:ext cx="11445876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font-variant</a:t>
            </a:r>
            <a:r>
              <a:rPr lang="mk-MK" dirty="0">
                <a:latin typeface="Arial" pitchFamily="34" charset="0"/>
                <a:cs typeface="Arial" pitchFamily="34" charset="0"/>
              </a:rPr>
              <a:t> 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style=“font-variant</a:t>
            </a:r>
            <a:r>
              <a:rPr lang="mk-MK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normal”&gt;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Нормални букви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font-variant:small-caps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</a:t>
            </a:r>
            <a:r>
              <a:rPr lang="mk-MK" cap="small" dirty="0">
                <a:latin typeface="Arial" pitchFamily="34" charset="0"/>
                <a:cs typeface="Arial" pitchFamily="34" charset="0"/>
              </a:rPr>
              <a:t>Големи мали букви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3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 </a:t>
            </a:r>
            <a:r>
              <a:rPr lang="mk-MK" dirty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font-weight</a:t>
            </a:r>
            <a:r>
              <a:rPr lang="mk-MK" dirty="0">
                <a:latin typeface="Arial" pitchFamily="34" charset="0"/>
                <a:cs typeface="Arial" pitchFamily="34" charset="0"/>
              </a:rPr>
              <a:t> 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style=“font-weight</a:t>
            </a:r>
            <a:r>
              <a:rPr lang="mk-MK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normal”&gt;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 Нормални букви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font-weight:bold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Задебелени букви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font-weight:bolder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Уште позадебелени букви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Исто така може да се дефинира дебелина на буквите со бројки од 100 до 900, со чекор 100, при што 400 е </a:t>
            </a:r>
            <a:r>
              <a:rPr lang="en-US" dirty="0">
                <a:latin typeface="Arial" pitchFamily="34" charset="0"/>
                <a:cs typeface="Arial" pitchFamily="34" charset="0"/>
              </a:rPr>
              <a:t>Normal</a:t>
            </a:r>
            <a:r>
              <a:rPr lang="mk-MK" dirty="0">
                <a:latin typeface="Arial" pitchFamily="34" charset="0"/>
                <a:cs typeface="Arial" pitchFamily="34" charset="0"/>
              </a:rPr>
              <a:t>, а 700</a:t>
            </a:r>
            <a:r>
              <a:rPr lang="en-US" dirty="0">
                <a:latin typeface="Arial" pitchFamily="34" charset="0"/>
                <a:cs typeface="Arial" pitchFamily="34" charset="0"/>
              </a:rPr>
              <a:t> e Bold: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font-weight:700</a:t>
            </a:r>
            <a:r>
              <a:rPr lang="mk-MK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Задебелени букви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1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 </a:t>
            </a:r>
            <a:r>
              <a:rPr lang="mk-MK" dirty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line-height </a:t>
            </a:r>
            <a:r>
              <a:rPr lang="mk-MK" dirty="0">
                <a:latin typeface="Arial" pitchFamily="34" charset="0"/>
                <a:cs typeface="Arial" pitchFamily="34" charset="0"/>
              </a:rPr>
              <a:t>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mk-MK" dirty="0">
                <a:latin typeface="Arial" pitchFamily="34" charset="0"/>
                <a:cs typeface="Arial" pitchFamily="34" charset="0"/>
              </a:rPr>
              <a:t>слично како дефинирање на проред во </a:t>
            </a:r>
            <a:r>
              <a:rPr lang="en-US" dirty="0">
                <a:latin typeface="Arial" pitchFamily="34" charset="0"/>
                <a:cs typeface="Arial" pitchFamily="34" charset="0"/>
              </a:rPr>
              <a:t>Word):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Може да се дефинира на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</a:t>
            </a:r>
            <a:r>
              <a:rPr lang="mk-MK" dirty="0">
                <a:latin typeface="Arial" pitchFamily="34" charset="0"/>
                <a:cs typeface="Arial" pitchFamily="34" charset="0"/>
              </a:rPr>
              <a:t> начини: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1. Со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број</a:t>
            </a:r>
            <a:r>
              <a:rPr lang="mk-MK" dirty="0">
                <a:latin typeface="Arial" pitchFamily="34" charset="0"/>
                <a:cs typeface="Arial" pitchFamily="34" charset="0"/>
              </a:rPr>
              <a:t> кој се множи со постоечката големина на фонтот.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2. Со дефинирање на апсолутна големина во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пиксели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3. Во </a:t>
            </a:r>
            <a:r>
              <a:rPr lang="mk-MK" b="1" dirty="0">
                <a:latin typeface="Arial" pitchFamily="34" charset="0"/>
                <a:cs typeface="Arial" pitchFamily="34" charset="0"/>
              </a:rPr>
              <a:t>проценти</a:t>
            </a:r>
            <a:r>
              <a:rPr lang="mk-MK" dirty="0">
                <a:latin typeface="Arial" pitchFamily="34" charset="0"/>
                <a:cs typeface="Arial" pitchFamily="34" charset="0"/>
              </a:rPr>
              <a:t> во однос на моменталната големина на фонтот (слично како и во точка 1.)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0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mk-MK" dirty="0">
                <a:latin typeface="Arial" pitchFamily="34" charset="0"/>
                <a:cs typeface="Arial" pitchFamily="34" charset="0"/>
              </a:rPr>
              <a:t>форматирање на текстот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line-height </a:t>
            </a:r>
            <a:r>
              <a:rPr lang="mk-MK" dirty="0">
                <a:latin typeface="Arial" pitchFamily="34" charset="0"/>
                <a:cs typeface="Arial" pitchFamily="34" charset="0"/>
              </a:rPr>
              <a:t>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style=“line-height</a:t>
            </a:r>
            <a:r>
              <a:rPr lang="mk-MK" dirty="0">
                <a:latin typeface="Arial" pitchFamily="34" charset="0"/>
                <a:cs typeface="Arial" pitchFamily="34" charset="0"/>
              </a:rPr>
              <a:t>:1.5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style=“line-height</a:t>
            </a:r>
            <a:r>
              <a:rPr lang="mk-MK" dirty="0">
                <a:latin typeface="Arial" pitchFamily="34" charset="0"/>
                <a:cs typeface="Arial" pitchFamily="34" charset="0"/>
              </a:rPr>
              <a:t>:25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px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style=“line-height</a:t>
            </a:r>
            <a:r>
              <a:rPr lang="mk-MK" dirty="0">
                <a:latin typeface="Arial" pitchFamily="34" charset="0"/>
                <a:cs typeface="Arial" pitchFamily="34" charset="0"/>
              </a:rPr>
              <a:t>:150%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0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mk-MK" dirty="0">
                <a:latin typeface="Arial" pitchFamily="34" charset="0"/>
                <a:cs typeface="Arial" pitchFamily="34" charset="0"/>
              </a:rPr>
              <a:t>форматирање на текстот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letter-spacing </a:t>
            </a:r>
            <a:r>
              <a:rPr lang="mk-MK" dirty="0">
                <a:latin typeface="Arial" pitchFamily="34" charset="0"/>
                <a:cs typeface="Arial" pitchFamily="34" charset="0"/>
              </a:rPr>
              <a:t>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 (</a:t>
            </a:r>
            <a:r>
              <a:rPr lang="mk-MK" dirty="0">
                <a:latin typeface="Arial" pitchFamily="34" charset="0"/>
                <a:cs typeface="Arial" pitchFamily="34" charset="0"/>
              </a:rPr>
              <a:t>растојание помеѓу буквите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Се дефинира во пиксели, а може и во сантиметри, но не се препорачува.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mk-MK" dirty="0">
                <a:latin typeface="Arial" pitchFamily="34" charset="0"/>
                <a:cs typeface="Arial" pitchFamily="34" charset="0"/>
              </a:rPr>
              <a:t>може да има и негативни вредности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style=“letter-spacing:10px”&gt;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style=“letter-spacing:-3px”&gt;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mk-MK" dirty="0">
                <a:latin typeface="Arial" pitchFamily="34" charset="0"/>
                <a:cs typeface="Arial" pitchFamily="34" charset="0"/>
              </a:rPr>
              <a:t>форматирање на текстот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600200"/>
            <a:ext cx="111569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ПРИМЕРИ на форматирање со </a:t>
            </a:r>
            <a:r>
              <a:rPr lang="en-US" dirty="0">
                <a:latin typeface="Arial" pitchFamily="34" charset="0"/>
                <a:cs typeface="Arial" pitchFamily="34" charset="0"/>
              </a:rPr>
              <a:t>text-transform </a:t>
            </a:r>
            <a:r>
              <a:rPr lang="mk-MK" dirty="0">
                <a:latin typeface="Arial" pitchFamily="34" charset="0"/>
                <a:cs typeface="Arial" pitchFamily="34" charset="0"/>
              </a:rPr>
              <a:t>атрибутот</a:t>
            </a:r>
            <a:r>
              <a:rPr lang="en-US" dirty="0">
                <a:latin typeface="Arial" pitchFamily="34" charset="0"/>
                <a:cs typeface="Arial" pitchFamily="34" charset="0"/>
              </a:rPr>
              <a:t>: (</a:t>
            </a:r>
            <a:r>
              <a:rPr lang="mk-MK" dirty="0">
                <a:latin typeface="Arial" pitchFamily="34" charset="0"/>
                <a:cs typeface="Arial" pitchFamily="34" charset="0"/>
              </a:rPr>
              <a:t>дефинирње на големи или мали букви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3 видови: </a:t>
            </a:r>
            <a:r>
              <a:rPr lang="en-US" dirty="0">
                <a:latin typeface="Arial" pitchFamily="34" charset="0"/>
                <a:cs typeface="Arial" pitchFamily="34" charset="0"/>
              </a:rPr>
              <a:t>capitalize, uppercase, lowercase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text-transform:capitalize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    </a:t>
            </a:r>
            <a:r>
              <a:rPr lang="mk-MK" dirty="0">
                <a:latin typeface="Arial" pitchFamily="34" charset="0"/>
                <a:cs typeface="Arial" pitchFamily="34" charset="0"/>
              </a:rPr>
              <a:t>Технички Факултет Битола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text-transform:uppercase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dirty="0">
                <a:latin typeface="Arial" pitchFamily="34" charset="0"/>
                <a:cs typeface="Arial" pitchFamily="34" charset="0"/>
              </a:rPr>
              <a:t>    </a:t>
            </a:r>
            <a:r>
              <a:rPr lang="mk-MK" cap="all" dirty="0">
                <a:latin typeface="Arial" pitchFamily="34" charset="0"/>
                <a:cs typeface="Arial" pitchFamily="34" charset="0"/>
              </a:rPr>
              <a:t>Технички Факултет Битола</a:t>
            </a:r>
          </a:p>
          <a:p>
            <a:pPr marL="0" indent="0">
              <a:buNone/>
            </a:pPr>
            <a:endParaRPr lang="mk-MK" cap="all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text-transform:lowercase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    </a:t>
            </a:r>
            <a:r>
              <a:rPr lang="mk-MK" dirty="0">
                <a:latin typeface="Arial" pitchFamily="34" charset="0"/>
                <a:cs typeface="Arial" pitchFamily="34" charset="0"/>
              </a:rPr>
              <a:t>технички факултет битола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cap="all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-137160"/>
            <a:ext cx="10758488" cy="1143000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dirty="0">
                <a:latin typeface="Arial" pitchFamily="34" charset="0"/>
                <a:cs typeface="Arial" pitchFamily="34" charset="0"/>
              </a:rPr>
              <a:t>елемент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&lt;h1&gt;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47" y="1143000"/>
            <a:ext cx="11655028" cy="54864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Името на елементот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&lt;h1&gt; </a:t>
            </a:r>
            <a:r>
              <a:rPr lang="mk-MK" dirty="0">
                <a:latin typeface="Arial" pitchFamily="34" charset="0"/>
                <a:cs typeface="Arial" pitchFamily="34" charset="0"/>
              </a:rPr>
              <a:t>е скратеницата од поимот </a:t>
            </a:r>
            <a:r>
              <a:rPr lang="en-US" dirty="0">
                <a:latin typeface="Arial" pitchFamily="34" charset="0"/>
                <a:cs typeface="Arial" pitchFamily="34" charset="0"/>
              </a:rPr>
              <a:t>heading (</a:t>
            </a:r>
            <a:r>
              <a:rPr lang="mk-MK" dirty="0">
                <a:latin typeface="Arial" pitchFamily="34" charset="0"/>
                <a:cs typeface="Arial" pitchFamily="34" charset="0"/>
              </a:rPr>
              <a:t>заглавие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mk-MK" dirty="0">
                <a:latin typeface="Arial" pitchFamily="34" charset="0"/>
                <a:cs typeface="Arial" pitchFamily="34" charset="0"/>
              </a:rPr>
              <a:t>. Во зависност од бројот после </a:t>
            </a:r>
            <a:r>
              <a:rPr lang="en-US" dirty="0">
                <a:latin typeface="Arial" pitchFamily="34" charset="0"/>
                <a:cs typeface="Arial" pitchFamily="34" charset="0"/>
              </a:rPr>
              <a:t>h </a:t>
            </a:r>
            <a:r>
              <a:rPr lang="mk-MK" dirty="0">
                <a:latin typeface="Arial" pitchFamily="34" charset="0"/>
                <a:cs typeface="Arial" pitchFamily="34" charset="0"/>
              </a:rPr>
              <a:t>зависи и големината на истиот наслов. Пример:</a:t>
            </a:r>
          </a:p>
          <a:p>
            <a:pPr marL="0" indent="0">
              <a:buNone/>
            </a:pP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&lt;h1&gt;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Заглавје 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&lt;/h1&gt;</a:t>
            </a:r>
            <a:br>
              <a:rPr lang="mk-MK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&lt;h2&gt;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Заглавје 1.1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&lt;/h2&gt;</a:t>
            </a:r>
            <a:br>
              <a:rPr lang="mk-MK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&lt;h3&gt;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Заглавије 1.1.1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&lt;/h3&gt;</a:t>
            </a:r>
            <a:br>
              <a:rPr lang="mk-MK" sz="2400" dirty="0">
                <a:latin typeface="Arial" pitchFamily="34" charset="0"/>
                <a:cs typeface="Arial" pitchFamily="34" charset="0"/>
              </a:rPr>
            </a:b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&lt;h6&gt;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Заглавје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1.1.1.1.1.1.1&lt;/h6&gt;</a:t>
            </a:r>
            <a:br>
              <a:rPr lang="mk-MK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2709" y="2697482"/>
            <a:ext cx="4283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4000" dirty="0">
                <a:latin typeface="Arial" pitchFamily="34" charset="0"/>
                <a:cs typeface="Arial" pitchFamily="34" charset="0"/>
              </a:rPr>
              <a:t>Заглавје 1</a:t>
            </a:r>
          </a:p>
          <a:p>
            <a:r>
              <a:rPr lang="mk-MK" sz="3600" dirty="0">
                <a:latin typeface="Arial" pitchFamily="34" charset="0"/>
                <a:cs typeface="Arial" pitchFamily="34" charset="0"/>
              </a:rPr>
              <a:t>Заглавје 1.1</a:t>
            </a:r>
          </a:p>
          <a:p>
            <a:r>
              <a:rPr lang="mk-MK" sz="3200" dirty="0">
                <a:latin typeface="Arial" pitchFamily="34" charset="0"/>
                <a:cs typeface="Arial" pitchFamily="34" charset="0"/>
              </a:rPr>
              <a:t>Заглавје 1.1.1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sz="1600" dirty="0">
                <a:latin typeface="Arial" pitchFamily="34" charset="0"/>
                <a:cs typeface="Arial" pitchFamily="34" charset="0"/>
              </a:rPr>
              <a:t>Заглавје 1.1.1.1.1.1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0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-137160"/>
            <a:ext cx="10758488" cy="1143000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dirty="0">
                <a:latin typeface="Arial" pitchFamily="34" charset="0"/>
                <a:cs typeface="Arial" pitchFamily="34" charset="0"/>
              </a:rPr>
              <a:t>елемент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&lt;p&gt;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47" y="1143000"/>
            <a:ext cx="11655028" cy="54864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Еден од најупотребуваните </a:t>
            </a: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>
                <a:latin typeface="Arial" pitchFamily="34" charset="0"/>
                <a:cs typeface="Arial" pitchFamily="34" charset="0"/>
              </a:rPr>
              <a:t> елементи е елементот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&lt;p&gt;</a:t>
            </a:r>
            <a:r>
              <a:rPr lang="mk-MK" dirty="0">
                <a:latin typeface="Arial" pitchFamily="34" charset="0"/>
                <a:cs typeface="Arial" pitchFamily="34" charset="0"/>
              </a:rPr>
              <a:t> кој означува параграф, односно пасус.</a:t>
            </a:r>
          </a:p>
          <a:p>
            <a:pPr marL="0" indent="0">
              <a:buNone/>
            </a:pP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&lt;p&gt;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Текст во пасусот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p&gt;</a:t>
            </a:r>
            <a:br>
              <a:rPr lang="mk-MK" sz="2400" dirty="0">
                <a:latin typeface="Arial" pitchFamily="34" charset="0"/>
                <a:cs typeface="Arial" pitchFamily="34" charset="0"/>
              </a:rPr>
            </a:br>
            <a:endParaRPr lang="mk-MK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sz="2400" dirty="0">
                <a:latin typeface="Arial" pitchFamily="34" charset="0"/>
                <a:cs typeface="Arial" pitchFamily="34" charset="0"/>
              </a:rPr>
              <a:t>Бидејќи се подразбира дека нов пасус треба да започнува во нов ред, Веб прелистувачите се креирани да го прават истото. Покрај тоа тие додаваат и дополнителен празен простор (маргина), пред и после секој нов пасус, односно секој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&lt;p&gt;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 елемент. Овој празен простор подоцна може да се менува со внесување на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CSS</a:t>
            </a:r>
            <a:r>
              <a:rPr lang="mk-MK" sz="2400" dirty="0">
                <a:latin typeface="Arial" pitchFamily="34" charset="0"/>
                <a:cs typeface="Arial" pitchFamily="34" charset="0"/>
              </a:rPr>
              <a:t> дизајн.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0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62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Фамилии на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447800"/>
            <a:ext cx="10758488" cy="51816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Една од карактеристиките на Графичките знаци на типографското писмо е карактеристиката</a:t>
            </a:r>
            <a:r>
              <a:rPr lang="en-US" dirty="0">
                <a:latin typeface="Arial" pitchFamily="34" charset="0"/>
                <a:cs typeface="Arial" pitchFamily="34" charset="0"/>
              </a:rPr>
              <a:t> serif</a:t>
            </a:r>
            <a:r>
              <a:rPr lang="mk-MK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Serif – (</a:t>
            </a:r>
            <a:r>
              <a:rPr lang="mk-MK" dirty="0">
                <a:latin typeface="Arial" pitchFamily="34" charset="0"/>
                <a:cs typeface="Arial" pitchFamily="34" charset="0"/>
              </a:rPr>
              <a:t>СО проширувања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Sans serif</a:t>
            </a:r>
            <a:r>
              <a:rPr lang="mk-MK" dirty="0">
                <a:latin typeface="Arial" pitchFamily="34" charset="0"/>
                <a:cs typeface="Arial" pitchFamily="34" charset="0"/>
              </a:rPr>
              <a:t> (БЕЗ проширувања)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>
                <a:latin typeface="Arial" pitchFamily="34" charset="0"/>
                <a:cs typeface="Arial" pitchFamily="34" charset="0"/>
              </a:rPr>
              <a:t>         serif	          sans serif</a:t>
            </a:r>
            <a:br>
              <a:rPr lang="mk-MK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Serif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фонтовите почесто се користат за печатени проекти.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Sans-serif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фонтовите почесто се користат Веб проекти и кога се користат многу мали букви.</a:t>
            </a:r>
          </a:p>
        </p:txBody>
      </p:sp>
      <p:pic>
        <p:nvPicPr>
          <p:cNvPr id="5122" name="Picture 2" descr="ser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8471" y="2971800"/>
            <a:ext cx="2191541" cy="1676400"/>
          </a:xfrm>
          <a:prstGeom prst="rect">
            <a:avLst/>
          </a:prstGeom>
          <a:noFill/>
        </p:spPr>
      </p:pic>
      <p:pic>
        <p:nvPicPr>
          <p:cNvPr id="5124" name="Picture 4" descr="sans-ser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862" y="3048000"/>
            <a:ext cx="1992313" cy="152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6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HTML5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801545"/>
              </p:ext>
            </p:extLst>
          </p:nvPr>
        </p:nvGraphicFramePr>
        <p:xfrm>
          <a:off x="99616" y="1900306"/>
          <a:ext cx="11655029" cy="4729091"/>
        </p:xfrm>
        <a:graphic>
          <a:graphicData uri="http://schemas.openxmlformats.org/drawingml/2006/table">
            <a:tbl>
              <a:tblPr/>
              <a:tblGrid>
                <a:gridCol w="32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&lt;b&gt;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Зацрнет (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r>
                        <a:rPr lang="mk-MK" sz="2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текст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em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i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Потенциран текст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i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Искосен текст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&lt;small&gt;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4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Мал текст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&lt;strong&gt;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Силен (важен) текст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&lt;sub&gt;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Индекс</a:t>
                      </a:r>
                      <a:r>
                        <a:rPr lang="mk-MK" sz="2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Subscript</a:t>
                      </a:r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- А</a:t>
                      </a:r>
                      <a:r>
                        <a:rPr lang="mk-MK" sz="2200" baseline="-25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&lt;sup&gt;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Степен (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Superscript</a:t>
                      </a:r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- А</a:t>
                      </a:r>
                      <a:r>
                        <a:rPr lang="mk-MK" sz="220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&lt;ins&gt;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Вметнат текст - </a:t>
                      </a:r>
                      <a:r>
                        <a:rPr lang="mk-MK" sz="2200" u="sng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&lt;del&gt;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Избришан</a:t>
                      </a:r>
                      <a:r>
                        <a:rPr lang="mk-MK" sz="2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текст - </a:t>
                      </a:r>
                      <a:r>
                        <a:rPr lang="mk-MK" sz="2200" strike="sngStrik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strike="sng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0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HTML5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01436"/>
              </p:ext>
            </p:extLst>
          </p:nvPr>
        </p:nvGraphicFramePr>
        <p:xfrm>
          <a:off x="99616" y="1600199"/>
          <a:ext cx="11655029" cy="3153509"/>
        </p:xfrm>
        <a:graphic>
          <a:graphicData uri="http://schemas.openxmlformats.org/drawingml/2006/table">
            <a:tbl>
              <a:tblPr/>
              <a:tblGrid>
                <a:gridCol w="328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1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COMPUTER</a:t>
                      </a:r>
                      <a:r>
                        <a:rPr lang="en-US" sz="2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OUTPUT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&lt;code&gt;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Компјутерски код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Arial" pitchFamily="34" charset="0"/>
                          <a:cs typeface="Arial" pitchFamily="34" charset="0"/>
                        </a:rPr>
                        <a:t>kbd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Внес од тастатура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Arial" pitchFamily="34" charset="0"/>
                          <a:cs typeface="Arial" pitchFamily="34" charset="0"/>
                        </a:rPr>
                        <a:t>samp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Примерок од компјутерска програма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Arial" pitchFamily="34" charset="0"/>
                          <a:cs typeface="Arial" pitchFamily="34" charset="0"/>
                        </a:rPr>
                        <a:t>var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Променлива (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Variable</a:t>
                      </a:r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&lt;pre&gt;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latin typeface="Arial" pitchFamily="34" charset="0"/>
                          <a:cs typeface="Arial" pitchFamily="34" charset="0"/>
                        </a:rPr>
                        <a:t>Предформатиран</a:t>
                      </a:r>
                      <a:r>
                        <a:rPr lang="mk-MK" sz="2200" baseline="0" dirty="0">
                          <a:latin typeface="Arial" pitchFamily="34" charset="0"/>
                          <a:cs typeface="Arial" pitchFamily="34" charset="0"/>
                        </a:rPr>
                        <a:t> текст (</a:t>
                      </a:r>
                      <a:r>
                        <a:rPr lang="en-US" sz="2200" baseline="0" dirty="0" err="1">
                          <a:latin typeface="Arial" pitchFamily="34" charset="0"/>
                          <a:cs typeface="Arial" pitchFamily="34" charset="0"/>
                        </a:rPr>
                        <a:t>preformated</a:t>
                      </a:r>
                      <a:r>
                        <a:rPr lang="en-US" sz="2200" baseline="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847" y="5266445"/>
            <a:ext cx="11455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Arial" pitchFamily="34" charset="0"/>
                <a:cs typeface="Arial" pitchFamily="34" charset="0"/>
              </a:rPr>
              <a:t>За разлика од елементот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&lt;p&gt;,</a:t>
            </a:r>
            <a:r>
              <a:rPr lang="mk-MK" sz="1600" dirty="0">
                <a:latin typeface="Arial" pitchFamily="34" charset="0"/>
                <a:cs typeface="Arial" pitchFamily="34" charset="0"/>
              </a:rPr>
              <a:t> текстот ставен во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&lt;pre&gt;</a:t>
            </a:r>
            <a:r>
              <a:rPr lang="mk-MK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HTML</a:t>
            </a:r>
            <a:r>
              <a:rPr lang="mk-MK" sz="1600" dirty="0">
                <a:latin typeface="Arial" pitchFamily="34" charset="0"/>
                <a:cs typeface="Arial" pitchFamily="34" charset="0"/>
              </a:rPr>
              <a:t> елементот го задржува форматирањето кое му е дадено, односно ако некаде има повеќе празни места 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space</a:t>
            </a:r>
            <a:r>
              <a:rPr lang="mk-MK" sz="1600" dirty="0">
                <a:latin typeface="Arial" pitchFamily="34" charset="0"/>
                <a:cs typeface="Arial" pitchFamily="34" charset="0"/>
              </a:rPr>
              <a:t>) или ако текстот е испишан во повеќе редови, така ќе биде и прикажан.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3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HTML5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89"/>
              </p:ext>
            </p:extLst>
          </p:nvPr>
        </p:nvGraphicFramePr>
        <p:xfrm>
          <a:off x="99616" y="1417320"/>
          <a:ext cx="11655028" cy="5342910"/>
        </p:xfrm>
        <a:graphic>
          <a:graphicData uri="http://schemas.openxmlformats.org/drawingml/2006/table">
            <a:tbl>
              <a:tblPr/>
              <a:tblGrid>
                <a:gridCol w="189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194">
                <a:tc gridSpan="2">
                  <a:txBody>
                    <a:bodyPr/>
                    <a:lstStyle/>
                    <a:p>
                      <a:pPr algn="ctr"/>
                      <a:r>
                        <a:rPr lang="mk-MK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ЦИТИРАЊА, КРАТЕНКИ И ДЕФИНИЦИИ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Дефинирање на кратенка</a:t>
                      </a:r>
                    </a:p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&lt;p&gt;&lt;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 title=“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Технички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факултет - Битола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ТФБ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&gt;&lt;/p&gt;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&lt;address&gt;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Дефинирање на контакт информации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Дефинирање на правец на текстот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– атрибути: </a:t>
                      </a:r>
                      <a:r>
                        <a:rPr lang="en-US" sz="1900" baseline="0" dirty="0" err="1">
                          <a:latin typeface="Arial" pitchFamily="34" charset="0"/>
                          <a:cs typeface="Arial" pitchFamily="34" charset="0"/>
                        </a:rPr>
                        <a:t>rtl</a:t>
                      </a:r>
                      <a:r>
                        <a:rPr lang="en-US" sz="1900" baseline="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од десно кон лево) и </a:t>
                      </a:r>
                      <a:r>
                        <a:rPr lang="en-US" sz="1900" baseline="0" dirty="0" err="1">
                          <a:latin typeface="Arial" pitchFamily="34" charset="0"/>
                          <a:cs typeface="Arial" pitchFamily="34" charset="0"/>
                        </a:rPr>
                        <a:t>ltr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(од лево кон десно)</a:t>
                      </a:r>
                      <a:endParaRPr lang="en-US" sz="19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&lt;p&gt;&lt;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dir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="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rtl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  <a:r>
                        <a:rPr lang="mk-MK" sz="1900" b="1" dirty="0">
                          <a:latin typeface="Arial" pitchFamily="34" charset="0"/>
                          <a:cs typeface="Arial" pitchFamily="34" charset="0"/>
                        </a:rPr>
                        <a:t>Факултет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&gt;&lt;/p&gt;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     (</a:t>
                      </a:r>
                      <a:r>
                        <a:rPr lang="mk-MK" sz="1900" b="1" dirty="0">
                          <a:latin typeface="Arial" pitchFamily="34" charset="0"/>
                          <a:cs typeface="Arial" pitchFamily="34" charset="0"/>
                        </a:rPr>
                        <a:t>тетлукаФ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Дефинира дел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од текстот кој е цитиран од друг извор</a:t>
                      </a:r>
                    </a:p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 cite="http://www.tfb.edu.mk"&gt;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Некој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цитат</a:t>
                      </a:r>
                      <a:r>
                        <a:rPr lang="en-US" sz="1900" baseline="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baseline="0" dirty="0" err="1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baseline="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&lt;q&gt;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Кратко цитирање (Сличен резултат како и со користење на 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quot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 ентитетот,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но во овој случај има семантичко значење</a:t>
                      </a:r>
                      <a:r>
                        <a:rPr lang="en-US" sz="1900" baseline="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&lt;cite&gt;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Се дефинира наслов</a:t>
                      </a:r>
                      <a:r>
                        <a:rPr lang="mk-MK" sz="1900" baseline="0" dirty="0">
                          <a:latin typeface="Arial" pitchFamily="34" charset="0"/>
                          <a:cs typeface="Arial" pitchFamily="34" charset="0"/>
                        </a:rPr>
                        <a:t> на делото (книга, филм, музичка композиција, уметничка слика...)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>
                          <a:latin typeface="Arial" pitchFamily="34" charset="0"/>
                          <a:cs typeface="Arial" pitchFamily="34" charset="0"/>
                        </a:rPr>
                        <a:t>dfn</a:t>
                      </a:r>
                      <a:r>
                        <a:rPr lang="en-US" sz="19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>
                          <a:latin typeface="Arial" pitchFamily="34" charset="0"/>
                          <a:cs typeface="Arial" pitchFamily="34" charset="0"/>
                        </a:rPr>
                        <a:t>Дефиниција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74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>
                <a:latin typeface="Arial" pitchFamily="34" charset="0"/>
                <a:cs typeface="Arial" pitchFamily="34" charset="0"/>
              </a:rPr>
              <a:t>елементи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Елементот </a:t>
            </a:r>
            <a:r>
              <a:rPr lang="en-US" dirty="0">
                <a:latin typeface="Arial" pitchFamily="34" charset="0"/>
                <a:cs typeface="Arial" pitchFamily="34" charset="0"/>
              </a:rPr>
              <a:t>&lt;span&gt;</a:t>
            </a:r>
            <a:r>
              <a:rPr lang="mk-MK" dirty="0">
                <a:latin typeface="Arial" pitchFamily="34" charset="0"/>
                <a:cs typeface="Arial" pitchFamily="34" charset="0"/>
              </a:rPr>
              <a:t> нема посебно значење, туку за да се одвои дел од текст кој треба да има различно форматирање од основниот, како на пример: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&lt;p&gt;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Ивана има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&lt;span style=“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color:blue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сини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&lt;/span&gt; 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очи, а Дарко има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&lt;span style=“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color:green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”&gt;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зелени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&lt;/span&gt;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 очи.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&lt;/p&gt;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Ивана има </a:t>
            </a:r>
            <a:r>
              <a:rPr lang="mk-MK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сини</a:t>
            </a:r>
            <a:r>
              <a:rPr lang="mk-MK" dirty="0">
                <a:latin typeface="Arial" pitchFamily="34" charset="0"/>
                <a:cs typeface="Arial" pitchFamily="34" charset="0"/>
              </a:rPr>
              <a:t> очи, а Дарко има </a:t>
            </a:r>
            <a:r>
              <a:rPr lang="mk-MK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зелени</a:t>
            </a:r>
            <a:r>
              <a:rPr lang="mk-MK" dirty="0">
                <a:latin typeface="Arial" pitchFamily="34" charset="0"/>
                <a:cs typeface="Arial" pitchFamily="34" charset="0"/>
              </a:rPr>
              <a:t> очи.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Cursive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>
                <a:latin typeface="Arial" pitchFamily="34" charset="0"/>
                <a:cs typeface="Arial" pitchFamily="34" charset="0"/>
              </a:rPr>
              <a:t>ракописно писмо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Fantasy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>
                <a:latin typeface="Arial" pitchFamily="34" charset="0"/>
                <a:cs typeface="Arial" pitchFamily="34" charset="0"/>
              </a:rPr>
              <a:t>украсно писмо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>
                <a:latin typeface="Arial" pitchFamily="34" charset="0"/>
                <a:cs typeface="Arial" pitchFamily="34" charset="0"/>
              </a:rPr>
              <a:t>сите знаци имаат иста ширина (најчесто се користат за дефинирање на програмски код)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7694" y="76200"/>
            <a:ext cx="1075848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Фамилии на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Декларација </a:t>
            </a:r>
            <a:r>
              <a:rPr lang="en-US" dirty="0">
                <a:latin typeface="Arial" pitchFamily="34" charset="0"/>
                <a:cs typeface="Arial" pitchFamily="34" charset="0"/>
              </a:rPr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47244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Декларирање на фонтот на Веб страницата:</a:t>
            </a:r>
          </a:p>
          <a:p>
            <a:pPr marL="0" indent="0">
              <a:buNone/>
            </a:pPr>
            <a:endParaRPr lang="mk-MK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&lt;body style=“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font-family:’Times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New Roman’;”&gt;</a:t>
            </a:r>
            <a:endParaRPr lang="mk-MK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Но, ако на компјутерот на кој се разгледува Веб страницата го нема избраниот фонт, Веб прелистувачот го заменува со неговиот </a:t>
            </a:r>
            <a:r>
              <a:rPr lang="en-US" dirty="0">
                <a:latin typeface="Arial" pitchFamily="34" charset="0"/>
                <a:cs typeface="Arial" pitchFamily="34" charset="0"/>
              </a:rPr>
              <a:t>Default</a:t>
            </a:r>
            <a:r>
              <a:rPr lang="mk-MK" dirty="0">
                <a:latin typeface="Arial" pitchFamily="34" charset="0"/>
                <a:cs typeface="Arial" pitchFamily="34" charset="0"/>
              </a:rPr>
              <a:t> фонт. За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 да се избегнат проблеми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mk-MK" dirty="0">
                <a:latin typeface="Arial" pitchFamily="34" charset="0"/>
                <a:cs typeface="Arial" pitchFamily="34" charset="0"/>
              </a:rPr>
              <a:t> декларирањето на фонтот се прави со внесување на низа од повеќе, а притоа можат да се наведат:</a:t>
            </a:r>
          </a:p>
          <a:p>
            <a:pPr lvl="1"/>
            <a:r>
              <a:rPr lang="mk-MK" b="1" dirty="0">
                <a:latin typeface="Arial" pitchFamily="34" charset="0"/>
                <a:cs typeface="Arial" pitchFamily="34" charset="0"/>
              </a:rPr>
              <a:t>Називи на фонтови </a:t>
            </a:r>
            <a:r>
              <a:rPr lang="mk-MK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latin typeface="Arial" pitchFamily="34" charset="0"/>
                <a:cs typeface="Arial" pitchFamily="34" charset="0"/>
              </a:rPr>
              <a:t>Arial, Tahoma, Garamond…</a:t>
            </a:r>
          </a:p>
          <a:p>
            <a:pPr lvl="1"/>
            <a:r>
              <a:rPr lang="mk-MK" b="1" dirty="0">
                <a:latin typeface="Arial" pitchFamily="34" charset="0"/>
                <a:cs typeface="Arial" pitchFamily="34" charset="0"/>
              </a:rPr>
              <a:t>Генерички називи </a:t>
            </a:r>
            <a:r>
              <a:rPr lang="mk-MK" dirty="0">
                <a:latin typeface="Arial" pitchFamily="34" charset="0"/>
                <a:cs typeface="Arial" pitchFamily="34" charset="0"/>
              </a:rPr>
              <a:t>на фамилии на фонтови</a:t>
            </a:r>
            <a:r>
              <a:rPr lang="en-US" dirty="0">
                <a:latin typeface="Arial" pitchFamily="34" charset="0"/>
                <a:cs typeface="Arial" pitchFamily="34" charset="0"/>
              </a:rPr>
              <a:t> – serif..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Web safe fonts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3100" dirty="0">
                <a:latin typeface="Arial" pitchFamily="34" charset="0"/>
                <a:cs typeface="Arial" pitchFamily="34" charset="0"/>
              </a:rPr>
              <a:t>Web safe font combinations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1054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Препорачаните низи на фонтови и фамилии на фонтови се нарекуват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Web safe fonts</a:t>
            </a:r>
            <a:r>
              <a:rPr lang="en-US" dirty="0">
                <a:latin typeface="Arial" pitchFamily="34" charset="0"/>
                <a:cs typeface="Arial" pitchFamily="34" charset="0"/>
              </a:rPr>
              <a:t>!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font-family: </a:t>
            </a:r>
            <a:r>
              <a:rPr lang="en-US" dirty="0"/>
              <a:t>"Times New Roman", Times, serif</a:t>
            </a:r>
            <a:endParaRPr lang="mk-MK" dirty="0"/>
          </a:p>
          <a:p>
            <a:pPr marL="0" indent="0">
              <a:buNone/>
            </a:pPr>
            <a:endParaRPr lang="en-US" dirty="0"/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Ако името на фонтот има повеќе зборови се става во наводници (единечни наводници ако се дефинира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InLine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r>
              <a:rPr lang="mk-MK" dirty="0">
                <a:latin typeface="Arial" pitchFamily="34" charset="0"/>
                <a:cs typeface="Arial" pitchFamily="34" charset="0"/>
              </a:rPr>
              <a:t> стил, а двојни наводници во другите случаи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>
                <a:latin typeface="Arial" pitchFamily="34" charset="0"/>
                <a:cs typeface="Arial" pitchFamily="34" charset="0"/>
              </a:rPr>
              <a:t>На крајот од низата секогаш се наведува генеричко име на фамилија на фонтови. </a:t>
            </a:r>
          </a:p>
        </p:txBody>
      </p:sp>
    </p:spTree>
    <p:extLst>
      <p:ext uri="{BB962C8B-B14F-4D97-AF65-F5344CB8AC3E}">
        <p14:creationId xmlns:p14="http://schemas.microsoft.com/office/powerpoint/2010/main" val="186039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2192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serif</a:t>
            </a:r>
            <a:r>
              <a:rPr lang="mk-MK" dirty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514600"/>
            <a:ext cx="11953875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style=“font-family: ‘Times New Roman’, Times, 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style=“font-family: Georgia, 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style=“font-family: </a:t>
            </a:r>
            <a:r>
              <a:rPr lang="it-IT" dirty="0">
                <a:latin typeface="Arial" pitchFamily="34" charset="0"/>
                <a:cs typeface="Arial" pitchFamily="34" charset="0"/>
              </a:rPr>
              <a:t>‘Palatino Linotype’, ‘Book Antiqua’, Palatino, serif&gt;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1430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sans serif</a:t>
            </a:r>
            <a:r>
              <a:rPr lang="mk-MK" dirty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438400"/>
            <a:ext cx="11953875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Arial, Helvetica, sans-serif”&gt;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Tahoma, Geneva, sans-serif”&gt;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Verdana, Geneva, sans-serif”&gt;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9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2192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monospace</a:t>
            </a:r>
            <a:r>
              <a:rPr lang="mk-MK" dirty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514600"/>
            <a:ext cx="1195387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CSS1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‘Courier New’, Courier,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‘Lucida Console’, Monaco,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384467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1022</TotalTime>
  <Words>2289</Words>
  <Application>Microsoft Office PowerPoint</Application>
  <PresentationFormat>Custom</PresentationFormat>
  <Paragraphs>329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Constantia</vt:lpstr>
      <vt:lpstr>Wingdings 2</vt:lpstr>
      <vt:lpstr>Flow</vt:lpstr>
      <vt:lpstr>Работа со типографско писмо</vt:lpstr>
      <vt:lpstr>Типографско писмо</vt:lpstr>
      <vt:lpstr>Фамилии на фонтови</vt:lpstr>
      <vt:lpstr>PowerPoint Presentation</vt:lpstr>
      <vt:lpstr>Декларација font-family</vt:lpstr>
      <vt:lpstr>Web safe fonts Web safe font combinations</vt:lpstr>
      <vt:lpstr>Вообичаени комбинации на serif фонтови</vt:lpstr>
      <vt:lpstr>Вообичаени комбинации на sans serif фонтови</vt:lpstr>
      <vt:lpstr>Вообичаени комбинации на monospace фонтови</vt:lpstr>
      <vt:lpstr>Кодирање на текст кај HTML</vt:lpstr>
      <vt:lpstr>Кодирање на текст кај HTML</vt:lpstr>
      <vt:lpstr>Декларации за кодирање на текстот</vt:lpstr>
      <vt:lpstr>HTML entities</vt:lpstr>
      <vt:lpstr>Неколку HTML entities</vt:lpstr>
      <vt:lpstr>Форматирање на текстот</vt:lpstr>
      <vt:lpstr>Semantic markup</vt:lpstr>
      <vt:lpstr>Semantic Markup</vt:lpstr>
      <vt:lpstr>Дефинирање на големината на текстот</vt:lpstr>
      <vt:lpstr>Дефинирање на големината на текстот</vt:lpstr>
      <vt:lpstr>Дефинирање на големината на текстот</vt:lpstr>
      <vt:lpstr>CSS форматирање на текстот</vt:lpstr>
      <vt:lpstr>CSS форматирање на текстот</vt:lpstr>
      <vt:lpstr>CSS форматирање на текстот</vt:lpstr>
      <vt:lpstr>CSS форматирање на текстот</vt:lpstr>
      <vt:lpstr>CSS форматирање на текстот</vt:lpstr>
      <vt:lpstr>CSS форматирање на текстот</vt:lpstr>
      <vt:lpstr>CSS форматирање на текстот</vt:lpstr>
      <vt:lpstr>HTML елемент &lt;h1&gt;</vt:lpstr>
      <vt:lpstr>HTML елемент &lt;p&gt;</vt:lpstr>
      <vt:lpstr>HTML елементи за форматирање кои се задржани во HTML5</vt:lpstr>
      <vt:lpstr>HTML елементи за форматирање кои се задржани во HTML5</vt:lpstr>
      <vt:lpstr>HTML елементи за форматирање кои се задржани во HTML5</vt:lpstr>
      <vt:lpstr>HTML елементи &lt;span&gt;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типографско писмо</dc:title>
  <dc:creator>AGATO</dc:creator>
  <cp:lastModifiedBy>elena desanoska</cp:lastModifiedBy>
  <cp:revision>166</cp:revision>
  <dcterms:created xsi:type="dcterms:W3CDTF">2013-02-23T13:11:56Z</dcterms:created>
  <dcterms:modified xsi:type="dcterms:W3CDTF">2021-03-10T18:54:50Z</dcterms:modified>
</cp:coreProperties>
</file>