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90" r:id="rId3"/>
    <p:sldId id="287" r:id="rId4"/>
    <p:sldId id="261" r:id="rId5"/>
    <p:sldId id="263" r:id="rId6"/>
    <p:sldId id="264" r:id="rId7"/>
    <p:sldId id="265" r:id="rId8"/>
    <p:sldId id="266" r:id="rId9"/>
    <p:sldId id="267" r:id="rId10"/>
    <p:sldId id="288" r:id="rId11"/>
    <p:sldId id="268" r:id="rId12"/>
    <p:sldId id="269" r:id="rId13"/>
    <p:sldId id="270" r:id="rId14"/>
    <p:sldId id="271" r:id="rId15"/>
    <p:sldId id="28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1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139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F242-D0AA-4BF8-8173-9E0DB93899B4}" type="datetimeFigureOut">
              <a:rPr lang="mk-MK" smtClean="0"/>
              <a:t>10.3.2021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372BF-0158-4D05-BE1B-19AA47DFD8BD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388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372BF-0158-4D05-BE1B-19AA47DFD8BD}" type="slidenum">
              <a:rPr lang="mk-MK" smtClean="0"/>
              <a:t>19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5359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4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09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mk-MK" sz="7200" dirty="0"/>
              <a:t>Веб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371600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402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HTML Images </a:t>
            </a:r>
            <a:r>
              <a:rPr lang="mk-MK" b="0" dirty="0">
                <a:effectLst/>
              </a:rPr>
              <a:t>(ознака </a:t>
            </a:r>
            <a:r>
              <a:rPr lang="en-US" b="0" dirty="0">
                <a:effectLst/>
              </a:rPr>
              <a:t>&lt;</a:t>
            </a:r>
            <a:r>
              <a:rPr lang="en-US" b="0" dirty="0" err="1">
                <a:effectLst/>
              </a:rPr>
              <a:t>img</a:t>
            </a:r>
            <a:r>
              <a:rPr lang="en-US" b="0" dirty="0">
                <a:effectLst/>
              </a:rPr>
              <a:t>&gt;</a:t>
            </a:r>
            <a:r>
              <a:rPr lang="mk-MK" b="0" dirty="0">
                <a:effectLst/>
              </a:rPr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4102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Сликите во </a:t>
            </a:r>
            <a:r>
              <a:rPr lang="en-US" dirty="0"/>
              <a:t>HTML </a:t>
            </a:r>
            <a:r>
              <a:rPr lang="mk-MK" dirty="0"/>
              <a:t>страниците се дефинираат со елементот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&gt;.  </a:t>
            </a:r>
            <a:r>
              <a:rPr lang="mk-MK" dirty="0"/>
              <a:t>Овој елемент е празен, односно содржи само атрибути и нема завршна </a:t>
            </a:r>
            <a:r>
              <a:rPr lang="en-US" dirty="0"/>
              <a:t>&lt;</a:t>
            </a:r>
            <a:r>
              <a:rPr lang="mk-MK" dirty="0"/>
              <a:t>/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mk-MK" dirty="0"/>
              <a:t>ознака. </a:t>
            </a:r>
          </a:p>
          <a:p>
            <a:pPr marL="137160" indent="0" algn="just">
              <a:buNone/>
            </a:pPr>
            <a:endParaRPr lang="mk-MK" dirty="0"/>
          </a:p>
          <a:p>
            <a:pPr algn="just">
              <a:buFont typeface="Wingdings" pitchFamily="2" charset="2"/>
              <a:buChar char="q"/>
            </a:pPr>
            <a:r>
              <a:rPr lang="mk-MK" dirty="0"/>
              <a:t>	За поставување на слики во </a:t>
            </a:r>
            <a:r>
              <a:rPr lang="en-US" dirty="0"/>
              <a:t>HTML </a:t>
            </a:r>
            <a:r>
              <a:rPr lang="mk-MK" dirty="0"/>
              <a:t>документ најмалку е потребно да се дефинира </a:t>
            </a:r>
            <a:r>
              <a:rPr lang="mk-MK" b="1" dirty="0">
                <a:solidFill>
                  <a:srgbClr val="FF0000"/>
                </a:solidFill>
              </a:rPr>
              <a:t>изворот</a:t>
            </a:r>
            <a:r>
              <a:rPr lang="mk-MK" dirty="0">
                <a:solidFill>
                  <a:srgbClr val="FF0000"/>
                </a:solidFill>
              </a:rPr>
              <a:t> </a:t>
            </a:r>
            <a:r>
              <a:rPr lang="mk-MK" dirty="0"/>
              <a:t>на посакуваната слика со атрибутот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/>
              <a:t>sourse</a:t>
            </a:r>
            <a:r>
              <a:rPr lang="en-US" dirty="0"/>
              <a:t>), </a:t>
            </a:r>
            <a:r>
              <a:rPr lang="mk-MK" dirty="0"/>
              <a:t>на пример:</a:t>
            </a:r>
          </a:p>
          <a:p>
            <a:pPr marL="13716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&lt;</a:t>
            </a:r>
            <a:r>
              <a:rPr lang="en-US" sz="3600" b="1" dirty="0" err="1">
                <a:solidFill>
                  <a:srgbClr val="FF0000"/>
                </a:solidFill>
              </a:rPr>
              <a:t>img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mk-MK" sz="3600" b="1" dirty="0">
                <a:solidFill>
                  <a:srgbClr val="FF0000"/>
                </a:solidFill>
              </a:rPr>
              <a:t>  </a:t>
            </a:r>
            <a:r>
              <a:rPr lang="en-US" sz="3600" b="1" dirty="0" err="1">
                <a:solidFill>
                  <a:srgbClr val="FF0000"/>
                </a:solidFill>
              </a:rPr>
              <a:t>src</a:t>
            </a:r>
            <a:r>
              <a:rPr lang="en-US" sz="3600" b="1" dirty="0">
                <a:solidFill>
                  <a:srgbClr val="FF0000"/>
                </a:solidFill>
              </a:rPr>
              <a:t>="bitola.jpg“</a:t>
            </a:r>
            <a:r>
              <a:rPr lang="mk-MK" sz="3600" b="1" dirty="0">
                <a:solidFill>
                  <a:srgbClr val="FF0000"/>
                </a:solidFill>
              </a:rPr>
              <a:t>  /</a:t>
            </a:r>
            <a:r>
              <a:rPr lang="en-US" sz="3600" b="1" dirty="0">
                <a:solidFill>
                  <a:srgbClr val="FF0000"/>
                </a:solidFill>
              </a:rPr>
              <a:t>&gt;</a:t>
            </a:r>
            <a:endParaRPr lang="mk-MK" sz="3600" b="1" dirty="0">
              <a:solidFill>
                <a:srgbClr val="FF0000"/>
              </a:solidFill>
            </a:endParaRPr>
          </a:p>
          <a:p>
            <a:pPr marL="137160" indent="0" algn="just">
              <a:buNone/>
            </a:pPr>
            <a:r>
              <a:rPr lang="mk-MK" dirty="0"/>
              <a:t>    </a:t>
            </a:r>
          </a:p>
          <a:p>
            <a:pPr marL="137160" indent="0" algn="just">
              <a:buNone/>
            </a:pPr>
            <a:r>
              <a:rPr lang="mk-MK" dirty="0"/>
              <a:t>што значи дека треба да се наведе </a:t>
            </a:r>
            <a:r>
              <a:rPr lang="en-US" dirty="0"/>
              <a:t>“URL”, </a:t>
            </a:r>
            <a:r>
              <a:rPr lang="mk-MK" dirty="0"/>
              <a:t>односно локацијата на сликата, заедно со нејзиното име. </a:t>
            </a:r>
          </a:p>
        </p:txBody>
      </p:sp>
    </p:spTree>
    <p:extLst>
      <p:ext uri="{BB962C8B-B14F-4D97-AF65-F5344CB8AC3E}">
        <p14:creationId xmlns:p14="http://schemas.microsoft.com/office/powerpoint/2010/main" val="257867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43000"/>
          </a:xfrm>
        </p:spPr>
        <p:txBody>
          <a:bodyPr>
            <a:normAutofit/>
          </a:bodyPr>
          <a:lstStyle/>
          <a:p>
            <a:r>
              <a:rPr lang="mk-MK" b="0" dirty="0">
                <a:effectLst/>
              </a:rPr>
              <a:t>Основни атрибути на </a:t>
            </a:r>
            <a:r>
              <a:rPr lang="en-US" b="0" dirty="0">
                <a:effectLst/>
              </a:rPr>
              <a:t>&lt;</a:t>
            </a:r>
            <a:r>
              <a:rPr lang="en-US" b="0" dirty="0" err="1">
                <a:effectLst/>
              </a:rPr>
              <a:t>img</a:t>
            </a:r>
            <a:r>
              <a:rPr lang="en-US" b="0" dirty="0">
                <a:effectLst/>
              </a:rPr>
              <a:t>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4102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sz="3600" b="1" dirty="0">
                <a:solidFill>
                  <a:srgbClr val="FF0000"/>
                </a:solidFill>
              </a:rPr>
              <a:t>5</a:t>
            </a:r>
            <a:r>
              <a:rPr lang="mk-MK" dirty="0"/>
              <a:t> основни атрибути пожелно е секогаш да се дефинираат кога се користи </a:t>
            </a:r>
            <a:r>
              <a:rPr lang="en-US" dirty="0"/>
              <a:t>HTML</a:t>
            </a:r>
            <a:r>
              <a:rPr lang="mk-MK" dirty="0"/>
              <a:t> елементот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&gt;:</a:t>
            </a:r>
          </a:p>
          <a:p>
            <a:pPr marL="137160" indent="0" algn="just">
              <a:buNone/>
            </a:pPr>
            <a:endParaRPr lang="en-US" dirty="0"/>
          </a:p>
          <a:p>
            <a:pPr marL="651510" indent="-514350" algn="just">
              <a:buFont typeface="+mj-lt"/>
              <a:buAutoNum type="arabicPeriod"/>
            </a:pPr>
            <a:r>
              <a:rPr lang="en-US" dirty="0" err="1"/>
              <a:t>src</a:t>
            </a:r>
            <a:endParaRPr lang="en-US" dirty="0"/>
          </a:p>
          <a:p>
            <a:pPr marL="651510" indent="-514350" algn="just">
              <a:buFont typeface="+mj-lt"/>
              <a:buAutoNum type="arabicPeriod"/>
            </a:pPr>
            <a:r>
              <a:rPr lang="en-US" dirty="0"/>
              <a:t>alt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/>
              <a:t>width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/>
              <a:t>height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/>
              <a:t>title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5839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mk-MK" dirty="0"/>
              <a:t> Атрибутот </a:t>
            </a:r>
            <a:r>
              <a:rPr lang="en-US" dirty="0"/>
              <a:t>alt</a:t>
            </a:r>
            <a:r>
              <a:rPr lang="mk-MK" dirty="0"/>
              <a:t> се користи за дефинирање на алтернативен текст доколку од извесни причини не се вчита сликата, на пример: 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endParaRPr lang="mk-MK" dirty="0"/>
          </a:p>
          <a:p>
            <a:pPr marL="13716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&lt;</a:t>
            </a:r>
            <a:r>
              <a:rPr lang="en-US" sz="3200" b="1" dirty="0" err="1">
                <a:solidFill>
                  <a:srgbClr val="FF0000"/>
                </a:solidFill>
              </a:rPr>
              <a:t>img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src</a:t>
            </a:r>
            <a:r>
              <a:rPr lang="en-US" sz="3200" b="1" dirty="0">
                <a:solidFill>
                  <a:srgbClr val="FF0000"/>
                </a:solidFill>
              </a:rPr>
              <a:t>=“bitola.jpg” </a:t>
            </a:r>
            <a:r>
              <a:rPr lang="en-US" sz="3200" b="1" dirty="0">
                <a:solidFill>
                  <a:srgbClr val="0070C0"/>
                </a:solidFill>
              </a:rPr>
              <a:t>alt=“</a:t>
            </a:r>
            <a:r>
              <a:rPr lang="mk-MK" sz="3200" b="1" dirty="0">
                <a:solidFill>
                  <a:srgbClr val="0070C0"/>
                </a:solidFill>
              </a:rPr>
              <a:t>слика Битола</a:t>
            </a:r>
            <a:r>
              <a:rPr lang="en-US" sz="3200" b="1" dirty="0">
                <a:solidFill>
                  <a:srgbClr val="0070C0"/>
                </a:solidFill>
              </a:rPr>
              <a:t>”</a:t>
            </a:r>
            <a:r>
              <a:rPr lang="en-US" sz="3200" b="1" dirty="0">
                <a:solidFill>
                  <a:srgbClr val="FF0000"/>
                </a:solidFill>
              </a:rPr>
              <a:t>&gt;</a:t>
            </a:r>
            <a:r>
              <a:rPr lang="mk-MK" sz="3200" b="1" dirty="0">
                <a:solidFill>
                  <a:srgbClr val="FF0000"/>
                </a:solidFill>
              </a:rPr>
              <a:t>. </a:t>
            </a:r>
            <a:endParaRPr lang="en-US" sz="3200" b="1" dirty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mk-MK" dirty="0"/>
          </a:p>
          <a:p>
            <a:pPr marL="137160" indent="0" algn="just">
              <a:buNone/>
            </a:pPr>
            <a:r>
              <a:rPr lang="mk-MK" dirty="0"/>
              <a:t>    Често пати овој текст е многу корисен бидејќи кога посетителот на сајтот не може да ја види сликата поради различни причини како слаба конекција, грешка во </a:t>
            </a:r>
            <a:r>
              <a:rPr lang="en-US" dirty="0"/>
              <a:t>source </a:t>
            </a:r>
            <a:r>
              <a:rPr lang="mk-MK" dirty="0"/>
              <a:t>атрибутот и сл., на овој начин добива информација за што станува збор.</a:t>
            </a:r>
          </a:p>
          <a:p>
            <a:endParaRPr lang="mk-MK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30707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mk-MK" b="0">
                <a:effectLst/>
              </a:rPr>
              <a:t>Основни атрибути на </a:t>
            </a:r>
            <a:r>
              <a:rPr lang="en-US" b="0">
                <a:effectLst/>
              </a:rPr>
              <a:t>&lt;img&gt;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98781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mk-MK" b="0" dirty="0">
                <a:effectLst/>
              </a:rPr>
              <a:t>Основни атрибути на </a:t>
            </a:r>
            <a:r>
              <a:rPr lang="en-US" b="0" dirty="0">
                <a:effectLst/>
              </a:rPr>
              <a:t>&lt;</a:t>
            </a:r>
            <a:r>
              <a:rPr lang="en-US" b="0" dirty="0" err="1">
                <a:effectLst/>
              </a:rPr>
              <a:t>img</a:t>
            </a:r>
            <a:r>
              <a:rPr lang="en-US" b="0" dirty="0">
                <a:effectLst/>
              </a:rPr>
              <a:t>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Height and Width</a:t>
            </a:r>
            <a:r>
              <a:rPr lang="mk-MK" dirty="0"/>
              <a:t> се атрибути кои укажуваат на висината и ширината на сликата со кои треба да се прикаже (независно од нејзините димензии) со вредности кои претставуваат пиксели:</a:t>
            </a:r>
          </a:p>
          <a:p>
            <a:endParaRPr lang="mk-MK" dirty="0"/>
          </a:p>
          <a:p>
            <a:pPr marL="13716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2200" b="1" dirty="0" err="1">
                <a:solidFill>
                  <a:srgbClr val="FF0000"/>
                </a:solidFill>
              </a:rPr>
              <a:t>img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src</a:t>
            </a:r>
            <a:r>
              <a:rPr lang="en-US" sz="2200" b="1" dirty="0">
                <a:solidFill>
                  <a:srgbClr val="FF0000"/>
                </a:solidFill>
              </a:rPr>
              <a:t>=“bitola.jpg" alt=“</a:t>
            </a:r>
            <a:r>
              <a:rPr lang="mk-MK" sz="2200" b="1" dirty="0">
                <a:solidFill>
                  <a:srgbClr val="FF0000"/>
                </a:solidFill>
              </a:rPr>
              <a:t>слика Битола</a:t>
            </a:r>
            <a:r>
              <a:rPr lang="en-US" sz="2200" b="1" dirty="0">
                <a:solidFill>
                  <a:srgbClr val="FF0000"/>
                </a:solidFill>
              </a:rPr>
              <a:t>"</a:t>
            </a:r>
            <a:r>
              <a:rPr lang="en-US" sz="2200" b="1" dirty="0">
                <a:solidFill>
                  <a:srgbClr val="0070C0"/>
                </a:solidFill>
              </a:rPr>
              <a:t> width="304" height="228"</a:t>
            </a:r>
            <a:r>
              <a:rPr lang="en-US" sz="2200" b="1" dirty="0">
                <a:solidFill>
                  <a:srgbClr val="FF0000"/>
                </a:solidFill>
              </a:rPr>
              <a:t>&gt;</a:t>
            </a:r>
            <a:endParaRPr lang="mk-MK" sz="2200" b="1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mk-MK" dirty="0">
                <a:solidFill>
                  <a:srgbClr val="FF0000"/>
                </a:solidFill>
              </a:rPr>
              <a:t>Може и </a:t>
            </a:r>
            <a:r>
              <a:rPr lang="en-US" dirty="0">
                <a:solidFill>
                  <a:srgbClr val="FF0000"/>
                </a:solidFill>
              </a:rPr>
              <a:t>style=“width:304px; height:228px”)</a:t>
            </a:r>
            <a:endParaRPr lang="mk-MK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endParaRPr lang="mk-MK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mk-MK" dirty="0"/>
              <a:t>       Затоа треба добро да се познаваат димензиите на сликата, за да можат да се дефинираат соодветно, односно во размер 1:1 бидејќи:</a:t>
            </a:r>
          </a:p>
          <a:p>
            <a:pPr marL="137160" indent="0">
              <a:buNone/>
            </a:pPr>
            <a:endParaRPr lang="mk-MK" dirty="0"/>
          </a:p>
          <a:p>
            <a:pPr marL="651510" indent="-514350">
              <a:buFont typeface="+mj-lt"/>
              <a:buAutoNum type="arabicPeriod"/>
            </a:pPr>
            <a:r>
              <a:rPr lang="mk-MK" dirty="0"/>
              <a:t>Ако сликата е поголема од димензиите во кои треба да се прикаже, беспотребно се троши мемориски простор и мрежни ресурси, а воедно се зголемува и времето на вчитување на сликата.</a:t>
            </a:r>
          </a:p>
          <a:p>
            <a:pPr marL="651510" indent="-514350">
              <a:buFont typeface="+mj-lt"/>
              <a:buAutoNum type="arabicPeriod"/>
            </a:pPr>
            <a:r>
              <a:rPr lang="mk-MK" dirty="0"/>
              <a:t>Ако сликата е помала од димензиите во кои треба да се прикаже, приказот ќе биде со полош квалитет.</a:t>
            </a:r>
          </a:p>
          <a:p>
            <a:pPr marL="651510" indent="-514350">
              <a:buFont typeface="+mj-lt"/>
              <a:buAutoNum type="arabicPeriod"/>
            </a:pPr>
            <a:r>
              <a:rPr lang="mk-MK" dirty="0"/>
              <a:t>Ако се дефинираат висината и ширината на сликите тогаш </a:t>
            </a:r>
            <a:r>
              <a:rPr lang="en-US" dirty="0"/>
              <a:t>Web</a:t>
            </a:r>
            <a:r>
              <a:rPr lang="mk-MK" dirty="0"/>
              <a:t> прелистувачот  ќе резервира соодветен простор уште пред да се вчитаат сликите, а со тоа се спречуваат промените во распоредот на елементите кој може да се појави во текот на вчитувањето на </a:t>
            </a:r>
            <a:r>
              <a:rPr lang="en-US" dirty="0"/>
              <a:t>Web </a:t>
            </a:r>
            <a:r>
              <a:rPr lang="mk-MK" dirty="0"/>
              <a:t>страницата.</a:t>
            </a:r>
          </a:p>
        </p:txBody>
      </p:sp>
    </p:spTree>
    <p:extLst>
      <p:ext uri="{BB962C8B-B14F-4D97-AF65-F5344CB8AC3E}">
        <p14:creationId xmlns:p14="http://schemas.microsoft.com/office/powerpoint/2010/main" val="52627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 </a:t>
            </a:r>
            <a:r>
              <a:rPr lang="en-US" dirty="0"/>
              <a:t>HTML </a:t>
            </a:r>
            <a:r>
              <a:rPr lang="en-US" dirty="0">
                <a:effectLst/>
              </a:rPr>
              <a:t>&lt;map&gt; </a:t>
            </a:r>
            <a:r>
              <a:rPr lang="mk-MK" dirty="0">
                <a:effectLst/>
              </a:rPr>
              <a:t>елемент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dirty="0"/>
              <a:t>	HTML &lt;map&gt; </a:t>
            </a:r>
            <a:r>
              <a:rPr lang="mk-MK" sz="2400" dirty="0"/>
              <a:t>елементот се користи за дефинирање на </a:t>
            </a:r>
            <a:r>
              <a:rPr lang="en-US" sz="2400" dirty="0"/>
              <a:t>image-map</a:t>
            </a:r>
            <a:r>
              <a:rPr lang="mk-MK" sz="2400" dirty="0"/>
              <a:t>, односно различни области на сликата кои можат да претставуваат линкови до различни локации. </a:t>
            </a:r>
          </a:p>
          <a:p>
            <a:pPr marL="137160" indent="0">
              <a:buNone/>
            </a:pPr>
            <a:endParaRPr lang="mk-MK" sz="2400" dirty="0"/>
          </a:p>
          <a:p>
            <a:pPr marL="137160" indent="0">
              <a:buNone/>
            </a:pPr>
            <a:r>
              <a:rPr lang="mk-MK" sz="2400" dirty="0"/>
              <a:t>	За оваа цел </a:t>
            </a:r>
            <a:r>
              <a:rPr lang="en-US" sz="2400" b="1" dirty="0">
                <a:solidFill>
                  <a:srgbClr val="FF0000"/>
                </a:solidFill>
              </a:rPr>
              <a:t>&lt;map&gt; </a:t>
            </a:r>
            <a:r>
              <a:rPr lang="mk-MK" sz="2400" dirty="0"/>
              <a:t>елементот користи  </a:t>
            </a:r>
            <a:r>
              <a:rPr lang="en-US" sz="2400" b="1" dirty="0">
                <a:solidFill>
                  <a:srgbClr val="FF0000"/>
                </a:solidFill>
              </a:rPr>
              <a:t>&lt;area&gt; </a:t>
            </a:r>
            <a:r>
              <a:rPr lang="mk-MK" sz="2400" dirty="0"/>
              <a:t>елементи кои ги дефинираат областите на сликата, на пример:</a:t>
            </a:r>
            <a:endParaRPr lang="en-US" sz="2400" dirty="0"/>
          </a:p>
          <a:p>
            <a:pPr marL="137160" indent="0">
              <a:buNone/>
            </a:pPr>
            <a:endParaRPr lang="mk-MK" sz="2400" dirty="0"/>
          </a:p>
          <a:p>
            <a:pPr marL="13716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="planets.gif" width="145" height="126" alt="Planets" </a:t>
            </a:r>
          </a:p>
          <a:p>
            <a:pPr marL="137160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usemap</a:t>
            </a:r>
            <a:r>
              <a:rPr lang="en-US" sz="2000" b="1" dirty="0">
                <a:solidFill>
                  <a:srgbClr val="0070C0"/>
                </a:solidFill>
              </a:rPr>
              <a:t>="#</a:t>
            </a:r>
            <a:r>
              <a:rPr lang="en-US" sz="2000" b="1" dirty="0" err="1">
                <a:solidFill>
                  <a:srgbClr val="0070C0"/>
                </a:solidFill>
              </a:rPr>
              <a:t>planetmap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dirty="0"/>
              <a:t>&gt;</a:t>
            </a:r>
          </a:p>
          <a:p>
            <a:pPr marL="137160" indent="0">
              <a:buNone/>
            </a:pPr>
            <a:br>
              <a:rPr lang="en-US" sz="600" dirty="0"/>
            </a:br>
            <a:r>
              <a:rPr lang="en-US" sz="2000" b="1" dirty="0">
                <a:solidFill>
                  <a:srgbClr val="0070C0"/>
                </a:solidFill>
              </a:rPr>
              <a:t>&lt;map name="</a:t>
            </a:r>
            <a:r>
              <a:rPr lang="en-US" sz="2000" b="1" dirty="0" err="1">
                <a:solidFill>
                  <a:srgbClr val="0070C0"/>
                </a:solidFill>
              </a:rPr>
              <a:t>planetmap</a:t>
            </a:r>
            <a:r>
              <a:rPr lang="en-US" sz="2000" b="1" dirty="0">
                <a:solidFill>
                  <a:srgbClr val="0070C0"/>
                </a:solidFill>
              </a:rPr>
              <a:t>"&gt;</a:t>
            </a:r>
            <a:br>
              <a:rPr lang="en-US" sz="2000" b="1" dirty="0"/>
            </a:br>
            <a:r>
              <a:rPr lang="en-US" sz="2000" b="1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&lt;area shape="</a:t>
            </a:r>
            <a:r>
              <a:rPr lang="en-US" sz="2000" b="1" dirty="0" err="1">
                <a:solidFill>
                  <a:srgbClr val="FF0000"/>
                </a:solidFill>
              </a:rPr>
              <a:t>rect</a:t>
            </a:r>
            <a:r>
              <a:rPr lang="en-US" sz="2000" b="1" dirty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="0</a:t>
            </a:r>
            <a:r>
              <a:rPr lang="mk-MK" sz="2000" b="1" dirty="0">
                <a:solidFill>
                  <a:srgbClr val="FF0000"/>
                </a:solidFill>
              </a:rPr>
              <a:t>,</a:t>
            </a:r>
            <a:r>
              <a:rPr lang="en-US" sz="2000" b="1" dirty="0">
                <a:solidFill>
                  <a:srgbClr val="FF0000"/>
                </a:solidFill>
              </a:rPr>
              <a:t>0,82,126"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="sun.htm" alt="Sun"&gt;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  &lt;area shape="circle"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="90,58,</a:t>
            </a:r>
            <a:r>
              <a:rPr lang="mk-MK" sz="2000" b="1" dirty="0">
                <a:solidFill>
                  <a:srgbClr val="FF0000"/>
                </a:solidFill>
              </a:rPr>
              <a:t>3</a:t>
            </a:r>
            <a:r>
              <a:rPr lang="en-US" sz="2000" b="1" dirty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="mercur.htm" alt="Mercury"&gt;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  &lt;area shape="circle"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="124,58,8"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="venus.htm" alt="Venus"&gt;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&lt;/map&gt;</a:t>
            </a:r>
            <a:endParaRPr lang="mk-MK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0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 </a:t>
            </a:r>
            <a:r>
              <a:rPr lang="en-US" dirty="0"/>
              <a:t>HTML </a:t>
            </a:r>
            <a:r>
              <a:rPr lang="en-US" dirty="0">
                <a:effectLst/>
              </a:rPr>
              <a:t>&lt;map&gt; </a:t>
            </a:r>
            <a:r>
              <a:rPr lang="mk-MK" dirty="0">
                <a:effectLst/>
              </a:rPr>
              <a:t>елемент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mk-MK" sz="2400" dirty="0"/>
          </a:p>
          <a:p>
            <a:pPr marL="137160" indent="0">
              <a:buNone/>
            </a:pPr>
            <a:r>
              <a:rPr lang="mk-MK" sz="2400" dirty="0"/>
              <a:t>КООРДИНАТИ НА </a:t>
            </a:r>
            <a:r>
              <a:rPr lang="en-US" sz="2400" dirty="0"/>
              <a:t>&lt;area&gt; </a:t>
            </a:r>
            <a:r>
              <a:rPr lang="mk-MK" sz="2400" dirty="0"/>
              <a:t>елементот</a:t>
            </a:r>
          </a:p>
          <a:p>
            <a:pPr marL="137160" indent="0">
              <a:buNone/>
            </a:pPr>
            <a:endParaRPr lang="mk-MK" sz="2000" dirty="0"/>
          </a:p>
          <a:p>
            <a:pPr marL="137160" indent="0">
              <a:buNone/>
            </a:pPr>
            <a:r>
              <a:rPr lang="mk-MK" sz="2000" dirty="0"/>
              <a:t>1. Координатите на квадратната област (</a:t>
            </a:r>
            <a:r>
              <a:rPr lang="en-US" sz="2000" dirty="0"/>
              <a:t>square</a:t>
            </a:r>
            <a:r>
              <a:rPr lang="mk-MK" sz="2000" dirty="0"/>
              <a:t>)</a:t>
            </a:r>
            <a:r>
              <a:rPr lang="en-US" sz="2000" dirty="0"/>
              <a:t> </a:t>
            </a:r>
            <a:r>
              <a:rPr lang="mk-MK" sz="2000" dirty="0"/>
              <a:t>се пишуваат како 4 броја одвоени со запирка, од кои првите дв</a:t>
            </a:r>
            <a:r>
              <a:rPr lang="en-US" sz="2000" dirty="0"/>
              <a:t>a</a:t>
            </a:r>
            <a:r>
              <a:rPr lang="mk-MK" sz="2000" dirty="0"/>
              <a:t> се координати на горниот лев агол на областа, а вторите две бројки се координати на долниот десен агол на областа. Координатниот почеток се наоѓа во горниот лев агол на сликата.</a:t>
            </a:r>
          </a:p>
          <a:p>
            <a:pPr marL="137160" indent="0">
              <a:buNone/>
            </a:pPr>
            <a:endParaRPr lang="mk-MK" sz="2000" dirty="0"/>
          </a:p>
          <a:p>
            <a:pPr marL="137160" indent="0">
              <a:buNone/>
            </a:pPr>
            <a:r>
              <a:rPr lang="mk-MK" sz="2000" dirty="0"/>
              <a:t>2. Координатите на кружната област (</a:t>
            </a:r>
            <a:r>
              <a:rPr lang="en-US" sz="2000" dirty="0"/>
              <a:t>circle</a:t>
            </a:r>
            <a:r>
              <a:rPr lang="mk-MK" sz="2000" dirty="0"/>
              <a:t>)</a:t>
            </a:r>
            <a:r>
              <a:rPr lang="en-US" sz="2000" dirty="0"/>
              <a:t> </a:t>
            </a:r>
            <a:r>
              <a:rPr lang="mk-MK" sz="2000" dirty="0"/>
              <a:t>се пишуваат како </a:t>
            </a:r>
            <a:r>
              <a:rPr lang="en-US" sz="2000" dirty="0"/>
              <a:t>3</a:t>
            </a:r>
            <a:r>
              <a:rPr lang="mk-MK" sz="2000" dirty="0"/>
              <a:t> броја одвоени со запирка, од кои првите дв</a:t>
            </a:r>
            <a:r>
              <a:rPr lang="en-US" sz="2000" dirty="0"/>
              <a:t>a</a:t>
            </a:r>
            <a:r>
              <a:rPr lang="mk-MK" sz="2000" dirty="0"/>
              <a:t> се координати на центарот на кружната област, а третата бројка го претставува радиусот на кругот. Координатниот почеток исто така се наоѓа во горниот лев агол на сликата</a:t>
            </a:r>
          </a:p>
        </p:txBody>
      </p:sp>
    </p:spTree>
    <p:extLst>
      <p:ext uri="{BB962C8B-B14F-4D97-AF65-F5344CB8AC3E}">
        <p14:creationId xmlns:p14="http://schemas.microsoft.com/office/powerpoint/2010/main" val="397814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(Scalable Vector Graphic)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0916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dirty="0"/>
              <a:t>	</a:t>
            </a:r>
            <a:endParaRPr lang="mk-MK" dirty="0"/>
          </a:p>
          <a:p>
            <a:pPr marL="137160" indent="0" algn="just">
              <a:buNone/>
            </a:pPr>
            <a:endParaRPr lang="mk-MK" dirty="0"/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en-US" dirty="0"/>
              <a:t>SVG</a:t>
            </a:r>
            <a:r>
              <a:rPr lang="mk-MK" dirty="0"/>
              <a:t> се користи за дефинирање на векторска графика за </a:t>
            </a:r>
            <a:r>
              <a:rPr lang="en-US" dirty="0"/>
              <a:t>Web</a:t>
            </a:r>
            <a:r>
              <a:rPr lang="mk-MK" dirty="0"/>
              <a:t>, каде векторските објекти се дефинират во </a:t>
            </a:r>
            <a:r>
              <a:rPr lang="en-US" dirty="0"/>
              <a:t>XML </a:t>
            </a:r>
            <a:r>
              <a:rPr lang="mk-MK" dirty="0"/>
              <a:t>формат. Ваквите графики не губат на квалитет без разлика колку се зумира или зголемува сликата, а секој објект и атрибут може да биде анимиран. Препорачан е од </a:t>
            </a:r>
            <a:r>
              <a:rPr lang="en-US" dirty="0"/>
              <a:t>W3C, </a:t>
            </a:r>
            <a:r>
              <a:rPr lang="mk-MK" dirty="0"/>
              <a:t>па затоа има можност за интегрирање со другите </a:t>
            </a:r>
            <a:r>
              <a:rPr lang="en-US" dirty="0"/>
              <a:t>W3C</a:t>
            </a:r>
            <a:r>
              <a:rPr lang="mk-MK" dirty="0"/>
              <a:t> стандарди.</a:t>
            </a:r>
          </a:p>
        </p:txBody>
      </p:sp>
    </p:spTree>
    <p:extLst>
      <p:ext uri="{BB962C8B-B14F-4D97-AF65-F5344CB8AC3E}">
        <p14:creationId xmlns:p14="http://schemas.microsoft.com/office/powerpoint/2010/main" val="410291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Предности на </a:t>
            </a:r>
            <a:r>
              <a:rPr lang="en-US" dirty="0"/>
              <a:t>SVG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mk-MK" dirty="0"/>
              <a:t>* </a:t>
            </a:r>
            <a:r>
              <a:rPr lang="en-US" dirty="0"/>
              <a:t>SVG </a:t>
            </a:r>
            <a:r>
              <a:rPr lang="mk-MK" dirty="0"/>
              <a:t>сликите можат да се уредуваат со било кој текстуален уредувач (</a:t>
            </a:r>
            <a:r>
              <a:rPr lang="en-US" dirty="0"/>
              <a:t>Notepad</a:t>
            </a:r>
            <a:r>
              <a:rPr lang="mk-MK" dirty="0"/>
              <a:t>)</a:t>
            </a:r>
            <a:r>
              <a:rPr lang="en-US" dirty="0"/>
              <a:t>;</a:t>
            </a:r>
            <a:endParaRPr lang="mk-MK" dirty="0"/>
          </a:p>
          <a:p>
            <a:pPr marL="137160" indent="0">
              <a:buNone/>
            </a:pPr>
            <a:r>
              <a:rPr lang="mk-MK" dirty="0"/>
              <a:t>*</a:t>
            </a:r>
            <a:r>
              <a:rPr lang="en-US" dirty="0"/>
              <a:t>SVG</a:t>
            </a:r>
            <a:r>
              <a:rPr lang="mk-MK" dirty="0"/>
              <a:t> можат да бидат пребарувани, индексирани, скриптирани и компресирани,</a:t>
            </a:r>
          </a:p>
          <a:p>
            <a:pPr marL="137160" indent="0">
              <a:buNone/>
            </a:pPr>
            <a:r>
              <a:rPr lang="en-US" dirty="0"/>
              <a:t>SVG </a:t>
            </a:r>
            <a:r>
              <a:rPr lang="mk-MK" dirty="0"/>
              <a:t>сликите можат да се печатат со висок квалитет на било која резолуција, исто така можат да се зумираат бескрајно без никаква деградација на квалитет,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mk-MK" dirty="0"/>
              <a:t>- Најголема конкуренција на </a:t>
            </a:r>
            <a:r>
              <a:rPr lang="en-US" dirty="0"/>
              <a:t>SVG </a:t>
            </a:r>
            <a:r>
              <a:rPr lang="mk-MK" dirty="0"/>
              <a:t>му е</a:t>
            </a:r>
            <a:r>
              <a:rPr lang="en-US" dirty="0"/>
              <a:t> Flash</a:t>
            </a:r>
            <a:r>
              <a:rPr lang="en-US" sz="3600" dirty="0"/>
              <a:t>.</a:t>
            </a:r>
            <a:r>
              <a:rPr lang="mk-MK" sz="3600" dirty="0"/>
              <a:t> </a:t>
            </a:r>
            <a:r>
              <a:rPr lang="mk-MK" sz="2000" dirty="0"/>
              <a:t>(</a:t>
            </a:r>
            <a:r>
              <a:rPr lang="mk-MK" sz="1800" dirty="0"/>
              <a:t>разликата е тоа што </a:t>
            </a:r>
            <a:r>
              <a:rPr lang="en-US" sz="1800" dirty="0"/>
              <a:t>SVG e </a:t>
            </a:r>
            <a:r>
              <a:rPr lang="mk-MK" sz="1800" dirty="0"/>
              <a:t>отворен и бесплатен стандард, а </a:t>
            </a:r>
            <a:r>
              <a:rPr lang="en-US" sz="1800" dirty="0"/>
              <a:t>flash</a:t>
            </a:r>
            <a:r>
              <a:rPr lang="mk-MK" sz="1800" dirty="0"/>
              <a:t> е </a:t>
            </a:r>
            <a:r>
              <a:rPr lang="en-US" sz="1800" dirty="0"/>
              <a:t>“proprietary”</a:t>
            </a:r>
            <a:r>
              <a:rPr lang="mk-MK" sz="1800" dirty="0"/>
              <a:t>, односно </a:t>
            </a:r>
            <a:r>
              <a:rPr lang="en-US" sz="1800" dirty="0"/>
              <a:t>closed </a:t>
            </a:r>
            <a:r>
              <a:rPr lang="en-US" sz="1800" dirty="0" err="1"/>
              <a:t>sourse</a:t>
            </a:r>
            <a:r>
              <a:rPr lang="mk-MK" sz="1800" dirty="0"/>
              <a:t> формат)</a:t>
            </a:r>
            <a:endParaRPr lang="mk-MK" sz="3200" dirty="0"/>
          </a:p>
        </p:txBody>
      </p:sp>
    </p:spTree>
    <p:extLst>
      <p:ext uri="{BB962C8B-B14F-4D97-AF65-F5344CB8AC3E}">
        <p14:creationId xmlns:p14="http://schemas.microsoft.com/office/powerpoint/2010/main" val="77266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Креирање на </a:t>
            </a:r>
            <a:r>
              <a:rPr lang="en-US" dirty="0"/>
              <a:t>SVG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mk-MK" sz="3000" dirty="0"/>
              <a:t>	</a:t>
            </a:r>
            <a:r>
              <a:rPr lang="mk-MK" dirty="0"/>
              <a:t>Бидејќи </a:t>
            </a:r>
            <a:r>
              <a:rPr lang="en-US" dirty="0"/>
              <a:t>SVG</a:t>
            </a:r>
            <a:r>
              <a:rPr lang="mk-MK" dirty="0"/>
              <a:t> користи </a:t>
            </a:r>
            <a:r>
              <a:rPr lang="en-US" dirty="0"/>
              <a:t>XML</a:t>
            </a:r>
            <a:r>
              <a:rPr lang="mk-MK" dirty="0"/>
              <a:t> синтакса, </a:t>
            </a:r>
            <a:r>
              <a:rPr lang="en-US" dirty="0"/>
              <a:t>SVG</a:t>
            </a:r>
            <a:r>
              <a:rPr lang="mk-MK" dirty="0"/>
              <a:t> слики може да се креираат со било кој едитор на текст, но многу подобро тоа може да се направи со помош на соодветна програма за векторска графика, како на пр. </a:t>
            </a:r>
            <a:r>
              <a:rPr lang="en-US" dirty="0" err="1"/>
              <a:t>Inkscape</a:t>
            </a:r>
            <a:r>
              <a:rPr lang="en-US" dirty="0"/>
              <a:t>.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mk-MK" dirty="0"/>
              <a:t>Пример за </a:t>
            </a:r>
            <a:r>
              <a:rPr lang="en-US" dirty="0"/>
              <a:t>SVG </a:t>
            </a:r>
            <a:r>
              <a:rPr lang="mk-MK" dirty="0"/>
              <a:t>слика :</a:t>
            </a:r>
            <a:endParaRPr lang="en-US" dirty="0"/>
          </a:p>
          <a:p>
            <a:pPr marL="137160" indent="0">
              <a:buNone/>
            </a:pPr>
            <a:r>
              <a:rPr lang="en-US" sz="2400" dirty="0"/>
              <a:t>&lt;?xml version="1.0" standalone="no"?&gt;</a:t>
            </a:r>
            <a:br>
              <a:rPr lang="en-US" sz="2400" dirty="0"/>
            </a:br>
            <a:r>
              <a:rPr lang="en-US" sz="2400" dirty="0"/>
              <a:t>&lt;!DOCTYPE </a:t>
            </a:r>
            <a:r>
              <a:rPr lang="en-US" sz="2400" dirty="0" err="1"/>
              <a:t>svg</a:t>
            </a:r>
            <a:r>
              <a:rPr lang="en-US" sz="2400" dirty="0"/>
              <a:t> PUBLIC "-//W3C//DTD SVG 1.1//EN" </a:t>
            </a:r>
            <a:br>
              <a:rPr lang="en-US" sz="2400" dirty="0"/>
            </a:br>
            <a:r>
              <a:rPr lang="en-US" sz="2400" dirty="0"/>
              <a:t>"http://www.w3.org/Graphics/SVG/1.1/DTD/svg11.dtd"&gt;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 version="1.1"&gt;</a:t>
            </a:r>
            <a:br>
              <a:rPr lang="en-US" sz="2400" dirty="0"/>
            </a:br>
            <a:r>
              <a:rPr lang="en-US" sz="2400" dirty="0"/>
              <a:t>  &lt;circle cx="100" cy="50" r="40" stroke="black"</a:t>
            </a:r>
            <a:br>
              <a:rPr lang="en-US" sz="2400" dirty="0"/>
            </a:br>
            <a:r>
              <a:rPr lang="en-US" sz="2400" dirty="0"/>
              <a:t>  stroke-width="2" fill="red" /&gt;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63549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O</a:t>
            </a:r>
            <a:r>
              <a:rPr lang="mk-MK" dirty="0"/>
              <a:t>бјаснување на </a:t>
            </a:r>
            <a:r>
              <a:rPr lang="en-US" dirty="0"/>
              <a:t>SVG </a:t>
            </a:r>
            <a:r>
              <a:rPr lang="mk-MK" dirty="0"/>
              <a:t>кодот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sz="3000" dirty="0"/>
              <a:t>Во првиот ред се испишува </a:t>
            </a:r>
            <a:r>
              <a:rPr lang="en-US" sz="3000" dirty="0"/>
              <a:t>XML </a:t>
            </a:r>
            <a:r>
              <a:rPr lang="mk-MK" sz="3000" dirty="0"/>
              <a:t>декларацијата, па потоа се дефинира </a:t>
            </a:r>
            <a:r>
              <a:rPr lang="en-US" sz="3000" dirty="0"/>
              <a:t>“standalone” </a:t>
            </a:r>
            <a:r>
              <a:rPr lang="mk-MK" sz="3000" dirty="0"/>
              <a:t>атрибутот, односно покажување дали документот има некоја конекција со некој надворешен фајл, во нашиот случај со </a:t>
            </a:r>
            <a:r>
              <a:rPr lang="en-US" sz="3000" dirty="0"/>
              <a:t>DTD. </a:t>
            </a:r>
          </a:p>
          <a:p>
            <a:pPr marL="137160" indent="0" algn="ctr">
              <a:buNone/>
            </a:pPr>
            <a:r>
              <a:rPr lang="it-IT" sz="3200" u="sng" dirty="0">
                <a:solidFill>
                  <a:srgbClr val="FF0000"/>
                </a:solidFill>
              </a:rPr>
              <a:t>&lt;?xml version="1.0" standalone="no"?&gt;</a:t>
            </a:r>
          </a:p>
          <a:p>
            <a:pPr marL="137160" indent="0" algn="ctr">
              <a:buNone/>
            </a:pPr>
            <a:endParaRPr lang="it-IT" u="sng" dirty="0"/>
          </a:p>
          <a:p>
            <a:pPr marL="137160" indent="0" algn="just">
              <a:buNone/>
            </a:pPr>
            <a:r>
              <a:rPr lang="it-IT" dirty="0"/>
              <a:t>	</a:t>
            </a:r>
            <a:r>
              <a:rPr lang="mk-MK" sz="3000" dirty="0"/>
              <a:t>Втората линија го реферира екстерниот фајл со кој е поврзан, во конкретниот случа</a:t>
            </a:r>
            <a:r>
              <a:rPr lang="en-US" sz="3000" dirty="0"/>
              <a:t>j </a:t>
            </a:r>
            <a:r>
              <a:rPr lang="en-US" sz="3200" b="1" dirty="0">
                <a:solidFill>
                  <a:srgbClr val="FF0000"/>
                </a:solidFill>
              </a:rPr>
              <a:t>svg11.dtd</a:t>
            </a:r>
            <a:r>
              <a:rPr lang="en-US" sz="3000" dirty="0"/>
              <a:t>:</a:t>
            </a:r>
          </a:p>
          <a:p>
            <a:pPr marL="137160" indent="0" algn="just">
              <a:buNone/>
            </a:pPr>
            <a:endParaRPr lang="en-US" sz="3000" dirty="0"/>
          </a:p>
          <a:p>
            <a:pPr marL="137160" indent="0">
              <a:buNone/>
            </a:pPr>
            <a:r>
              <a:rPr lang="en-US" sz="2600" dirty="0"/>
              <a:t>&lt;!DOCTYPE </a:t>
            </a:r>
            <a:r>
              <a:rPr lang="en-US" sz="2600" dirty="0" err="1"/>
              <a:t>svg</a:t>
            </a:r>
            <a:r>
              <a:rPr lang="en-US" sz="2600" dirty="0"/>
              <a:t> PUBLIC "-//W3C//DTD SVG 1.1//EN" </a:t>
            </a:r>
            <a:br>
              <a:rPr lang="en-US" sz="2600" dirty="0"/>
            </a:br>
            <a:r>
              <a:rPr lang="en-US" sz="2600" dirty="0"/>
              <a:t>"http://www.w3.org/Graphics/SVG/1.1/DTD/svg11.dtd"&gt;</a:t>
            </a:r>
            <a:endParaRPr lang="it-IT" dirty="0"/>
          </a:p>
          <a:p>
            <a:pPr marL="137160" indent="0" algn="ctr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5745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/>
              <a:t>Векторска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Векторската графика или геометриско обликување ги претставува сликите со помош на геометриските елементи како што се: точка, линија, крива, полигони, кои се засновани на математички равенки. </a:t>
            </a:r>
          </a:p>
          <a:p>
            <a:pPr marL="137160" indent="0" algn="just">
              <a:buNone/>
            </a:pPr>
            <a:r>
              <a:rPr lang="mk-MK" dirty="0"/>
              <a:t>	Вектроските цртежи не се фото-реалистични без разлика на нивната сложеност.</a:t>
            </a:r>
          </a:p>
          <a:p>
            <a:pPr marL="137160" indent="0" algn="just">
              <a:buNone/>
            </a:pPr>
            <a:r>
              <a:rPr lang="mk-MK" dirty="0"/>
              <a:t>	Во принцип, геометриските слики зафаќаат многу помал мемориски простор од нивните растерски еквиваленти.</a:t>
            </a:r>
          </a:p>
        </p:txBody>
      </p:sp>
    </p:spTree>
    <p:extLst>
      <p:ext uri="{BB962C8B-B14F-4D97-AF65-F5344CB8AC3E}">
        <p14:creationId xmlns:p14="http://schemas.microsoft.com/office/powerpoint/2010/main" val="402217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O</a:t>
            </a:r>
            <a:r>
              <a:rPr lang="mk-MK" sz="4000" dirty="0"/>
              <a:t>бјаснување на </a:t>
            </a:r>
            <a:r>
              <a:rPr lang="en-US" sz="4000" dirty="0"/>
              <a:t>SVG </a:t>
            </a:r>
            <a:r>
              <a:rPr lang="mk-MK" sz="4000" dirty="0"/>
              <a:t>кодот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За исцртување на посакуваната форма, во случајот круг, се користи </a:t>
            </a:r>
            <a:r>
              <a:rPr lang="en-US" b="1" dirty="0">
                <a:solidFill>
                  <a:srgbClr val="FF0000"/>
                </a:solidFill>
              </a:rPr>
              <a:t>&lt;circle&gt;</a:t>
            </a:r>
            <a:r>
              <a:rPr lang="mk-MK" b="1" dirty="0">
                <a:solidFill>
                  <a:srgbClr val="FF0000"/>
                </a:solidFill>
              </a:rPr>
              <a:t> </a:t>
            </a:r>
            <a:r>
              <a:rPr lang="mk-MK" dirty="0"/>
              <a:t>елементот</a:t>
            </a:r>
            <a:r>
              <a:rPr lang="en-US" dirty="0"/>
              <a:t>. </a:t>
            </a:r>
            <a:r>
              <a:rPr lang="mk-MK" dirty="0"/>
              <a:t>Со </a:t>
            </a:r>
            <a:r>
              <a:rPr lang="en-US" b="1" dirty="0">
                <a:solidFill>
                  <a:srgbClr val="FF0000"/>
                </a:solidFill>
              </a:rPr>
              <a:t>cx</a:t>
            </a:r>
            <a:r>
              <a:rPr lang="mk-MK" dirty="0"/>
              <a:t> и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cy</a:t>
            </a:r>
            <a:r>
              <a:rPr lang="mk-MK" dirty="0">
                <a:solidFill>
                  <a:srgbClr val="FF0000"/>
                </a:solidFill>
              </a:rPr>
              <a:t> </a:t>
            </a:r>
            <a:r>
              <a:rPr lang="mk-MK" dirty="0"/>
              <a:t>се дефинираат димезиите на елементот по </a:t>
            </a:r>
            <a:r>
              <a:rPr lang="en-US" dirty="0"/>
              <a:t>x </a:t>
            </a:r>
            <a:r>
              <a:rPr lang="mk-MK" dirty="0"/>
              <a:t>и </a:t>
            </a:r>
            <a:r>
              <a:rPr lang="en-US" dirty="0"/>
              <a:t>y </a:t>
            </a:r>
            <a:r>
              <a:rPr lang="mk-MK" dirty="0"/>
              <a:t>оската. Доколку координатите не се зададени елементот се појавува во координатниот почеток (0,0) или горниот лев агол.</a:t>
            </a:r>
            <a:endParaRPr lang="en-US" dirty="0"/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mk-MK" dirty="0"/>
              <a:t>За исцртување на контура се користи атрибутот </a:t>
            </a:r>
            <a:r>
              <a:rPr lang="en-US" b="1" dirty="0">
                <a:solidFill>
                  <a:srgbClr val="FF0000"/>
                </a:solidFill>
              </a:rPr>
              <a:t>stroke</a:t>
            </a:r>
            <a:r>
              <a:rPr lang="en-US" dirty="0"/>
              <a:t>, a </a:t>
            </a:r>
            <a:r>
              <a:rPr lang="mk-MK" dirty="0"/>
              <a:t>за дебелината (во пиксели) атрибутот </a:t>
            </a:r>
            <a:r>
              <a:rPr lang="en-US" b="1" dirty="0">
                <a:solidFill>
                  <a:srgbClr val="FF0000"/>
                </a:solidFill>
              </a:rPr>
              <a:t>stroke-width</a:t>
            </a:r>
            <a:r>
              <a:rPr lang="mk-MK" dirty="0"/>
              <a:t>.</a:t>
            </a:r>
          </a:p>
          <a:p>
            <a:pPr marL="137160" indent="0" algn="just">
              <a:buNone/>
            </a:pPr>
            <a:endParaRPr lang="mk-MK" dirty="0"/>
          </a:p>
          <a:p>
            <a:pPr marL="13716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svg</a:t>
            </a:r>
            <a:r>
              <a:rPr lang="mk-MK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xmlns</a:t>
            </a:r>
            <a:r>
              <a:rPr lang="en-US" sz="2400" dirty="0">
                <a:solidFill>
                  <a:srgbClr val="FF0000"/>
                </a:solidFill>
              </a:rPr>
              <a:t>="http://www.w3.org/2000/svg" version="1.1"&gt;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 &lt;circle cx="100" cy="50" r="40" stroke="black"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 stroke-width="2" fill="red" /&gt;</a:t>
            </a:r>
            <a:endParaRPr lang="mk-M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4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mk-MK" dirty="0"/>
              <a:t>	Покрај тоа што </a:t>
            </a:r>
            <a:r>
              <a:rPr lang="en-US" dirty="0">
                <a:solidFill>
                  <a:srgbClr val="FF0000"/>
                </a:solidFill>
              </a:rPr>
              <a:t>SVG</a:t>
            </a:r>
            <a:r>
              <a:rPr lang="en-US" dirty="0"/>
              <a:t> </a:t>
            </a:r>
            <a:r>
              <a:rPr lang="mk-MK" dirty="0"/>
              <a:t>може да се испише директно во </a:t>
            </a:r>
            <a:r>
              <a:rPr lang="en-US" dirty="0"/>
              <a:t>HTML</a:t>
            </a:r>
            <a:r>
              <a:rPr lang="mk-MK" dirty="0"/>
              <a:t> кодот или преку линк кој ја посочува локацијата на </a:t>
            </a:r>
            <a:r>
              <a:rPr lang="en-US" dirty="0"/>
              <a:t>SVG </a:t>
            </a:r>
            <a:r>
              <a:rPr lang="mk-MK" dirty="0"/>
              <a:t>датотеката, исто така може да се вметне и на следните 3 начини: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mk-MK" dirty="0"/>
              <a:t>	- </a:t>
            </a:r>
            <a:r>
              <a:rPr lang="en-US" dirty="0"/>
              <a:t>&lt;embed&gt;</a:t>
            </a:r>
          </a:p>
          <a:p>
            <a:pPr marL="137160" indent="0">
              <a:buNone/>
            </a:pPr>
            <a:r>
              <a:rPr lang="en-US" dirty="0"/>
              <a:t>	- &lt;object&gt;</a:t>
            </a:r>
          </a:p>
          <a:p>
            <a:pPr marL="137160" indent="0">
              <a:buNone/>
            </a:pPr>
            <a:r>
              <a:rPr lang="en-US" dirty="0"/>
              <a:t>	- &lt;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mk-MK" dirty="0"/>
          </a:p>
          <a:p>
            <a:pPr marL="137160" indent="0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mk-MK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563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4030"/>
            <a:ext cx="8610600" cy="49530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dirty="0"/>
              <a:t>&lt;embed&gt;</a:t>
            </a:r>
          </a:p>
          <a:p>
            <a:pPr marL="137160" indent="0" algn="just">
              <a:buNone/>
            </a:pPr>
            <a:r>
              <a:rPr lang="mk-MK" dirty="0"/>
              <a:t>	Предности: поддржан од сите главни пребарувачи и овозможува вметнување на НЕ-</a:t>
            </a:r>
            <a:r>
              <a:rPr lang="en-US" dirty="0"/>
              <a:t>HTML</a:t>
            </a:r>
            <a:r>
              <a:rPr lang="mk-MK" dirty="0"/>
              <a:t> кодови во </a:t>
            </a:r>
            <a:r>
              <a:rPr lang="en-US" dirty="0"/>
              <a:t>HTML</a:t>
            </a:r>
            <a:r>
              <a:rPr lang="mk-MK" dirty="0"/>
              <a:t> кодот. </a:t>
            </a:r>
            <a:r>
              <a:rPr lang="en-US" dirty="0"/>
              <a:t>&lt;embed&gt; </a:t>
            </a:r>
            <a:r>
              <a:rPr lang="mk-MK" dirty="0"/>
              <a:t>елементот е новина во </a:t>
            </a:r>
            <a:r>
              <a:rPr lang="en-US" dirty="0"/>
              <a:t>HTML</a:t>
            </a:r>
            <a:r>
              <a:rPr lang="mk-MK" dirty="0"/>
              <a:t>5.</a:t>
            </a:r>
          </a:p>
          <a:p>
            <a:pPr marL="137160" indent="0" algn="just">
              <a:buNone/>
            </a:pPr>
            <a:r>
              <a:rPr lang="mk-MK" dirty="0"/>
              <a:t>Пример:</a:t>
            </a:r>
          </a:p>
          <a:p>
            <a:pPr marL="137160" indent="0" algn="ctr">
              <a:buNone/>
            </a:pPr>
            <a:r>
              <a:rPr lang="en-US" u="sng" dirty="0"/>
              <a:t>&lt;embed </a:t>
            </a:r>
            <a:r>
              <a:rPr lang="en-US" u="sng" dirty="0" err="1"/>
              <a:t>src</a:t>
            </a:r>
            <a:r>
              <a:rPr lang="en-US" u="sng" dirty="0"/>
              <a:t>="circle1.svg" type="image/</a:t>
            </a:r>
            <a:r>
              <a:rPr lang="en-US" u="sng" dirty="0" err="1"/>
              <a:t>svg+xml</a:t>
            </a:r>
            <a:r>
              <a:rPr lang="en-US" u="sng" dirty="0"/>
              <a:t>" /&gt;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mk-MK" dirty="0"/>
              <a:t>како резултат се добива:</a:t>
            </a:r>
          </a:p>
        </p:txBody>
      </p:sp>
      <p:pic>
        <p:nvPicPr>
          <p:cNvPr id="3074" name="Picture 2" descr="C:\Users\Gagal\Desktop\WEB DESIGN - предавање\New Picture (2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2057400" cy="15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1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&lt;object&gt;:</a:t>
            </a:r>
            <a:endParaRPr lang="mk-MK" dirty="0"/>
          </a:p>
          <a:p>
            <a:pPr marL="137160" indent="0" algn="just">
              <a:buNone/>
            </a:pPr>
            <a:r>
              <a:rPr lang="mk-MK" dirty="0"/>
              <a:t>	Предности се тоа што е поддржан од главните пребарувачи  и е стандарден кај </a:t>
            </a:r>
            <a:r>
              <a:rPr lang="en-US" dirty="0"/>
              <a:t>HTML4</a:t>
            </a:r>
            <a:r>
              <a:rPr lang="mk-MK" dirty="0"/>
              <a:t>, </a:t>
            </a:r>
            <a:r>
              <a:rPr lang="en-US" dirty="0"/>
              <a:t>XHTML1</a:t>
            </a:r>
            <a:r>
              <a:rPr lang="mk-MK" dirty="0"/>
              <a:t> и </a:t>
            </a:r>
            <a:r>
              <a:rPr lang="en-US" dirty="0"/>
              <a:t>HTML</a:t>
            </a:r>
            <a:r>
              <a:rPr lang="mk-MK" dirty="0"/>
              <a:t>5, а недодстаток е тоа што не е возможно скриптирање.</a:t>
            </a:r>
          </a:p>
          <a:p>
            <a:pPr marL="137160" indent="0" algn="just">
              <a:buNone/>
            </a:pPr>
            <a:r>
              <a:rPr lang="mk-MK" dirty="0"/>
              <a:t>	Прикажувањето на објектите е исто како и кај </a:t>
            </a:r>
            <a:r>
              <a:rPr lang="en-US" dirty="0"/>
              <a:t>&lt;embed&gt; </a:t>
            </a:r>
            <a:r>
              <a:rPr lang="mk-MK" dirty="0"/>
              <a:t>елементот, само што имаат различен код и карактеристики.</a:t>
            </a:r>
          </a:p>
          <a:p>
            <a:pPr marL="137160" indent="0" algn="just">
              <a:buNone/>
            </a:pPr>
            <a:r>
              <a:rPr lang="mk-MK" dirty="0"/>
              <a:t>Пример:</a:t>
            </a:r>
          </a:p>
          <a:p>
            <a:pPr marL="137160" indent="0" algn="ctr">
              <a:buNone/>
            </a:pPr>
            <a:r>
              <a:rPr lang="en-US" sz="2400" u="sng" dirty="0"/>
              <a:t>&lt;object data="circle1.svg“</a:t>
            </a:r>
            <a:r>
              <a:rPr lang="mk-MK" sz="2400" u="sng" dirty="0"/>
              <a:t>  </a:t>
            </a:r>
            <a:r>
              <a:rPr lang="en-US" sz="2400" u="sng" dirty="0"/>
              <a:t>type="image/</a:t>
            </a:r>
            <a:r>
              <a:rPr lang="en-US" sz="2400" u="sng" dirty="0" err="1"/>
              <a:t>svg+xml</a:t>
            </a:r>
            <a:r>
              <a:rPr lang="en-US" sz="2400" u="sng" dirty="0"/>
              <a:t>"&gt;&lt;/object&gt;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142346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410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mk-MK" dirty="0"/>
          </a:p>
          <a:p>
            <a:pPr marL="137160" indent="0" algn="just">
              <a:buNone/>
            </a:pPr>
            <a:r>
              <a:rPr lang="mk-MK" dirty="0"/>
              <a:t>	Предност е дека е поддржан од сите главни пребарувачи, а недостаток е тоа што креира рамка без некој посебен стил и не е поддржана од </a:t>
            </a:r>
            <a:r>
              <a:rPr lang="en-US" dirty="0"/>
              <a:t>HTML4/XHTML </a:t>
            </a:r>
            <a:r>
              <a:rPr lang="mk-MK" dirty="0"/>
              <a:t>, туку само во</a:t>
            </a:r>
            <a:r>
              <a:rPr lang="en-US" dirty="0"/>
              <a:t> DTD</a:t>
            </a:r>
            <a:r>
              <a:rPr lang="mk-MK" dirty="0"/>
              <a:t>. </a:t>
            </a:r>
          </a:p>
          <a:p>
            <a:pPr marL="137160" indent="0" algn="just">
              <a:buNone/>
            </a:pPr>
            <a:r>
              <a:rPr lang="mk-MK" dirty="0"/>
              <a:t>	Се добива елемент ист како во предходните два случаи само што тука има и рамка околу објектот.</a:t>
            </a:r>
          </a:p>
          <a:p>
            <a:pPr marL="137160" indent="0" algn="just">
              <a:buNone/>
            </a:pPr>
            <a:endParaRPr lang="mk-MK" sz="900" dirty="0"/>
          </a:p>
          <a:p>
            <a:pPr marL="137160" indent="0" algn="ctr">
              <a:buNone/>
            </a:pPr>
            <a:r>
              <a:rPr lang="en-US" u="sng" dirty="0"/>
              <a:t>&lt;</a:t>
            </a:r>
            <a:r>
              <a:rPr lang="en-US" u="sng" dirty="0" err="1"/>
              <a:t>iframe</a:t>
            </a:r>
            <a:r>
              <a:rPr lang="en-US" u="sng" dirty="0"/>
              <a:t> </a:t>
            </a:r>
            <a:r>
              <a:rPr lang="en-US" u="sng" dirty="0" err="1"/>
              <a:t>src</a:t>
            </a:r>
            <a:r>
              <a:rPr lang="en-US" u="sng" dirty="0"/>
              <a:t>="circle1.svg"&gt;&lt;/</a:t>
            </a:r>
            <a:r>
              <a:rPr lang="en-US" u="sng" dirty="0" err="1"/>
              <a:t>iframe</a:t>
            </a:r>
            <a:r>
              <a:rPr lang="en-US" u="sng" dirty="0"/>
              <a:t>&gt;</a:t>
            </a:r>
            <a:endParaRPr lang="mk-MK" u="sng" dirty="0"/>
          </a:p>
          <a:p>
            <a:pPr marL="137160" indent="0" algn="ctr">
              <a:buNone/>
            </a:pPr>
            <a:endParaRPr lang="mk-MK" sz="600" dirty="0"/>
          </a:p>
          <a:p>
            <a:pPr marL="137160" indent="0" algn="just">
              <a:buNone/>
            </a:pPr>
            <a:r>
              <a:rPr lang="mk-MK" dirty="0"/>
              <a:t>Исто така во </a:t>
            </a:r>
            <a:r>
              <a:rPr lang="en-US" dirty="0"/>
              <a:t>Internet Explorer 9, Google Chrome, Opera and Safari </a:t>
            </a:r>
            <a:r>
              <a:rPr lang="mk-MK" dirty="0"/>
              <a:t>може да се вметне директно кодот во </a:t>
            </a:r>
            <a:r>
              <a:rPr lang="en-US" dirty="0"/>
              <a:t>HTML </a:t>
            </a:r>
            <a:r>
              <a:rPr lang="mk-MK" dirty="0"/>
              <a:t>кодот.</a:t>
            </a:r>
          </a:p>
          <a:p>
            <a:pPr marL="137160" indent="0" algn="just">
              <a:buNone/>
            </a:pPr>
            <a:endParaRPr lang="mk-MK" dirty="0"/>
          </a:p>
          <a:p>
            <a:pPr marL="137160" indent="0" algn="just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60705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InLine</a:t>
            </a:r>
            <a:r>
              <a:rPr lang="en-US" dirty="0"/>
              <a:t> SVG</a:t>
            </a:r>
            <a:r>
              <a:rPr lang="mk-MK" dirty="0"/>
              <a:t> во</a:t>
            </a:r>
            <a:r>
              <a:rPr lang="en-US" dirty="0"/>
              <a:t> HTML5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410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/>
              <a:t>&lt;!DOCTYPE html&gt;</a:t>
            </a:r>
          </a:p>
          <a:p>
            <a:pPr marL="137160" indent="0">
              <a:buNone/>
            </a:pPr>
            <a:r>
              <a:rPr lang="en-US" b="1" dirty="0"/>
              <a:t>&lt;html&gt;</a:t>
            </a:r>
          </a:p>
          <a:p>
            <a:pPr marL="137160" indent="0">
              <a:buNone/>
            </a:pPr>
            <a:r>
              <a:rPr lang="en-US" b="1" dirty="0"/>
              <a:t>&lt;body&gt;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b="1" dirty="0"/>
              <a:t>&lt;h1&gt;M</a:t>
            </a:r>
            <a:r>
              <a:rPr lang="mk-MK" b="1" dirty="0"/>
              <a:t>ојата прва </a:t>
            </a:r>
            <a:r>
              <a:rPr lang="en-US" b="1" dirty="0"/>
              <a:t>SVG </a:t>
            </a:r>
            <a:r>
              <a:rPr lang="mk-MK" b="1" dirty="0"/>
              <a:t>графика</a:t>
            </a:r>
            <a:r>
              <a:rPr lang="en-US" b="1" dirty="0"/>
              <a:t>&lt;/h1&gt;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width="100" height="100"&gt;</a:t>
            </a:r>
          </a:p>
          <a:p>
            <a:pPr marL="137160" indent="0">
              <a:buNone/>
            </a:pPr>
            <a:r>
              <a:rPr lang="en-US" b="1" dirty="0"/>
              <a:t>   &lt;circle cx="50" cy="50" r="40" stroke="green" stroke-width="4" fill="yellow" /&gt;</a:t>
            </a:r>
          </a:p>
          <a:p>
            <a:pPr marL="137160" indent="0">
              <a:buNone/>
            </a:pPr>
            <a:r>
              <a:rPr lang="en-US" b="1" dirty="0"/>
              <a:t>   Sorry, your browser does not support inline SVG.</a:t>
            </a:r>
          </a:p>
          <a:p>
            <a:pPr marL="137160" indent="0">
              <a:buNone/>
            </a:pPr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 </a:t>
            </a:r>
          </a:p>
          <a:p>
            <a:pPr marL="137160" indent="0">
              <a:buNone/>
            </a:pPr>
            <a:r>
              <a:rPr lang="en-US" b="1" dirty="0"/>
              <a:t> </a:t>
            </a:r>
          </a:p>
          <a:p>
            <a:pPr marL="137160" indent="0">
              <a:buNone/>
            </a:pPr>
            <a:r>
              <a:rPr lang="en-US" b="1" dirty="0"/>
              <a:t>&lt;/body&gt;</a:t>
            </a:r>
          </a:p>
          <a:p>
            <a:pPr marL="137160" indent="0">
              <a:buNone/>
            </a:pPr>
            <a:r>
              <a:rPr lang="en-US" b="1" dirty="0"/>
              <a:t>&lt;/html&gt;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1459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/>
              <a:t>SVG (Scalable Vector Graphics)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SVG </a:t>
            </a:r>
            <a:r>
              <a:rPr lang="mk-MK" dirty="0"/>
              <a:t>форми</a:t>
            </a:r>
            <a:r>
              <a:rPr lang="en-US" dirty="0"/>
              <a:t>:</a:t>
            </a:r>
            <a:endParaRPr lang="mk-MK" dirty="0"/>
          </a:p>
          <a:p>
            <a:pPr marL="137160" indent="0">
              <a:buNone/>
            </a:pPr>
            <a:endParaRPr lang="en-US" sz="1000" dirty="0"/>
          </a:p>
          <a:p>
            <a:r>
              <a:rPr lang="en-US" dirty="0"/>
              <a:t>Rectangle &lt;</a:t>
            </a:r>
            <a:r>
              <a:rPr lang="en-US" dirty="0" err="1"/>
              <a:t>rect</a:t>
            </a:r>
            <a:r>
              <a:rPr lang="en-US" dirty="0"/>
              <a:t>&gt;</a:t>
            </a:r>
            <a:r>
              <a:rPr lang="mk-MK" dirty="0"/>
              <a:t>, </a:t>
            </a:r>
          </a:p>
          <a:p>
            <a:r>
              <a:rPr lang="en-US" dirty="0"/>
              <a:t>Circle &lt;circle&gt;</a:t>
            </a:r>
            <a:r>
              <a:rPr lang="mk-MK" dirty="0"/>
              <a:t>, </a:t>
            </a:r>
          </a:p>
          <a:p>
            <a:r>
              <a:rPr lang="en-US" dirty="0"/>
              <a:t>Ellipse &lt;ellipse&gt;</a:t>
            </a:r>
            <a:r>
              <a:rPr lang="mk-MK" dirty="0"/>
              <a:t>, </a:t>
            </a:r>
          </a:p>
          <a:p>
            <a:r>
              <a:rPr lang="en-US" dirty="0"/>
              <a:t>Line &lt;line&gt;</a:t>
            </a:r>
            <a:r>
              <a:rPr lang="mk-MK" dirty="0"/>
              <a:t>, </a:t>
            </a:r>
          </a:p>
          <a:p>
            <a:r>
              <a:rPr lang="en-US" dirty="0"/>
              <a:t>Polyline &lt;polyline&gt;</a:t>
            </a:r>
            <a:r>
              <a:rPr lang="mk-MK" dirty="0"/>
              <a:t>, </a:t>
            </a:r>
          </a:p>
          <a:p>
            <a:r>
              <a:rPr lang="en-US" dirty="0"/>
              <a:t>Polygon &lt;polygon&gt;</a:t>
            </a:r>
            <a:r>
              <a:rPr lang="mk-MK" dirty="0"/>
              <a:t>, </a:t>
            </a:r>
          </a:p>
          <a:p>
            <a:r>
              <a:rPr lang="en-US" dirty="0"/>
              <a:t>Path &lt;path&gt;</a:t>
            </a:r>
            <a:r>
              <a:rPr lang="mk-MK" dirty="0"/>
              <a:t>.</a:t>
            </a:r>
          </a:p>
          <a:p>
            <a:pPr marL="137160" indent="0">
              <a:buNone/>
            </a:pPr>
            <a:endParaRPr lang="mk-MK" sz="1800" dirty="0"/>
          </a:p>
          <a:p>
            <a:pPr marL="137160" indent="0" algn="just">
              <a:buNone/>
            </a:pPr>
            <a:r>
              <a:rPr lang="mk-MK" dirty="0"/>
              <a:t>	Исто така </a:t>
            </a:r>
            <a:r>
              <a:rPr lang="en-US" dirty="0"/>
              <a:t>SVG </a:t>
            </a:r>
            <a:r>
              <a:rPr lang="mk-MK" dirty="0"/>
              <a:t>има и филтри (ефекти и сенки), градиенти (радијален и линеарен), и референци 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27253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CANVAS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n-US" dirty="0"/>
              <a:t>	 HTML5  &lt;canvas&gt; </a:t>
            </a:r>
            <a:r>
              <a:rPr lang="mk-MK" dirty="0"/>
              <a:t>елементот е алатка за цртање на графики во веб страници</a:t>
            </a:r>
            <a:r>
              <a:rPr lang="en-US" dirty="0"/>
              <a:t>.</a:t>
            </a:r>
          </a:p>
          <a:p>
            <a:pPr marL="137160" indent="0" algn="just">
              <a:buNone/>
            </a:pPr>
            <a:r>
              <a:rPr lang="en-US" dirty="0"/>
              <a:t>	Mo</a:t>
            </a:r>
            <a:r>
              <a:rPr lang="mk-MK" dirty="0"/>
              <a:t>же да се исцртаат правоаголници во боја, градиенти, повеќебојни правоаголници и правоаголници во кои е поставен повеќебоен текст.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</a:p>
        </p:txBody>
      </p:sp>
      <p:pic>
        <p:nvPicPr>
          <p:cNvPr id="4098" name="Picture 2" descr="C:\Users\Gagal\Desktop\WEB DESIGN - предавање\New Picture (3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4495800" cy="26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69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HTML5 – CANVAS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Елементот служи само за цртање на графика преку  испишување на скрипти, најчесто со </a:t>
            </a:r>
            <a:r>
              <a:rPr lang="en-US" dirty="0"/>
              <a:t>JavaScript</a:t>
            </a:r>
            <a:r>
              <a:rPr lang="mk-MK" dirty="0"/>
              <a:t>, и има серија на методи за цртање на линии, рамки, кругови, карактери и додавање на слики.</a:t>
            </a:r>
          </a:p>
          <a:p>
            <a:pPr marL="137160" indent="0" algn="just">
              <a:buNone/>
            </a:pPr>
            <a:r>
              <a:rPr lang="mk-MK" dirty="0"/>
              <a:t>	Поддржан е од </a:t>
            </a:r>
            <a:r>
              <a:rPr lang="en-US" dirty="0"/>
              <a:t>Internet Explorer 9+, Firefox, Opera </a:t>
            </a:r>
            <a:r>
              <a:rPr lang="mk-MK" dirty="0"/>
              <a:t>и </a:t>
            </a:r>
            <a:r>
              <a:rPr lang="en-US" dirty="0"/>
              <a:t>Safari. (</a:t>
            </a:r>
            <a:r>
              <a:rPr lang="mk-MK" sz="2400" dirty="0"/>
              <a:t>верзијата на</a:t>
            </a:r>
            <a:r>
              <a:rPr lang="en-US" sz="2400" dirty="0"/>
              <a:t> Internet Explorer</a:t>
            </a:r>
            <a:r>
              <a:rPr lang="mk-MK" sz="2400" dirty="0"/>
              <a:t> – 8 и постарите не го поддржуваат</a:t>
            </a:r>
            <a:r>
              <a:rPr lang="mk-MK" dirty="0"/>
              <a:t>.</a:t>
            </a:r>
            <a:r>
              <a:rPr lang="en-US" dirty="0"/>
              <a:t>)</a:t>
            </a:r>
            <a:endParaRPr lang="mk-MK" dirty="0"/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en-US" dirty="0"/>
              <a:t>Canvas e </a:t>
            </a:r>
            <a:r>
              <a:rPr lang="mk-MK" dirty="0"/>
              <a:t>правоаголна површина во </a:t>
            </a:r>
            <a:r>
              <a:rPr lang="en-US" dirty="0"/>
              <a:t>HTML</a:t>
            </a:r>
            <a:r>
              <a:rPr lang="mk-MK" dirty="0"/>
              <a:t> за која треба да се дефинира висина и ширина.</a:t>
            </a:r>
          </a:p>
          <a:p>
            <a:pPr marL="137160" indent="0" algn="just">
              <a:buNone/>
            </a:pPr>
            <a:r>
              <a:rPr lang="mk-MK" dirty="0"/>
              <a:t>Пример:</a:t>
            </a:r>
          </a:p>
          <a:p>
            <a:pPr marL="13716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&lt;canvas id="</a:t>
            </a:r>
            <a:r>
              <a:rPr lang="en-US" sz="2400" dirty="0" err="1">
                <a:solidFill>
                  <a:srgbClr val="FF0000"/>
                </a:solidFill>
              </a:rPr>
              <a:t>myCanvas</a:t>
            </a:r>
            <a:r>
              <a:rPr lang="en-US" sz="2400" dirty="0">
                <a:solidFill>
                  <a:srgbClr val="FF0000"/>
                </a:solidFill>
              </a:rPr>
              <a:t>" width="200" height="100"&gt; &lt;/canvas&gt;</a:t>
            </a:r>
            <a:endParaRPr lang="mk-M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03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HTML5 – CANVAS Coordinates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419100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Canvas </a:t>
            </a:r>
            <a:r>
              <a:rPr lang="mk-MK" dirty="0"/>
              <a:t>координати:</a:t>
            </a:r>
          </a:p>
          <a:p>
            <a:pPr>
              <a:buFontTx/>
              <a:buChar char="-"/>
            </a:pPr>
            <a:r>
              <a:rPr lang="mk-MK" dirty="0"/>
              <a:t>Претставува дво-димензионална мрежа,</a:t>
            </a:r>
          </a:p>
          <a:p>
            <a:pPr>
              <a:buFontTx/>
              <a:buChar char="-"/>
            </a:pPr>
            <a:r>
              <a:rPr lang="mk-MK" dirty="0"/>
              <a:t>Горниот лев агол има координати (0,0)</a:t>
            </a:r>
          </a:p>
          <a:p>
            <a:pPr>
              <a:buFontTx/>
              <a:buChar char="-"/>
            </a:pPr>
            <a:r>
              <a:rPr lang="mk-MK" dirty="0"/>
              <a:t>Па за дефинирање на правоаголник треба да се испишат координати, на пример (0,0,150,75) 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x=150, y=75 </a:t>
            </a:r>
            <a:r>
              <a:rPr lang="mk-MK" dirty="0"/>
              <a:t>со што се добива правоаголник со 150х75 пиксели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200400"/>
          <a:ext cx="25908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14800" y="4419600"/>
            <a:ext cx="45720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mk-MK" dirty="0"/>
              <a:t>Основниот елемент на една дигитална слика (едно квадратче) се нарекува </a:t>
            </a:r>
            <a:r>
              <a:rPr lang="mk-MK" b="1" dirty="0"/>
              <a:t>пиксел </a:t>
            </a:r>
            <a:r>
              <a:rPr lang="en-US" b="1" dirty="0"/>
              <a:t>  </a:t>
            </a:r>
            <a:r>
              <a:rPr lang="mk-MK" dirty="0"/>
              <a:t> анг. </a:t>
            </a:r>
            <a:r>
              <a:rPr lang="en-US" dirty="0">
                <a:solidFill>
                  <a:srgbClr val="002060"/>
                </a:solidFill>
              </a:rPr>
              <a:t>Pic</a:t>
            </a:r>
            <a:r>
              <a:rPr lang="en-US" dirty="0"/>
              <a:t>ture </a:t>
            </a:r>
            <a:r>
              <a:rPr lang="en-US" dirty="0">
                <a:solidFill>
                  <a:srgbClr val="002060"/>
                </a:solidFill>
              </a:rPr>
              <a:t>el</a:t>
            </a:r>
            <a:r>
              <a:rPr lang="en-US" dirty="0"/>
              <a:t>ement (pixel)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2971800" y="4172337"/>
            <a:ext cx="1143000" cy="66737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164438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Растерските слики се претставуваат како правоаголна мрежа (битмапа) од поединечни елементи (квадратчиња) обоени во различна боја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Мрежа (Матрица, Растер)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3276600" y="2927866"/>
            <a:ext cx="990600" cy="348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5830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Бројот на посебни елементи со кои се опишува една слика се нарекува резолуција на сликата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365126"/>
            <a:ext cx="7886700" cy="826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4000" dirty="0"/>
              <a:t>Растерска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166790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CANVAS</a:t>
            </a:r>
            <a:r>
              <a:rPr lang="mk-MK" dirty="0"/>
              <a:t> </a:t>
            </a:r>
            <a:r>
              <a:rPr lang="en-US" dirty="0"/>
              <a:t>Path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mk-MK" dirty="0"/>
              <a:t>	За исцртување на прави линии треба да се  дефинира  почетокот и завршетокот на линијата.</a:t>
            </a:r>
          </a:p>
          <a:p>
            <a:pPr marL="137160" indent="0">
              <a:buNone/>
            </a:pPr>
            <a:r>
              <a:rPr lang="mk-MK" dirty="0"/>
              <a:t>Пример:</a:t>
            </a:r>
          </a:p>
          <a:p>
            <a:pPr marL="137160" indent="0">
              <a:buNone/>
            </a:pPr>
            <a:r>
              <a:rPr lang="mk-MK" dirty="0"/>
              <a:t>	- 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</a:t>
            </a:r>
            <a:r>
              <a:rPr lang="mk-MK" dirty="0"/>
              <a:t> дефинира почекот и</a:t>
            </a:r>
          </a:p>
          <a:p>
            <a:pPr marL="137160" indent="0">
              <a:buNone/>
            </a:pPr>
            <a:r>
              <a:rPr lang="mk-MK" dirty="0"/>
              <a:t>	- </a:t>
            </a:r>
            <a:r>
              <a:rPr lang="en-US" dirty="0" err="1"/>
              <a:t>lineTo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</a:t>
            </a:r>
            <a:r>
              <a:rPr lang="mk-MK" dirty="0"/>
              <a:t> завршување на линијата.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c=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myCanvas</a:t>
            </a:r>
            <a:r>
              <a:rPr lang="en-US" sz="2400" dirty="0"/>
              <a:t>");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=</a:t>
            </a:r>
            <a:r>
              <a:rPr lang="en-US" sz="2400" dirty="0" err="1"/>
              <a:t>c.getContext</a:t>
            </a:r>
            <a:r>
              <a:rPr lang="en-US" sz="2400" dirty="0"/>
              <a:t>("2d");</a:t>
            </a:r>
            <a:br>
              <a:rPr lang="en-US" sz="2400" dirty="0"/>
            </a:br>
            <a:r>
              <a:rPr lang="en-US" sz="2400" dirty="0" err="1"/>
              <a:t>ctx.moveTo</a:t>
            </a:r>
            <a:r>
              <a:rPr lang="en-US" sz="2400" dirty="0"/>
              <a:t>(0,0);</a:t>
            </a:r>
            <a:br>
              <a:rPr lang="en-US" sz="2400" dirty="0"/>
            </a:br>
            <a:r>
              <a:rPr lang="en-US" sz="2400" dirty="0" err="1"/>
              <a:t>ctx.lineTo</a:t>
            </a:r>
            <a:r>
              <a:rPr lang="en-US" sz="2400" dirty="0"/>
              <a:t>(200,100);</a:t>
            </a:r>
            <a:br>
              <a:rPr lang="en-US" sz="2400" dirty="0"/>
            </a:br>
            <a:r>
              <a:rPr lang="en-US" sz="2400" dirty="0" err="1"/>
              <a:t>ctx.stroke</a:t>
            </a:r>
            <a:r>
              <a:rPr lang="en-US" sz="2400" dirty="0"/>
              <a:t>();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33198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CANVAS Text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	</a:t>
            </a:r>
            <a:r>
              <a:rPr lang="mk-MK" dirty="0"/>
              <a:t>За испишување на текст во рамка во </a:t>
            </a:r>
            <a:r>
              <a:rPr lang="en-US" dirty="0"/>
              <a:t>&lt;canvas&gt;</a:t>
            </a:r>
            <a:r>
              <a:rPr lang="mk-MK" dirty="0"/>
              <a:t>  елементот потребно е да се дефинира фонтот со негова големина и стил: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c=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myCanvas</a:t>
            </a:r>
            <a:r>
              <a:rPr lang="en-US" dirty="0">
                <a:solidFill>
                  <a:srgbClr val="FF0000"/>
                </a:solidFill>
              </a:rPr>
              <a:t>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ctx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c.getContext</a:t>
            </a:r>
            <a:r>
              <a:rPr lang="en-US" dirty="0">
                <a:solidFill>
                  <a:srgbClr val="FF0000"/>
                </a:solidFill>
              </a:rPr>
              <a:t>("2d");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ctx.font</a:t>
            </a:r>
            <a:r>
              <a:rPr lang="en-US" dirty="0">
                <a:solidFill>
                  <a:srgbClr val="FF0000"/>
                </a:solidFill>
              </a:rPr>
              <a:t>="30px Arial";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ctx.fillText</a:t>
            </a:r>
            <a:r>
              <a:rPr lang="en-US" dirty="0">
                <a:solidFill>
                  <a:srgbClr val="FF0000"/>
                </a:solidFill>
              </a:rPr>
              <a:t>("Hello World",10,50);</a:t>
            </a:r>
            <a:endParaRPr lang="mk-M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820003"/>
          </a:xfrm>
        </p:spPr>
        <p:txBody>
          <a:bodyPr>
            <a:normAutofit/>
          </a:bodyPr>
          <a:lstStyle/>
          <a:p>
            <a:r>
              <a:rPr lang="mk-MK" sz="4000" dirty="0"/>
              <a:t>Растерска графика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914400"/>
            <a:ext cx="5943600" cy="55626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Бојата на секој пиксел е дефинирана според некој од колор моделите, како на пример во </a:t>
            </a:r>
            <a:r>
              <a:rPr lang="en-US" dirty="0"/>
              <a:t>RGB </a:t>
            </a:r>
            <a:r>
              <a:rPr lang="mk-MK" dirty="0"/>
              <a:t>колор системот има по 3 бајти за секој пиксел, и тоа по еден бајт за секој канал (</a:t>
            </a:r>
            <a:r>
              <a:rPr lang="en-US" dirty="0"/>
              <a:t>Red, Green </a:t>
            </a:r>
            <a:r>
              <a:rPr lang="mk-MK" dirty="0"/>
              <a:t>или </a:t>
            </a:r>
            <a:r>
              <a:rPr lang="en-US" dirty="0"/>
              <a:t>Blue</a:t>
            </a:r>
            <a:r>
              <a:rPr lang="mk-MK" dirty="0"/>
              <a:t>). 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</a:p>
        </p:txBody>
      </p:sp>
      <p:pic>
        <p:nvPicPr>
          <p:cNvPr id="5" name="Picture 12" descr="Description: http://upload.wikimedia.org/wikipedia/commons/thumb/6/6e/Rgb-raster-image.png/350px-Rgb-raster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2667000" cy="300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029200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800" dirty="0"/>
              <a:t>Растерските слики во основа бараат голем мемориски простор, па затоа се користат најразлични начини за нивно компресирање во различни формати како: </a:t>
            </a:r>
            <a:r>
              <a:rPr lang="en-US" sz="2800" dirty="0"/>
              <a:t>JPEG, GIF, PNG </a:t>
            </a:r>
            <a:r>
              <a:rPr lang="mk-MK" sz="2800" dirty="0"/>
              <a:t>итн.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23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Растерска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0916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Еден  од најконфузните поими во компјутерското издаваштво (</a:t>
            </a:r>
            <a:r>
              <a:rPr lang="en-US" dirty="0"/>
              <a:t>Desktop Publishing</a:t>
            </a:r>
            <a:r>
              <a:rPr lang="mk-MK" dirty="0"/>
              <a:t>)</a:t>
            </a:r>
            <a:r>
              <a:rPr lang="en-US" dirty="0"/>
              <a:t> </a:t>
            </a:r>
            <a:r>
              <a:rPr lang="mk-MK" dirty="0"/>
              <a:t>е поимот резолуција и поимите со кои се опишува таа:</a:t>
            </a:r>
          </a:p>
          <a:p>
            <a:pPr marL="137160" indent="0">
              <a:buNone/>
            </a:pPr>
            <a:endParaRPr lang="mk-MK" dirty="0"/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SPI (Samples per Inch)</a:t>
            </a:r>
            <a:r>
              <a:rPr lang="mk-MK" sz="2800" dirty="0"/>
              <a:t> – се користи кај скенерите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PPI (Pixels per Inch)</a:t>
            </a:r>
            <a:r>
              <a:rPr lang="mk-MK" sz="2800" dirty="0"/>
              <a:t> – се користи за дефинирање на бројот на пиксели кај дигиталните слики кои се подготвуваат за печатење</a:t>
            </a:r>
            <a:endParaRPr lang="en-US" sz="2800" dirty="0"/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DPI (Dots per Inch)</a:t>
            </a:r>
            <a:r>
              <a:rPr lang="mk-MK" sz="2800" dirty="0"/>
              <a:t> – се користи кај печатачите</a:t>
            </a:r>
            <a:endParaRPr lang="en-US" sz="2800" dirty="0"/>
          </a:p>
          <a:p>
            <a:pPr lvl="1">
              <a:buFont typeface="Wingdings" pitchFamily="2" charset="2"/>
              <a:buChar char="v"/>
            </a:pPr>
            <a:endParaRPr lang="mk-MK" sz="2800" dirty="0"/>
          </a:p>
        </p:txBody>
      </p:sp>
    </p:spTree>
    <p:extLst>
      <p:ext uri="{BB962C8B-B14F-4D97-AF65-F5344CB8AC3E}">
        <p14:creationId xmlns:p14="http://schemas.microsoft.com/office/powerpoint/2010/main" val="36985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sz="3200" dirty="0"/>
              <a:t>Кога станува збор за форматите на растерски графички датотеки може да се спомене </a:t>
            </a:r>
            <a:r>
              <a:rPr lang="en-US" sz="3200" dirty="0"/>
              <a:t>Windows Bitmap, </a:t>
            </a:r>
            <a:r>
              <a:rPr lang="mk-MK" sz="3200" dirty="0"/>
              <a:t>како основа. Исто така тука е и </a:t>
            </a:r>
            <a:r>
              <a:rPr lang="en-US" sz="3200" dirty="0"/>
              <a:t>TIFF (Tagged Interchange File Format).</a:t>
            </a:r>
          </a:p>
          <a:p>
            <a:pPr marL="137160" indent="0" algn="just">
              <a:buNone/>
            </a:pPr>
            <a:r>
              <a:rPr lang="en-US" sz="3200" dirty="0"/>
              <a:t>	</a:t>
            </a:r>
            <a:r>
              <a:rPr lang="mk-MK" sz="3200" dirty="0"/>
              <a:t>Но, кога станува збор за </a:t>
            </a:r>
            <a:r>
              <a:rPr lang="en-US" sz="3200" dirty="0"/>
              <a:t>Web</a:t>
            </a:r>
            <a:r>
              <a:rPr lang="mk-MK" sz="3200" dirty="0"/>
              <a:t> потребно е компримирање на датотеките во соодветен формат со кој сликата би зафаќака помал мемориски простор. За таа цел, за </a:t>
            </a:r>
            <a:r>
              <a:rPr lang="en-US" sz="3200" dirty="0"/>
              <a:t>World Wide Web </a:t>
            </a:r>
            <a:r>
              <a:rPr lang="mk-MK" sz="3200" dirty="0"/>
              <a:t>се користат следните три формати: </a:t>
            </a:r>
            <a:r>
              <a:rPr lang="en-US" sz="3200" b="1" dirty="0">
                <a:solidFill>
                  <a:srgbClr val="FF0000"/>
                </a:solidFill>
              </a:rPr>
              <a:t>GIF, JPG </a:t>
            </a:r>
            <a:r>
              <a:rPr lang="mk-MK" sz="3200" b="1" dirty="0">
                <a:solidFill>
                  <a:srgbClr val="FF0000"/>
                </a:solidFill>
              </a:rPr>
              <a:t>и </a:t>
            </a:r>
            <a:r>
              <a:rPr lang="en-US" sz="3200" b="1" dirty="0">
                <a:solidFill>
                  <a:srgbClr val="FF0000"/>
                </a:solidFill>
              </a:rPr>
              <a:t>PNG </a:t>
            </a:r>
            <a:endParaRPr lang="mk-M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0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GIF (</a:t>
            </a:r>
            <a:r>
              <a:rPr lang="en-US" sz="2800" b="1" dirty="0" err="1">
                <a:solidFill>
                  <a:srgbClr val="FF0000"/>
                </a:solidFill>
              </a:rPr>
              <a:t>Graphich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Intechange</a:t>
            </a:r>
            <a:r>
              <a:rPr lang="en-US" sz="2800" b="1" dirty="0">
                <a:solidFill>
                  <a:srgbClr val="FF0000"/>
                </a:solidFill>
              </a:rPr>
              <a:t> Format) </a:t>
            </a:r>
            <a:r>
              <a:rPr lang="en-US" sz="2800" dirty="0"/>
              <a:t>– </a:t>
            </a:r>
            <a:r>
              <a:rPr lang="mk-MK" sz="2800" dirty="0"/>
              <a:t>комерцијален формат на слики кој е развиен од страна на </a:t>
            </a:r>
            <a:r>
              <a:rPr lang="en-US" sz="2800" dirty="0"/>
              <a:t>CompuServe Information Services, on-line </a:t>
            </a:r>
            <a:r>
              <a:rPr lang="mk-MK" sz="2800" dirty="0"/>
              <a:t>компанија на некогашен </a:t>
            </a:r>
            <a:r>
              <a:rPr lang="en-US" sz="2800" dirty="0"/>
              <a:t>Unisys, </a:t>
            </a:r>
            <a:r>
              <a:rPr lang="mk-MK" sz="2800" dirty="0"/>
              <a:t>а денес под раководство на </a:t>
            </a:r>
            <a:r>
              <a:rPr lang="en-US" sz="2800" dirty="0"/>
              <a:t>America Online. </a:t>
            </a:r>
            <a:r>
              <a:rPr lang="mk-MK" sz="2800" dirty="0"/>
              <a:t>Во 1994г. </a:t>
            </a:r>
            <a:r>
              <a:rPr lang="en-US" sz="2800" dirty="0"/>
              <a:t>Unisys </a:t>
            </a:r>
            <a:r>
              <a:rPr lang="mk-MK" sz="2800" dirty="0"/>
              <a:t>одлучила да наплаќа за услигите на </a:t>
            </a:r>
            <a:r>
              <a:rPr lang="en-US" sz="2800" dirty="0"/>
              <a:t>GIF, </a:t>
            </a:r>
            <a:r>
              <a:rPr lang="mk-MK" sz="2800" dirty="0"/>
              <a:t>па со тоа се раѓа замената – </a:t>
            </a:r>
            <a:r>
              <a:rPr lang="en-US" sz="2800" dirty="0"/>
              <a:t>PNG. GIF </a:t>
            </a:r>
            <a:r>
              <a:rPr lang="mk-MK" sz="2800" dirty="0"/>
              <a:t>е формат од 8 бита (256 бои по пиксел), најпогоден за приказ на црно-бели</a:t>
            </a:r>
            <a:r>
              <a:rPr lang="en-US" sz="2800" dirty="0"/>
              <a:t> </a:t>
            </a:r>
            <a:r>
              <a:rPr lang="mk-MK" sz="2800" dirty="0"/>
              <a:t>цртежи, графики со остри ивици, слики со ограничен број на бои и текст. Исто така подджува и транспарентност.</a:t>
            </a:r>
          </a:p>
          <a:p>
            <a:pPr marL="137160" indent="0" algn="just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5794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mk-MK" dirty="0"/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JPEG (Joint </a:t>
            </a:r>
            <a:r>
              <a:rPr lang="en-US" sz="2800" b="1" dirty="0" err="1">
                <a:solidFill>
                  <a:srgbClr val="FF0000"/>
                </a:solidFill>
              </a:rPr>
              <a:t>Photographics</a:t>
            </a:r>
            <a:r>
              <a:rPr lang="en-US" sz="2800" b="1" dirty="0">
                <a:solidFill>
                  <a:srgbClr val="FF0000"/>
                </a:solidFill>
              </a:rPr>
              <a:t> Experts Group)</a:t>
            </a:r>
            <a:r>
              <a:rPr lang="mk-MK" sz="2800" b="1" dirty="0">
                <a:solidFill>
                  <a:srgbClr val="FF0000"/>
                </a:solidFill>
              </a:rPr>
              <a:t> </a:t>
            </a:r>
            <a:r>
              <a:rPr lang="mk-MK" sz="2800" dirty="0"/>
              <a:t>– работи со 24 бита длабина на боја односно 16,7 милиони бои, но не поддржува транспарентност. Се користи за фото-реалистични слики со многу бои. Има можност за компресија до 20:1 пред да се забележи видлива деградација на сликата, а со видливи губитоци може да компресира и до 75:1.</a:t>
            </a:r>
          </a:p>
        </p:txBody>
      </p:sp>
    </p:spTree>
    <p:extLst>
      <p:ext uri="{BB962C8B-B14F-4D97-AF65-F5344CB8AC3E}">
        <p14:creationId xmlns:p14="http://schemas.microsoft.com/office/powerpoint/2010/main" val="93691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PNG (Portable Network Graphics)</a:t>
            </a:r>
            <a:r>
              <a:rPr lang="mk-MK" sz="2800" dirty="0"/>
              <a:t> – дизајниран како подобрување на </a:t>
            </a:r>
            <a:r>
              <a:rPr lang="en-US" sz="2800" dirty="0"/>
              <a:t>GIF. </a:t>
            </a:r>
            <a:r>
              <a:rPr lang="mk-MK" sz="2800" dirty="0"/>
              <a:t>Овозможува незначително поголема компресија од </a:t>
            </a:r>
            <a:r>
              <a:rPr lang="en-US" sz="2800" dirty="0"/>
              <a:t>GIF</a:t>
            </a:r>
            <a:r>
              <a:rPr lang="mk-MK" sz="2800" dirty="0"/>
              <a:t>, но може да прикаже по 24 бита за пиксел, односно 16,7 милиони бои. Најголема предност е тоа што по потреба овозможува и компримирање без губитоци, што значи датотеката може да се компримира, па да се распакова и повторно да се компримира без деградација на квалитетот.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PNG</a:t>
            </a:r>
            <a:r>
              <a:rPr lang="mk-MK" sz="2800" dirty="0"/>
              <a:t> е препорачан за користење од страна на </a:t>
            </a:r>
            <a:r>
              <a:rPr lang="en-US" sz="2800" dirty="0"/>
              <a:t>World Wide Web Consortium.</a:t>
            </a:r>
            <a:endParaRPr lang="mk-MK" sz="2800" dirty="0"/>
          </a:p>
        </p:txBody>
      </p:sp>
    </p:spTree>
    <p:extLst>
      <p:ext uri="{BB962C8B-B14F-4D97-AF65-F5344CB8AC3E}">
        <p14:creationId xmlns:p14="http://schemas.microsoft.com/office/powerpoint/2010/main" val="185313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2642</Words>
  <Application>Microsoft Office PowerPoint</Application>
  <PresentationFormat>On-screen Show (4:3)</PresentationFormat>
  <Paragraphs>191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Веб графика</vt:lpstr>
      <vt:lpstr>Векторска графика</vt:lpstr>
      <vt:lpstr>PowerPoint Presentation</vt:lpstr>
      <vt:lpstr>Растерска графика </vt:lpstr>
      <vt:lpstr>Растерска графика</vt:lpstr>
      <vt:lpstr>Формати на дигитални слики</vt:lpstr>
      <vt:lpstr>Формати на дигитални слики</vt:lpstr>
      <vt:lpstr>Формати на дигитални слики</vt:lpstr>
      <vt:lpstr>Формати на дигитални слики</vt:lpstr>
      <vt:lpstr>HTML Images (ознака &lt;img&gt;)</vt:lpstr>
      <vt:lpstr>Основни атрибути на &lt;img&gt;</vt:lpstr>
      <vt:lpstr>PowerPoint Presentation</vt:lpstr>
      <vt:lpstr>Основни атрибути на &lt;img&gt;</vt:lpstr>
      <vt:lpstr> HTML &lt;map&gt; елемент</vt:lpstr>
      <vt:lpstr> HTML &lt;map&gt; елемент</vt:lpstr>
      <vt:lpstr>SVG (Scalable Vector Graphic)</vt:lpstr>
      <vt:lpstr>Предности на SVG</vt:lpstr>
      <vt:lpstr>Креирање на SVG </vt:lpstr>
      <vt:lpstr>Oбјаснување на SVG кодот</vt:lpstr>
      <vt:lpstr>Oбјаснување на SVG кодот</vt:lpstr>
      <vt:lpstr>Начини на внесување на SVG во HTML</vt:lpstr>
      <vt:lpstr>Начини на внесување на SVG во HTML</vt:lpstr>
      <vt:lpstr>Начини на внесување на SVG во HTML</vt:lpstr>
      <vt:lpstr>Начини на внесување на SVG во HTML</vt:lpstr>
      <vt:lpstr>InLine SVG во HTML5</vt:lpstr>
      <vt:lpstr>SVG (Scalable Vector Graphics)</vt:lpstr>
      <vt:lpstr>HTML5 – CANVAS </vt:lpstr>
      <vt:lpstr>HTML5 – CANVAS </vt:lpstr>
      <vt:lpstr>HTML5 – CANVAS Coordinates</vt:lpstr>
      <vt:lpstr>HTML5 – CANVAS Path </vt:lpstr>
      <vt:lpstr>HTML5 – CANVAS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Gagal</dc:creator>
  <cp:lastModifiedBy>elena desanoska</cp:lastModifiedBy>
  <cp:revision>72</cp:revision>
  <dcterms:created xsi:type="dcterms:W3CDTF">2006-08-16T00:00:00Z</dcterms:created>
  <dcterms:modified xsi:type="dcterms:W3CDTF">2021-03-10T19:11:31Z</dcterms:modified>
</cp:coreProperties>
</file>