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1" r:id="rId4"/>
    <p:sldId id="279" r:id="rId5"/>
    <p:sldId id="282" r:id="rId6"/>
    <p:sldId id="277" r:id="rId7"/>
    <p:sldId id="271" r:id="rId8"/>
    <p:sldId id="283" r:id="rId9"/>
    <p:sldId id="276" r:id="rId10"/>
    <p:sldId id="284" r:id="rId11"/>
    <p:sldId id="275" r:id="rId12"/>
    <p:sldId id="285" r:id="rId13"/>
    <p:sldId id="273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38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mk-MK" dirty="0" smtClean="0"/>
              <a:t>Веб технологии</a:t>
            </a:r>
            <a:endParaRPr lang="en-US" dirty="0"/>
          </a:p>
        </p:txBody>
      </p:sp>
      <p:pic>
        <p:nvPicPr>
          <p:cNvPr id="1028" name="Picture 4" descr="Charlie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87" y="1981904"/>
            <a:ext cx="6826832" cy="457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2732" y="463639"/>
            <a:ext cx="10637950" cy="1275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Server Side Scripting</a:t>
            </a:r>
            <a:endParaRPr lang="en-US" sz="4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512158" y="3799268"/>
            <a:ext cx="1416676" cy="9272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Наредбата echo е најчесто употребуваната наредба која се користи за испишување на одредена содржина, па затоа и во нашите примери ќе работиме со оваа наредба, иако </a:t>
            </a:r>
            <a:r>
              <a:rPr lang="ru-RU" sz="2800" dirty="0" smtClean="0"/>
              <a:t>слична </a:t>
            </a:r>
            <a:r>
              <a:rPr lang="ru-RU" sz="2800" dirty="0"/>
              <a:t>функција има и наредбата Print.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Препорака: </a:t>
            </a:r>
            <a:r>
              <a:rPr lang="ru-RU" sz="2800" dirty="0"/>
              <a:t>Бидејќи атрибутите во HTML кодот вообичаено се пишуваат со двојни наводници, кога се пишуваат PHP декларации да се користат единечни наводници. Така, нема да се мешаат наводниците  и многу поретко ќе се појавуваат грешки.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Другиот начин е целата содржина да се пишува во рамки на PHP ознаките како на </a:t>
            </a:r>
            <a:r>
              <a:rPr lang="ru-RU" sz="2800" dirty="0" smtClean="0"/>
              <a:t>следниот </a:t>
            </a:r>
            <a:r>
              <a:rPr lang="ru-RU" sz="2800" dirty="0"/>
              <a:t>пример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20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4856"/>
            <a:ext cx="9144000" cy="56731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900" b="1" dirty="0" smtClean="0">
                <a:solidFill>
                  <a:srgbClr val="FF0000"/>
                </a:solidFill>
              </a:rPr>
              <a:t>&lt;?</a:t>
            </a:r>
            <a:r>
              <a:rPr lang="en-US" sz="3900" b="1" dirty="0" err="1" smtClean="0">
                <a:solidFill>
                  <a:srgbClr val="FF0000"/>
                </a:solidFill>
              </a:rPr>
              <a:t>php</a:t>
            </a:r>
            <a:endParaRPr lang="mk-MK" sz="39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b="1" dirty="0" smtClean="0">
                <a:solidFill>
                  <a:srgbClr val="FF0000"/>
                </a:solidFill>
              </a:rPr>
              <a:t>cho ‘</a:t>
            </a:r>
          </a:p>
          <a:p>
            <a:pPr lvl="1" algn="l"/>
            <a:r>
              <a:rPr lang="en-US" sz="3000" dirty="0" smtClean="0"/>
              <a:t>&lt;!</a:t>
            </a:r>
            <a:r>
              <a:rPr lang="en-US" sz="3000" dirty="0"/>
              <a:t>DOCTYPE html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 smtClean="0"/>
              <a:t>&lt;</a:t>
            </a:r>
            <a:r>
              <a:rPr lang="en-US" sz="3000" dirty="0"/>
              <a:t>html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/>
              <a:t>&lt;head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/>
              <a:t>	</a:t>
            </a:r>
            <a:r>
              <a:rPr lang="en-US" sz="3000" dirty="0" smtClean="0"/>
              <a:t>&lt;meta charset=“utf-8” /&gt;</a:t>
            </a:r>
          </a:p>
          <a:p>
            <a:pPr lvl="1" algn="l"/>
            <a:r>
              <a:rPr lang="en-US" sz="3000" dirty="0" smtClean="0"/>
              <a:t>&lt;/</a:t>
            </a:r>
            <a:r>
              <a:rPr lang="en-US" sz="3000" dirty="0"/>
              <a:t>head&gt;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&lt;body</a:t>
            </a:r>
            <a:r>
              <a:rPr lang="en-US" sz="3000" dirty="0" smtClean="0"/>
              <a:t>&gt;</a:t>
            </a:r>
          </a:p>
          <a:p>
            <a:pPr lvl="1" algn="l"/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	&lt;h1&gt;</a:t>
            </a:r>
            <a:r>
              <a:rPr lang="mk-MK" sz="3000" dirty="0" smtClean="0"/>
              <a:t>Работа со </a:t>
            </a:r>
            <a:r>
              <a:rPr lang="en-US" sz="3000" dirty="0" smtClean="0"/>
              <a:t>PHP&lt;/h1&gt;</a:t>
            </a:r>
          </a:p>
          <a:p>
            <a:pPr lvl="1" algn="l"/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&lt;/body&gt;</a:t>
            </a:r>
            <a:br>
              <a:rPr lang="en-US" sz="3000" dirty="0"/>
            </a:br>
            <a:r>
              <a:rPr lang="en-US" sz="3000" dirty="0"/>
              <a:t>&lt;/html</a:t>
            </a:r>
            <a:r>
              <a:rPr lang="en-US" sz="3000" dirty="0" smtClean="0"/>
              <a:t>&gt;</a:t>
            </a:r>
            <a:r>
              <a:rPr lang="en-US" sz="3000" b="1" dirty="0" smtClean="0">
                <a:solidFill>
                  <a:srgbClr val="FF0000"/>
                </a:solidFill>
              </a:rPr>
              <a:t>’;</a:t>
            </a:r>
          </a:p>
          <a:p>
            <a:pPr algn="l"/>
            <a:r>
              <a:rPr lang="en-US" sz="3900" b="1" dirty="0" smtClean="0">
                <a:solidFill>
                  <a:srgbClr val="FF0000"/>
                </a:solidFill>
              </a:rPr>
              <a:t>?&gt;</a:t>
            </a:r>
            <a:endParaRPr lang="en-US" sz="39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04932"/>
            <a:ext cx="9144000" cy="92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/>
              <a:t>index.php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908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Нема пишано правило кој начин да се користи или кој начин е подобар за користење. Одберете го начинот кој повеќе одговара на вашиот начин на размислување. Исто така, понекогаш различните потреби во текот на програмирањето ќе ви покажат кој начин е позгоден во една или во друга </a:t>
            </a:r>
            <a:r>
              <a:rPr lang="ru-RU" sz="2800" dirty="0" smtClean="0"/>
              <a:t>ситуација.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113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PHP Frameworks &amp; CMSs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609" y="1030310"/>
            <a:ext cx="5198772" cy="549927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600" b="1" dirty="0" smtClean="0"/>
              <a:t>PHP Frameworks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Laravel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Code Igniter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Cake PHP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Zend Framework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Symphony</a:t>
            </a:r>
          </a:p>
          <a:p>
            <a:pPr algn="l"/>
            <a:r>
              <a:rPr lang="mk-MK" sz="2800" dirty="0" smtClean="0"/>
              <a:t> 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56744" y="1030309"/>
            <a:ext cx="5198772" cy="549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/>
          </a:p>
          <a:p>
            <a:pPr algn="l"/>
            <a:r>
              <a:rPr lang="en-US" sz="3600" b="1" dirty="0" smtClean="0"/>
              <a:t>PHP CMSs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WordPress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Joomla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Drupal</a:t>
            </a:r>
            <a:r>
              <a:rPr lang="mk-MK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7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PHP e-commerce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4318" y="1622738"/>
            <a:ext cx="5198772" cy="490685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WooCommerce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Magento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Open Cart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Presta</a:t>
            </a:r>
            <a:r>
              <a:rPr lang="en-US" sz="2800" b="1" dirty="0" err="1">
                <a:solidFill>
                  <a:schemeClr val="tx2"/>
                </a:solidFill>
              </a:rPr>
              <a:t>s</a:t>
            </a:r>
            <a:r>
              <a:rPr lang="en-US" sz="2800" b="1" dirty="0" err="1" smtClean="0">
                <a:solidFill>
                  <a:schemeClr val="tx2"/>
                </a:solidFill>
              </a:rPr>
              <a:t>hop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Zen Cart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OsCommerce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algn="l"/>
            <a:r>
              <a:rPr lang="mk-MK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6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PHP </a:t>
            </a:r>
            <a:r>
              <a:rPr lang="mk-MK" sz="6600" dirty="0" smtClean="0"/>
              <a:t>платформи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4318" y="1622738"/>
            <a:ext cx="5198772" cy="490685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Facebook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Yahoo</a:t>
            </a:r>
            <a:endParaRPr lang="en-US" sz="2800" b="1" dirty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Wikipedia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Tumblr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Slack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Mailchimp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Etsy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Flickr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tx2"/>
                </a:solidFill>
              </a:rPr>
              <a:t>iStockPhoto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Baidu</a:t>
            </a:r>
          </a:p>
        </p:txBody>
      </p:sp>
    </p:spTree>
    <p:extLst>
      <p:ext uri="{BB962C8B-B14F-4D97-AF65-F5344CB8AC3E}">
        <p14:creationId xmlns:p14="http://schemas.microsoft.com/office/powerpoint/2010/main" val="13656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PHP – Hypertext Preprocessor</a:t>
            </a:r>
            <a:endParaRPr lang="en-US" dirty="0"/>
          </a:p>
        </p:txBody>
      </p:sp>
      <p:pic>
        <p:nvPicPr>
          <p:cNvPr id="1026" name="Picture 2" descr="Morgan Web Technology | PHP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01650"/>
            <a:ext cx="9411260" cy="49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mk-MK" sz="4800" b="1" dirty="0" smtClean="0"/>
              <a:t>Што е </a:t>
            </a:r>
            <a:r>
              <a:rPr lang="en-US" sz="4800" b="1" dirty="0" smtClean="0"/>
              <a:t>PHP?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k-MK" sz="2800" dirty="0"/>
              <a:t>За разлика од </a:t>
            </a:r>
            <a:r>
              <a:rPr lang="en-US" sz="2800" dirty="0"/>
              <a:t>JavaScript, </a:t>
            </a:r>
            <a:r>
              <a:rPr lang="mk-MK" sz="2800" dirty="0"/>
              <a:t>кој беше програмски јазик кој се извршува во веб браузер, постојат програмски јазици кои се наменети да се извршуваат на сервер. Еден од тие јазици е </a:t>
            </a:r>
            <a:r>
              <a:rPr lang="en-US" sz="2800" dirty="0"/>
              <a:t>PHP, </a:t>
            </a:r>
            <a:r>
              <a:rPr lang="mk-MK" sz="2800" dirty="0"/>
              <a:t>или </a:t>
            </a:r>
            <a:r>
              <a:rPr lang="en-US" sz="2800" dirty="0"/>
              <a:t>Hypertext </a:t>
            </a:r>
            <a:r>
              <a:rPr lang="en-US" sz="2800" dirty="0" smtClean="0"/>
              <a:t>Preprocessor</a:t>
            </a:r>
            <a:r>
              <a:rPr lang="en-US" sz="2800" dirty="0"/>
              <a:t>. </a:t>
            </a:r>
            <a:endParaRPr lang="mk-MK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k-MK" sz="2800" dirty="0"/>
              <a:t>Слично како што </a:t>
            </a:r>
            <a:r>
              <a:rPr lang="en-US" sz="2800" dirty="0"/>
              <a:t>SASS </a:t>
            </a:r>
            <a:r>
              <a:rPr lang="mk-MK" sz="2800" dirty="0"/>
              <a:t>и </a:t>
            </a:r>
            <a:r>
              <a:rPr lang="en-US" sz="2800" dirty="0"/>
              <a:t>LESS </a:t>
            </a:r>
            <a:r>
              <a:rPr lang="mk-MK" sz="2800" dirty="0"/>
              <a:t>претставуваат претпроцесори на </a:t>
            </a:r>
            <a:r>
              <a:rPr lang="en-US" sz="2800" dirty="0"/>
              <a:t>CSS, PHP </a:t>
            </a:r>
            <a:r>
              <a:rPr lang="mk-MK" sz="2800" dirty="0"/>
              <a:t>претставува претпроцесор на </a:t>
            </a:r>
            <a:r>
              <a:rPr lang="en-US" sz="2800" dirty="0"/>
              <a:t>HTML. </a:t>
            </a:r>
            <a:r>
              <a:rPr lang="mk-MK" sz="2800" dirty="0"/>
              <a:t>Со други зборови, </a:t>
            </a:r>
            <a:r>
              <a:rPr lang="en-US" sz="2800" dirty="0"/>
              <a:t>PHP </a:t>
            </a:r>
            <a:r>
              <a:rPr lang="mk-MK" sz="2800" dirty="0"/>
              <a:t>е скрипта која се извршува на сервер, а генерира </a:t>
            </a:r>
            <a:r>
              <a:rPr lang="en-US" sz="2800" dirty="0"/>
              <a:t>HTML </a:t>
            </a:r>
            <a:r>
              <a:rPr lang="mk-MK" sz="2800" dirty="0"/>
              <a:t>содржини кои се испраќаат на барање на </a:t>
            </a:r>
            <a:r>
              <a:rPr lang="en-US" sz="2800" dirty="0"/>
              <a:t>HTTP </a:t>
            </a:r>
            <a:r>
              <a:rPr lang="mk-MK" sz="2800" dirty="0"/>
              <a:t>клиентите.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k-MK" sz="2800" dirty="0"/>
              <a:t>Така, </a:t>
            </a:r>
            <a:r>
              <a:rPr lang="en-US" sz="2800" dirty="0"/>
              <a:t>PHP </a:t>
            </a:r>
            <a:r>
              <a:rPr lang="mk-MK" sz="2800" dirty="0"/>
              <a:t>може да се користи за креирање на, статички и динамички веб страници, а воедно и веб апликации</a:t>
            </a:r>
            <a:r>
              <a:rPr lang="mk-MK" sz="2800" dirty="0" smtClean="0"/>
              <a:t>.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PHP во суштина е широко употребуван скриптен програмски јазик за општа употреба, које е особено погоден за развој на веб апликации и може да се вметнува во HTML код.</a:t>
            </a:r>
            <a:endParaRPr lang="mk-MK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398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PHP – Hypertext Preprocessor</a:t>
            </a:r>
            <a:endParaRPr lang="en-US" dirty="0"/>
          </a:p>
        </p:txBody>
      </p:sp>
      <p:pic>
        <p:nvPicPr>
          <p:cNvPr id="1026" name="Picture 2" descr="Morgan Web Technology | PHP Develop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9" r="15086"/>
          <a:stretch/>
        </p:blipFill>
        <p:spPr bwMode="auto">
          <a:xfrm>
            <a:off x="400050" y="1430225"/>
            <a:ext cx="6657975" cy="49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7172" y="1430225"/>
            <a:ext cx="39409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WAMP (XAMPP)</a:t>
            </a:r>
            <a:endParaRPr lang="en-US" sz="4800" b="1" dirty="0" smtClean="0"/>
          </a:p>
          <a:p>
            <a:endParaRPr lang="en-US" dirty="0"/>
          </a:p>
          <a:p>
            <a:r>
              <a:rPr lang="en-US" sz="3200" b="1" dirty="0" smtClean="0"/>
              <a:t>W</a:t>
            </a:r>
            <a:r>
              <a:rPr lang="en-US" sz="3200" dirty="0" smtClean="0"/>
              <a:t>indows</a:t>
            </a:r>
          </a:p>
          <a:p>
            <a:r>
              <a:rPr lang="en-US" sz="3200" b="1" dirty="0" smtClean="0"/>
              <a:t>A</a:t>
            </a:r>
            <a:r>
              <a:rPr lang="en-US" sz="3200" dirty="0" smtClean="0"/>
              <a:t>pache</a:t>
            </a:r>
          </a:p>
          <a:p>
            <a:r>
              <a:rPr lang="en-US" sz="3200" b="1" dirty="0" smtClean="0"/>
              <a:t>M</a:t>
            </a:r>
            <a:r>
              <a:rPr lang="en-US" sz="3200" dirty="0" smtClean="0"/>
              <a:t>ySQL</a:t>
            </a:r>
          </a:p>
          <a:p>
            <a:r>
              <a:rPr lang="en-US" sz="3200" b="1" dirty="0" smtClean="0"/>
              <a:t>P</a:t>
            </a:r>
            <a:r>
              <a:rPr lang="en-US" sz="3200" dirty="0" smtClean="0"/>
              <a:t>HP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52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Во овој момент можеби некого ќе го збунува фактот што и JavaScript и PHP се извршуваат на истиот компјутер, но разликата е во тоа што JavaScript кодот  се извршува во веб браузерот, а PHP кодот се извршува на серверот, кој само случајно се наоѓа на истиот компјутер бидејќи имавме потреба од развојна околина и сервер за тестирање. Во продукција, веб серверот секако ќе се наоѓа на друга локација, дали на посебен сервер хардвер или на платен хостинг кај некој сервис провајдер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Секоја PHP датотека треба да има наставка .php.  На пример </a:t>
            </a:r>
            <a:r>
              <a:rPr lang="ru-RU" sz="2800" dirty="0" smtClean="0"/>
              <a:t>index.php</a:t>
            </a:r>
            <a:endParaRPr lang="ru-RU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Во спротивно, датотеката нема да се процесира од страна на PHP машината. Оттука, наједноставната php датотека може да претставува HTML страница која има наставка .php.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За дефинирање на PHP код во рамки на една php датотека, се користат почетна и завршна php ознаки, и тоа: како почетн а ознака се користи &lt;?php , а како завршна , ознаката </a:t>
            </a:r>
            <a:r>
              <a:rPr lang="ru-RU" sz="2800" dirty="0" smtClean="0"/>
              <a:t>?&gt;</a:t>
            </a:r>
            <a:endParaRPr lang="mk-MK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7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67437"/>
            <a:ext cx="9144000" cy="4990562"/>
          </a:xfrm>
        </p:spPr>
        <p:txBody>
          <a:bodyPr>
            <a:normAutofit/>
          </a:bodyPr>
          <a:lstStyle/>
          <a:p>
            <a:r>
              <a:rPr lang="mk-MK" sz="2800" dirty="0" smtClean="0"/>
              <a:t>Почетна </a:t>
            </a:r>
            <a:r>
              <a:rPr lang="en-US" sz="2800" dirty="0" smtClean="0"/>
              <a:t>PHP </a:t>
            </a:r>
            <a:r>
              <a:rPr lang="mk-MK" sz="2800" dirty="0" smtClean="0"/>
              <a:t>ознака:</a:t>
            </a:r>
          </a:p>
          <a:p>
            <a:r>
              <a:rPr lang="en-US" sz="4800" b="1" dirty="0" smtClean="0"/>
              <a:t>&lt;?</a:t>
            </a:r>
            <a:r>
              <a:rPr lang="en-US" sz="4800" b="1" dirty="0" err="1" smtClean="0"/>
              <a:t>php</a:t>
            </a:r>
            <a:endParaRPr lang="mk-MK" sz="4800" b="1" dirty="0" smtClean="0"/>
          </a:p>
          <a:p>
            <a:endParaRPr lang="en-US" sz="2800" dirty="0" smtClean="0"/>
          </a:p>
          <a:p>
            <a:endParaRPr lang="mk-MK" sz="2800" dirty="0"/>
          </a:p>
          <a:p>
            <a:r>
              <a:rPr lang="mk-MK" sz="2800" dirty="0" smtClean="0"/>
              <a:t>Завршна </a:t>
            </a:r>
            <a:r>
              <a:rPr lang="en-US" sz="2800" dirty="0" smtClean="0"/>
              <a:t>PHP</a:t>
            </a:r>
            <a:r>
              <a:rPr lang="mk-MK" sz="2800" dirty="0" smtClean="0"/>
              <a:t> ознака:</a:t>
            </a:r>
          </a:p>
          <a:p>
            <a:r>
              <a:rPr lang="en-US" sz="4800" b="1" dirty="0" smtClean="0"/>
              <a:t>?&gt;</a:t>
            </a:r>
            <a:endParaRPr lang="mk-MK" sz="4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04932"/>
            <a:ext cx="9144000" cy="92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/>
              <a:t>index.php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410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err="1" smtClean="0"/>
              <a:t>index.php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4856"/>
            <a:ext cx="9144000" cy="567314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&lt;!DOCTYPE 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 smtClean="0"/>
              <a:t>&lt;</a:t>
            </a:r>
            <a:r>
              <a:rPr lang="en-US" sz="2800" dirty="0"/>
              <a:t>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&lt;head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&lt;meta charset=“utf-8” /&gt;</a:t>
            </a:r>
          </a:p>
          <a:p>
            <a:pPr algn="l"/>
            <a:r>
              <a:rPr lang="en-US" sz="2800" dirty="0" smtClean="0"/>
              <a:t>&lt;/</a:t>
            </a:r>
            <a:r>
              <a:rPr lang="en-US" sz="2800" dirty="0"/>
              <a:t>head&gt;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&lt;body&gt;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&lt;h1&gt;</a:t>
            </a:r>
            <a:r>
              <a:rPr lang="mk-MK" sz="2800" dirty="0" smtClean="0"/>
              <a:t>Работа со </a:t>
            </a:r>
            <a:r>
              <a:rPr lang="en-US" sz="2800" dirty="0" smtClean="0"/>
              <a:t>PHP&lt;/h1&gt;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&lt;/body&gt;</a:t>
            </a:r>
            <a:br>
              <a:rPr lang="en-US" sz="2800" dirty="0"/>
            </a:br>
            <a:r>
              <a:rPr lang="en-US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356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PHP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51" y="1081344"/>
            <a:ext cx="11559396" cy="567314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содржината на </a:t>
            </a:r>
            <a:r>
              <a:rPr lang="mk-MK" sz="2800" dirty="0" smtClean="0"/>
              <a:t>претходната</a:t>
            </a:r>
            <a:r>
              <a:rPr lang="ru-RU" sz="2800" dirty="0" smtClean="0"/>
              <a:t> </a:t>
            </a:r>
            <a:r>
              <a:rPr lang="ru-RU" sz="2800" dirty="0"/>
              <a:t>index.php датотека е HTML, која, штом е со наставка php, се процесира преку php машината на серверот, а потоа се испраќа до клиентот.  Доколку оваа датотека има наставка .html, како стандардна веб страница, нема да се процесира преку php </a:t>
            </a:r>
            <a:r>
              <a:rPr lang="mk-MK" sz="2800" dirty="0" smtClean="0"/>
              <a:t>машината</a:t>
            </a:r>
            <a:r>
              <a:rPr lang="ru-RU" sz="2800" dirty="0" smtClean="0"/>
              <a:t>, </a:t>
            </a:r>
            <a:r>
              <a:rPr lang="ru-RU" sz="2800" dirty="0"/>
              <a:t>туку само ќе биде  испратена до клиентот на негово барање.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Притоа, кога треба да се вметне специфичен PHP код, тоа може да се </a:t>
            </a:r>
            <a:r>
              <a:rPr lang="ru-RU" sz="2800" dirty="0" smtClean="0"/>
              <a:t>направи </a:t>
            </a:r>
            <a:r>
              <a:rPr lang="ru-RU" sz="2800" dirty="0"/>
              <a:t>на два начина: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Едниот начин е да се </a:t>
            </a:r>
            <a:r>
              <a:rPr lang="ru-RU" sz="2800" dirty="0" smtClean="0"/>
              <a:t>вметне во </a:t>
            </a:r>
            <a:r>
              <a:rPr lang="ru-RU" sz="2800" dirty="0"/>
              <a:t>рамки на HTML кодот, како на </a:t>
            </a:r>
            <a:r>
              <a:rPr lang="ru-RU" sz="2800" dirty="0" smtClean="0"/>
              <a:t>следниот </a:t>
            </a:r>
            <a:r>
              <a:rPr lang="ru-RU" sz="2800" dirty="0"/>
              <a:t>пример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956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4856"/>
            <a:ext cx="9144000" cy="567314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&lt;!DOCTYPE 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 smtClean="0"/>
              <a:t>&lt;</a:t>
            </a:r>
            <a:r>
              <a:rPr lang="en-US" sz="2800" dirty="0"/>
              <a:t>html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&lt;head</a:t>
            </a:r>
            <a:r>
              <a:rPr lang="en-US" sz="2800" dirty="0" smtClean="0"/>
              <a:t>&gt;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&lt;meta charset=“utf-8” /&gt;</a:t>
            </a:r>
          </a:p>
          <a:p>
            <a:pPr algn="l"/>
            <a:r>
              <a:rPr lang="en-US" sz="2800" dirty="0" smtClean="0"/>
              <a:t>&lt;/</a:t>
            </a:r>
            <a:r>
              <a:rPr lang="en-US" sz="2800" dirty="0"/>
              <a:t>head&gt;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&lt;body&gt;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>
                <a:solidFill>
                  <a:srgbClr val="FF0000"/>
                </a:solidFill>
              </a:rPr>
              <a:t>&lt;?</a:t>
            </a:r>
            <a:r>
              <a:rPr lang="en-US" sz="2800" b="1" dirty="0" err="1">
                <a:solidFill>
                  <a:srgbClr val="FF0000"/>
                </a:solidFill>
              </a:rPr>
              <a:t>php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	echo</a:t>
            </a:r>
            <a:r>
              <a:rPr lang="en-US" sz="2800" b="1" dirty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’</a:t>
            </a:r>
            <a:r>
              <a:rPr lang="en-US" sz="2800" dirty="0" smtClean="0"/>
              <a:t>&lt;h1&gt;</a:t>
            </a:r>
            <a:r>
              <a:rPr lang="mk-MK" sz="2800" dirty="0" smtClean="0"/>
              <a:t>Работа со </a:t>
            </a:r>
            <a:r>
              <a:rPr lang="en-US" sz="2800" dirty="0" smtClean="0"/>
              <a:t>PHP&lt;/h1&gt;</a:t>
            </a:r>
            <a:r>
              <a:rPr lang="en-US" sz="2800" b="1" dirty="0" smtClean="0">
                <a:solidFill>
                  <a:srgbClr val="FF0000"/>
                </a:solidFill>
              </a:rPr>
              <a:t>’;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?&gt;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&lt;/body&gt;</a:t>
            </a:r>
            <a:br>
              <a:rPr lang="en-US" sz="2800" dirty="0"/>
            </a:br>
            <a:r>
              <a:rPr lang="en-US" sz="2800" dirty="0"/>
              <a:t>&lt;/html&gt;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04932"/>
            <a:ext cx="9144000" cy="92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mtClean="0"/>
              <a:t>index.php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848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637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Веб технологии</vt:lpstr>
      <vt:lpstr> PHP – Hypertext Preprocessor</vt:lpstr>
      <vt:lpstr>Што е PHP?</vt:lpstr>
      <vt:lpstr> PHP – Hypertext Preprocessor</vt:lpstr>
      <vt:lpstr>PHP</vt:lpstr>
      <vt:lpstr>PowerPoint Presentation</vt:lpstr>
      <vt:lpstr>index.php</vt:lpstr>
      <vt:lpstr>PHP</vt:lpstr>
      <vt:lpstr>PowerPoint Presentation</vt:lpstr>
      <vt:lpstr>PHP</vt:lpstr>
      <vt:lpstr>PowerPoint Presentation</vt:lpstr>
      <vt:lpstr>PHP</vt:lpstr>
      <vt:lpstr>PHP Frameworks &amp; CMSs</vt:lpstr>
      <vt:lpstr>PHP e-commerce</vt:lpstr>
      <vt:lpstr>PHP платформи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Microsoft account</cp:lastModifiedBy>
  <cp:revision>66</cp:revision>
  <dcterms:created xsi:type="dcterms:W3CDTF">2019-04-03T05:42:54Z</dcterms:created>
  <dcterms:modified xsi:type="dcterms:W3CDTF">2021-03-24T22:50:19Z</dcterms:modified>
</cp:coreProperties>
</file>