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09" autoAdjust="0"/>
    <p:restoredTop sz="94660"/>
  </p:normalViewPr>
  <p:slideViewPr>
    <p:cSldViewPr snapToGrid="0">
      <p:cViewPr>
        <p:scale>
          <a:sx n="100" d="100"/>
          <a:sy n="100" d="100"/>
        </p:scale>
        <p:origin x="26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8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1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6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7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2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9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9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F9B2-A635-41E8-8D57-B7330CA0771E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mk-MK" dirty="0" smtClean="0">
                <a:solidFill>
                  <a:schemeClr val="tx2"/>
                </a:solidFill>
              </a:rPr>
              <a:t>Веб технологии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3037" y="5786404"/>
            <a:ext cx="10663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solidFill>
                  <a:schemeClr val="tx2"/>
                </a:solidFill>
              </a:rPr>
              <a:t>HyperText</a:t>
            </a:r>
            <a:r>
              <a:rPr lang="en-US" sz="5400" b="1" dirty="0" smtClean="0">
                <a:solidFill>
                  <a:schemeClr val="tx2"/>
                </a:solidFill>
              </a:rPr>
              <a:t> Transfer Protocol</a:t>
            </a: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8" b="15649"/>
          <a:stretch/>
        </p:blipFill>
        <p:spPr>
          <a:xfrm>
            <a:off x="1710743" y="1001674"/>
            <a:ext cx="8770513" cy="491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14374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Entity headers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mk-MK" sz="3600" dirty="0" smtClean="0">
                <a:solidFill>
                  <a:schemeClr val="tx2"/>
                </a:solidFill>
              </a:rPr>
              <a:t>ПРИМЕРИ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276" y="1883404"/>
            <a:ext cx="115137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Allow: GET, HEAD, </a:t>
            </a:r>
            <a:r>
              <a:rPr lang="en-US" sz="4400" b="1" dirty="0" smtClean="0">
                <a:solidFill>
                  <a:srgbClr val="0070C0"/>
                </a:solidFill>
              </a:rPr>
              <a:t>PUT</a:t>
            </a:r>
          </a:p>
          <a:p>
            <a:endParaRPr lang="en-US" sz="4400" b="1" dirty="0"/>
          </a:p>
          <a:p>
            <a:r>
              <a:rPr lang="en-US" sz="4400" b="1" dirty="0">
                <a:solidFill>
                  <a:srgbClr val="0070C0"/>
                </a:solidFill>
              </a:rPr>
              <a:t>Content-Encoding: </a:t>
            </a:r>
            <a:r>
              <a:rPr lang="en-US" sz="4400" b="1" dirty="0" smtClean="0">
                <a:solidFill>
                  <a:srgbClr val="0070C0"/>
                </a:solidFill>
              </a:rPr>
              <a:t>zip</a:t>
            </a:r>
            <a:endParaRPr lang="mk-MK" sz="4400" b="1" dirty="0" smtClean="0">
              <a:solidFill>
                <a:srgbClr val="0070C0"/>
              </a:solidFill>
            </a:endParaRPr>
          </a:p>
          <a:p>
            <a:endParaRPr lang="mk-MK" sz="4400" b="1" dirty="0" smtClean="0">
              <a:solidFill>
                <a:srgbClr val="0070C0"/>
              </a:solidFill>
            </a:endParaRPr>
          </a:p>
          <a:p>
            <a:r>
              <a:rPr lang="en-US" sz="4400" b="1" dirty="0">
                <a:solidFill>
                  <a:srgbClr val="0070C0"/>
                </a:solidFill>
              </a:rPr>
              <a:t>Content-Type: text/html; charset=utf-8</a:t>
            </a:r>
            <a:endParaRPr lang="mk-MK" sz="2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4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14374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HTTP Request message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mk-MK" sz="3600" dirty="0" smtClean="0">
                <a:solidFill>
                  <a:schemeClr val="tx2"/>
                </a:solidFill>
              </a:rPr>
              <a:t>ПРИМЕР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789" y="1883404"/>
            <a:ext cx="118871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GET </a:t>
            </a:r>
            <a:r>
              <a:rPr lang="en-US" sz="4000" b="1" dirty="0" smtClean="0">
                <a:solidFill>
                  <a:srgbClr val="0070C0"/>
                </a:solidFill>
              </a:rPr>
              <a:t>/staff  HTTP/1.1</a:t>
            </a:r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4000" b="1" dirty="0">
                <a:solidFill>
                  <a:srgbClr val="0070C0"/>
                </a:solidFill>
              </a:rPr>
              <a:t>User-Agent: Mozilla/4.0 </a:t>
            </a:r>
            <a:r>
              <a:rPr lang="en-US" sz="3200" b="1" dirty="0">
                <a:solidFill>
                  <a:srgbClr val="0070C0"/>
                </a:solidFill>
              </a:rPr>
              <a:t>(compatible; MSIE5.01; Windows NT)</a:t>
            </a:r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4000" b="1" dirty="0">
                <a:solidFill>
                  <a:srgbClr val="0070C0"/>
                </a:solidFill>
              </a:rPr>
              <a:t>Host: www.fikt.uklo.edu.mk/</a:t>
            </a:r>
          </a:p>
          <a:p>
            <a:r>
              <a:rPr lang="en-US" sz="4000" b="1" dirty="0">
                <a:solidFill>
                  <a:srgbClr val="0070C0"/>
                </a:solidFill>
              </a:rPr>
              <a:t>Accept-Language: </a:t>
            </a:r>
            <a:r>
              <a:rPr lang="en-US" sz="4000" b="1" dirty="0" err="1">
                <a:solidFill>
                  <a:srgbClr val="0070C0"/>
                </a:solidFill>
              </a:rPr>
              <a:t>en</a:t>
            </a:r>
            <a:r>
              <a:rPr lang="en-US" sz="4000" b="1" dirty="0">
                <a:solidFill>
                  <a:srgbClr val="0070C0"/>
                </a:solidFill>
              </a:rPr>
              <a:t>-us</a:t>
            </a:r>
          </a:p>
          <a:p>
            <a:r>
              <a:rPr lang="en-US" sz="4000" b="1" dirty="0">
                <a:solidFill>
                  <a:srgbClr val="0070C0"/>
                </a:solidFill>
              </a:rPr>
              <a:t>Accept-Encoding: </a:t>
            </a:r>
            <a:r>
              <a:rPr lang="en-US" sz="4000" b="1" dirty="0" err="1">
                <a:solidFill>
                  <a:srgbClr val="0070C0"/>
                </a:solidFill>
              </a:rPr>
              <a:t>gzip</a:t>
            </a:r>
            <a:r>
              <a:rPr lang="en-US" sz="4000" b="1" dirty="0">
                <a:solidFill>
                  <a:srgbClr val="0070C0"/>
                </a:solidFill>
              </a:rPr>
              <a:t>, zip</a:t>
            </a:r>
          </a:p>
          <a:p>
            <a:r>
              <a:rPr lang="en-US" sz="4000" b="1" dirty="0">
                <a:solidFill>
                  <a:srgbClr val="0070C0"/>
                </a:solidFill>
              </a:rPr>
              <a:t>Connection: Keep-Alive</a:t>
            </a:r>
          </a:p>
        </p:txBody>
      </p:sp>
    </p:spTree>
    <p:extLst>
      <p:ext uri="{BB962C8B-B14F-4D97-AF65-F5344CB8AC3E}">
        <p14:creationId xmlns:p14="http://schemas.microsoft.com/office/powerpoint/2010/main" val="135639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11798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HTTP Response message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mk-MK" sz="3600" dirty="0" smtClean="0">
                <a:solidFill>
                  <a:schemeClr val="tx2"/>
                </a:solidFill>
              </a:rPr>
              <a:t>ПРИМЕР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670" y="1342486"/>
            <a:ext cx="1144931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HTTP/1.1 200 OK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Date: Sun, 26 Jul 2020 16:45:13 GMT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Server: Apache/2.2.14 (Win32)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Last-Modified: Wed, 22 Jul 2009 19:15:56 GMT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Content-Length: 88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Content-Type: text/html, charset=utf-8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Connection: Closed</a:t>
            </a:r>
          </a:p>
          <a:p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&lt;!DOCTYPE html&gt;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&lt;html&gt;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&lt;head&gt;&lt;title&gt;</a:t>
            </a:r>
            <a:r>
              <a:rPr lang="mk-MK" sz="2400" b="1" dirty="0" smtClean="0"/>
              <a:t>Факултет за ИКТ - Битола</a:t>
            </a:r>
            <a:r>
              <a:rPr lang="en-US" sz="2400" b="1" dirty="0" smtClean="0">
                <a:solidFill>
                  <a:srgbClr val="0070C0"/>
                </a:solidFill>
              </a:rPr>
              <a:t>&lt;/title&gt;&lt;head&gt;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&lt;body&gt;&lt;h1&gt;</a:t>
            </a:r>
            <a:r>
              <a:rPr lang="mk-MK" sz="2400" b="1" dirty="0"/>
              <a:t>Список на вработени</a:t>
            </a:r>
            <a:r>
              <a:rPr lang="en-US" sz="2400" b="1" dirty="0" smtClean="0">
                <a:solidFill>
                  <a:srgbClr val="0070C0"/>
                </a:solidFill>
              </a:rPr>
              <a:t>&lt;/h1&gt;</a:t>
            </a:r>
            <a:r>
              <a:rPr lang="mk-MK" sz="2400" b="1" dirty="0" smtClean="0"/>
              <a:t>...</a:t>
            </a:r>
            <a:r>
              <a:rPr lang="en-US" sz="2400" b="1" dirty="0" smtClean="0">
                <a:solidFill>
                  <a:srgbClr val="0070C0"/>
                </a:solidFill>
              </a:rPr>
              <a:t>&lt;/body&gt;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&lt;/</a:t>
            </a:r>
            <a:r>
              <a:rPr lang="en-US" sz="2400" b="1" dirty="0">
                <a:solidFill>
                  <a:srgbClr val="0070C0"/>
                </a:solidFill>
              </a:rPr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96950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369" y="172408"/>
            <a:ext cx="10599313" cy="93517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HTTP/0.9 — The One-line </a:t>
            </a:r>
            <a:r>
              <a:rPr lang="en-US" dirty="0" smtClean="0">
                <a:solidFill>
                  <a:schemeClr val="tx2"/>
                </a:solidFill>
              </a:rPr>
              <a:t>Protocol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275" y="1715973"/>
            <a:ext cx="11449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GET</a:t>
            </a:r>
          </a:p>
          <a:p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4000" dirty="0"/>
              <a:t>HTML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3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369" y="172408"/>
            <a:ext cx="10599313" cy="9351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HTTP/1.0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275" y="1715973"/>
            <a:ext cx="1144931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GET, HEAD, POST</a:t>
            </a:r>
          </a:p>
          <a:p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4400" b="1" dirty="0" smtClean="0">
                <a:solidFill>
                  <a:srgbClr val="0070C0"/>
                </a:solidFill>
              </a:rPr>
              <a:t>Headers</a:t>
            </a:r>
          </a:p>
          <a:p>
            <a:r>
              <a:rPr lang="en-US" sz="4000" dirty="0"/>
              <a:t>	</a:t>
            </a:r>
            <a:r>
              <a:rPr lang="en-US" sz="4000" dirty="0" smtClean="0">
                <a:solidFill>
                  <a:srgbClr val="00B050"/>
                </a:solidFill>
              </a:rPr>
              <a:t>Content-type</a:t>
            </a:r>
          </a:p>
          <a:p>
            <a:r>
              <a:rPr lang="en-US" sz="4000" dirty="0">
                <a:solidFill>
                  <a:srgbClr val="00B050"/>
                </a:solidFill>
              </a:rPr>
              <a:t>	</a:t>
            </a:r>
            <a:r>
              <a:rPr lang="en-US" sz="4000" dirty="0" smtClean="0">
                <a:solidFill>
                  <a:srgbClr val="00B050"/>
                </a:solidFill>
              </a:rPr>
              <a:t>Connection: keep-alive</a:t>
            </a:r>
          </a:p>
          <a:p>
            <a:endParaRPr lang="en-US" sz="4000" b="1" dirty="0">
              <a:solidFill>
                <a:srgbClr val="0070C0"/>
              </a:solidFill>
            </a:endParaRPr>
          </a:p>
          <a:p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369" y="172408"/>
            <a:ext cx="10599313" cy="9351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HTTP/1.</a:t>
            </a:r>
            <a:r>
              <a:rPr lang="mk-MK" dirty="0" smtClean="0">
                <a:solidFill>
                  <a:schemeClr val="tx2"/>
                </a:solidFill>
              </a:rPr>
              <a:t>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275" y="1715973"/>
            <a:ext cx="11449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GET, HEAD</a:t>
            </a:r>
            <a:r>
              <a:rPr lang="en-US" sz="4400" b="1" dirty="0">
                <a:solidFill>
                  <a:srgbClr val="0070C0"/>
                </a:solidFill>
              </a:rPr>
              <a:t>, POST, PUT, DELETE, </a:t>
            </a:r>
            <a:r>
              <a:rPr lang="en-US" sz="4400" b="1" dirty="0" smtClean="0">
                <a:solidFill>
                  <a:srgbClr val="0070C0"/>
                </a:solidFill>
              </a:rPr>
              <a:t>OPTIONS… </a:t>
            </a:r>
          </a:p>
          <a:p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4000" dirty="0" smtClean="0">
                <a:solidFill>
                  <a:srgbClr val="00B050"/>
                </a:solidFill>
              </a:rPr>
              <a:t>Connection: keep-alive</a:t>
            </a:r>
            <a:r>
              <a:rPr lang="mk-MK" sz="4000" dirty="0" smtClean="0"/>
              <a:t> е </a:t>
            </a:r>
            <a:r>
              <a:rPr lang="en-US" sz="4000" dirty="0" smtClean="0"/>
              <a:t>default</a:t>
            </a:r>
          </a:p>
          <a:p>
            <a:endParaRPr lang="en-US" sz="4000" dirty="0"/>
          </a:p>
          <a:p>
            <a:r>
              <a:rPr lang="en-US" sz="4000" b="1" dirty="0" smtClean="0">
                <a:solidFill>
                  <a:srgbClr val="FF0000"/>
                </a:solidFill>
              </a:rPr>
              <a:t>Upgrade: </a:t>
            </a:r>
            <a:r>
              <a:rPr lang="en-US" sz="4000" b="1" dirty="0">
                <a:solidFill>
                  <a:srgbClr val="FF0000"/>
                </a:solidFill>
              </a:rPr>
              <a:t>HTTP/2.0 </a:t>
            </a:r>
            <a:r>
              <a:rPr lang="mk-MK" sz="4000" b="1" dirty="0">
                <a:solidFill>
                  <a:srgbClr val="FF0000"/>
                </a:solidFill>
              </a:rPr>
              <a:t>или пак, </a:t>
            </a:r>
            <a:r>
              <a:rPr lang="en-US" sz="4000" b="1" dirty="0" err="1">
                <a:solidFill>
                  <a:srgbClr val="FF0000"/>
                </a:solidFill>
              </a:rPr>
              <a:t>WebSockets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endParaRPr lang="en-US" sz="4000" b="1" dirty="0">
              <a:solidFill>
                <a:srgbClr val="0070C0"/>
              </a:solidFill>
            </a:endParaRPr>
          </a:p>
          <a:p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27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369" y="172408"/>
            <a:ext cx="10599313" cy="9351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HTTP/2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275" y="1715973"/>
            <a:ext cx="11449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Multiplexing</a:t>
            </a:r>
          </a:p>
          <a:p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4000" b="1" dirty="0" smtClean="0">
                <a:solidFill>
                  <a:srgbClr val="00B050"/>
                </a:solidFill>
              </a:rPr>
              <a:t>Headers compression</a:t>
            </a:r>
            <a:endParaRPr lang="en-US" sz="4000" b="1" dirty="0" smtClean="0"/>
          </a:p>
          <a:p>
            <a:endParaRPr lang="en-US" sz="4000" b="1" dirty="0"/>
          </a:p>
          <a:p>
            <a:r>
              <a:rPr lang="en-US" sz="4000" b="1" dirty="0" smtClean="0">
                <a:solidFill>
                  <a:srgbClr val="FF0000"/>
                </a:solidFill>
              </a:rPr>
              <a:t>PUSH messages</a:t>
            </a:r>
          </a:p>
          <a:p>
            <a:endParaRPr lang="en-US" sz="4000" b="1" dirty="0">
              <a:solidFill>
                <a:srgbClr val="0070C0"/>
              </a:solidFill>
            </a:endParaRPr>
          </a:p>
          <a:p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2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369" y="172408"/>
            <a:ext cx="10599313" cy="9351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HTTP</a:t>
            </a:r>
            <a:r>
              <a:rPr lang="mk-MK" dirty="0" smtClean="0">
                <a:solidFill>
                  <a:schemeClr val="tx2"/>
                </a:solidFill>
              </a:rPr>
              <a:t> комуникации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275" y="1715973"/>
            <a:ext cx="11217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Polling</a:t>
            </a:r>
            <a:endParaRPr lang="en-US" sz="6000" b="1" dirty="0">
              <a:solidFill>
                <a:srgbClr val="0070C0"/>
              </a:solidFill>
            </a:endParaRPr>
          </a:p>
          <a:p>
            <a:r>
              <a:rPr lang="en-US" sz="4400" b="1" dirty="0" smtClean="0">
                <a:solidFill>
                  <a:srgbClr val="0070C0"/>
                </a:solidFill>
              </a:rPr>
              <a:t>	</a:t>
            </a:r>
            <a:r>
              <a:rPr lang="en-US" sz="4800" b="1" dirty="0" smtClean="0">
                <a:solidFill>
                  <a:srgbClr val="00B050"/>
                </a:solidFill>
              </a:rPr>
              <a:t>- Short polling</a:t>
            </a:r>
          </a:p>
          <a:p>
            <a:r>
              <a:rPr lang="en-US" sz="4400" b="1" dirty="0">
                <a:solidFill>
                  <a:srgbClr val="00B050"/>
                </a:solidFill>
              </a:rPr>
              <a:t>	</a:t>
            </a:r>
            <a:r>
              <a:rPr lang="en-US" sz="4800" b="1" dirty="0" smtClean="0">
                <a:solidFill>
                  <a:srgbClr val="00B050"/>
                </a:solidFill>
              </a:rPr>
              <a:t>- Long polling</a:t>
            </a:r>
          </a:p>
          <a:p>
            <a:endParaRPr lang="en-US" sz="4800" b="1" dirty="0">
              <a:solidFill>
                <a:srgbClr val="0070C0"/>
              </a:solidFill>
            </a:endParaRPr>
          </a:p>
          <a:p>
            <a:r>
              <a:rPr lang="en-US" sz="4800" b="1" dirty="0" smtClean="0">
                <a:solidFill>
                  <a:srgbClr val="0070C0"/>
                </a:solidFill>
              </a:rPr>
              <a:t>HTML5 SSE (Server Sent Events)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2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369" y="172408"/>
            <a:ext cx="10599313" cy="93517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WebSockets</a:t>
            </a:r>
            <a:r>
              <a:rPr lang="mk-MK" dirty="0" smtClean="0">
                <a:solidFill>
                  <a:schemeClr val="tx2"/>
                </a:solidFill>
              </a:rPr>
              <a:t> протокол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576" y="1715973"/>
            <a:ext cx="116940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Full-duplex</a:t>
            </a:r>
            <a:endParaRPr lang="mk-MK" sz="6000" b="1" dirty="0" smtClean="0">
              <a:solidFill>
                <a:srgbClr val="0070C0"/>
              </a:solidFill>
            </a:endParaRPr>
          </a:p>
          <a:p>
            <a:endParaRPr lang="mk-MK" sz="6000" b="1" dirty="0">
              <a:solidFill>
                <a:srgbClr val="0070C0"/>
              </a:solidFill>
            </a:endParaRPr>
          </a:p>
          <a:p>
            <a:r>
              <a:rPr lang="en-US" sz="6000" b="1" dirty="0" smtClean="0">
                <a:solidFill>
                  <a:srgbClr val="00B050"/>
                </a:solidFill>
              </a:rPr>
              <a:t>TCP-&gt;HTTP----------------&gt;</a:t>
            </a:r>
            <a:r>
              <a:rPr lang="en-US" sz="6000" b="1" dirty="0" err="1" smtClean="0">
                <a:solidFill>
                  <a:srgbClr val="00B050"/>
                </a:solidFill>
              </a:rPr>
              <a:t>WebSockets</a:t>
            </a:r>
            <a:endParaRPr lang="en-US" sz="6000" b="1" dirty="0">
              <a:solidFill>
                <a:srgbClr val="00B050"/>
              </a:solidFill>
            </a:endParaRPr>
          </a:p>
          <a:p>
            <a:r>
              <a:rPr lang="en-US" sz="4400" b="1" dirty="0" smtClean="0">
                <a:solidFill>
                  <a:srgbClr val="0070C0"/>
                </a:solidFill>
              </a:rPr>
              <a:t>	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1995" y="3335628"/>
            <a:ext cx="3817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Upgrade: </a:t>
            </a:r>
            <a:r>
              <a:rPr lang="en-US" sz="3200" dirty="0" err="1" smtClean="0">
                <a:solidFill>
                  <a:srgbClr val="FF0000"/>
                </a:solidFill>
              </a:rPr>
              <a:t>websockets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7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/>
          </a:bodyPr>
          <a:lstStyle/>
          <a:p>
            <a:r>
              <a:rPr lang="mk-MK" dirty="0" smtClean="0">
                <a:solidFill>
                  <a:schemeClr val="tx2"/>
                </a:solidFill>
              </a:rPr>
              <a:t>Карактеристики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mk-MK" dirty="0" smtClean="0">
                <a:solidFill>
                  <a:schemeClr val="tx2"/>
                </a:solidFill>
              </a:rPr>
              <a:t>на </a:t>
            </a:r>
            <a:r>
              <a:rPr lang="en-US" dirty="0" smtClean="0">
                <a:solidFill>
                  <a:schemeClr val="tx2"/>
                </a:solidFill>
              </a:rPr>
              <a:t>HTTP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702" y="1535670"/>
            <a:ext cx="106637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Stateless/Connectionless</a:t>
            </a:r>
          </a:p>
          <a:p>
            <a:pPr lvl="1"/>
            <a:r>
              <a:rPr lang="en-US" sz="2800" dirty="0" smtClean="0">
                <a:solidFill>
                  <a:srgbClr val="00B050"/>
                </a:solidFill>
              </a:rPr>
              <a:t>- Request</a:t>
            </a:r>
          </a:p>
          <a:p>
            <a:pPr lvl="1"/>
            <a:r>
              <a:rPr lang="en-US" sz="2800" dirty="0" smtClean="0">
                <a:solidFill>
                  <a:srgbClr val="00B050"/>
                </a:solidFill>
              </a:rPr>
              <a:t>- Response</a:t>
            </a:r>
          </a:p>
          <a:p>
            <a:pPr lvl="1"/>
            <a:r>
              <a:rPr lang="en-US" sz="2800" dirty="0" smtClean="0">
                <a:solidFill>
                  <a:srgbClr val="00B050"/>
                </a:solidFill>
              </a:rPr>
              <a:t>- Connection close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b="1" dirty="0"/>
          </a:p>
          <a:p>
            <a:r>
              <a:rPr lang="en-US" sz="4400" b="1" dirty="0" smtClean="0">
                <a:solidFill>
                  <a:srgbClr val="0070C0"/>
                </a:solidFill>
              </a:rPr>
              <a:t>Media Independent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- HTML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- JPG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- JSON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- MP4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…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80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 fontScale="90000"/>
          </a:bodyPr>
          <a:lstStyle/>
          <a:p>
            <a:r>
              <a:rPr lang="mk-MK" dirty="0" smtClean="0">
                <a:solidFill>
                  <a:schemeClr val="tx2"/>
                </a:solidFill>
              </a:rPr>
              <a:t>Структура на </a:t>
            </a:r>
            <a:r>
              <a:rPr lang="en-US" dirty="0" smtClean="0">
                <a:solidFill>
                  <a:schemeClr val="tx2"/>
                </a:solidFill>
              </a:rPr>
              <a:t>HTTP</a:t>
            </a:r>
            <a:r>
              <a:rPr lang="mk-MK" dirty="0" smtClean="0">
                <a:solidFill>
                  <a:schemeClr val="tx2"/>
                </a:solidFill>
              </a:rPr>
              <a:t> пораките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7735" y="1535670"/>
            <a:ext cx="101356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Start line</a:t>
            </a:r>
            <a:r>
              <a:rPr lang="mk-MK" sz="4400" b="1" dirty="0"/>
              <a:t> </a:t>
            </a:r>
            <a:r>
              <a:rPr lang="mk-MK" sz="4400" b="1" dirty="0" smtClean="0"/>
              <a:t>      </a:t>
            </a:r>
            <a:r>
              <a:rPr lang="en-US" sz="4400" dirty="0" smtClean="0">
                <a:solidFill>
                  <a:srgbClr val="FF0000"/>
                </a:solidFill>
              </a:rPr>
              <a:t>CRLF</a:t>
            </a:r>
          </a:p>
          <a:p>
            <a:endParaRPr lang="en-US" sz="4400" b="1" dirty="0"/>
          </a:p>
          <a:p>
            <a:r>
              <a:rPr lang="en-US" sz="4400" b="1" dirty="0" smtClean="0">
                <a:solidFill>
                  <a:srgbClr val="0070C0"/>
                </a:solidFill>
              </a:rPr>
              <a:t>Header fields      </a:t>
            </a:r>
            <a:r>
              <a:rPr lang="en-US" sz="4400" dirty="0" smtClean="0">
                <a:solidFill>
                  <a:srgbClr val="FF0000"/>
                </a:solidFill>
              </a:rPr>
              <a:t>CRLF</a:t>
            </a:r>
          </a:p>
          <a:p>
            <a:endParaRPr lang="en-US" sz="4400" b="1" dirty="0"/>
          </a:p>
          <a:p>
            <a:r>
              <a:rPr lang="en-US" sz="4400" dirty="0" smtClean="0">
                <a:solidFill>
                  <a:srgbClr val="FF0000"/>
                </a:solidFill>
              </a:rPr>
              <a:t>CRLF</a:t>
            </a:r>
          </a:p>
          <a:p>
            <a:endParaRPr lang="en-US" sz="4400" b="1" dirty="0"/>
          </a:p>
          <a:p>
            <a:r>
              <a:rPr lang="en-US" sz="4400" b="1" dirty="0" smtClean="0">
                <a:solidFill>
                  <a:srgbClr val="0070C0"/>
                </a:solidFill>
              </a:rPr>
              <a:t>Message body</a:t>
            </a:r>
          </a:p>
        </p:txBody>
      </p:sp>
    </p:spTree>
    <p:extLst>
      <p:ext uri="{BB962C8B-B14F-4D97-AF65-F5344CB8AC3E}">
        <p14:creationId xmlns:p14="http://schemas.microsoft.com/office/powerpoint/2010/main" val="30365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Start 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545" y="1033393"/>
            <a:ext cx="118614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Request line</a:t>
            </a:r>
            <a:r>
              <a:rPr lang="mk-MK" sz="4400" b="1" dirty="0">
                <a:solidFill>
                  <a:srgbClr val="0070C0"/>
                </a:solidFill>
              </a:rPr>
              <a:t> </a:t>
            </a:r>
            <a:r>
              <a:rPr lang="mk-MK" sz="4400" b="1" dirty="0" smtClean="0">
                <a:solidFill>
                  <a:srgbClr val="0070C0"/>
                </a:solidFill>
              </a:rPr>
              <a:t>      </a:t>
            </a:r>
            <a:r>
              <a:rPr lang="en-US" sz="3200" dirty="0" smtClean="0"/>
              <a:t>(</a:t>
            </a:r>
            <a:r>
              <a:rPr lang="mk-MK" sz="3200" dirty="0" smtClean="0"/>
              <a:t>ако е порака од клиентот</a:t>
            </a:r>
            <a:r>
              <a:rPr lang="en-US" sz="3200" dirty="0" smtClean="0"/>
              <a:t>)</a:t>
            </a:r>
          </a:p>
          <a:p>
            <a:pPr algn="ctr"/>
            <a:endParaRPr lang="en-US" sz="2000" b="1" dirty="0"/>
          </a:p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Status line      </a:t>
            </a:r>
            <a:r>
              <a:rPr lang="en-US" sz="3200" dirty="0" smtClean="0"/>
              <a:t>(</a:t>
            </a:r>
            <a:r>
              <a:rPr lang="mk-MK" sz="3200" dirty="0" smtClean="0"/>
              <a:t>ако е порака од серверот</a:t>
            </a:r>
            <a:r>
              <a:rPr lang="en-US" sz="3200" dirty="0" smtClean="0"/>
              <a:t>)</a:t>
            </a:r>
          </a:p>
          <a:p>
            <a:pPr algn="ctr"/>
            <a:endParaRPr lang="mk-MK" sz="2800" dirty="0" smtClean="0"/>
          </a:p>
          <a:p>
            <a:pPr algn="ctr"/>
            <a:r>
              <a:rPr lang="mk-MK" sz="2800" dirty="0" smtClean="0"/>
              <a:t>СТРУКТУРА</a:t>
            </a:r>
            <a:endParaRPr lang="mk-MK" sz="3600" dirty="0" smtClean="0"/>
          </a:p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METHOD    URI    VERSION</a:t>
            </a:r>
            <a:endParaRPr lang="mk-MK" sz="4000" b="1" dirty="0" smtClean="0">
              <a:solidFill>
                <a:srgbClr val="FF0000"/>
              </a:solidFill>
            </a:endParaRPr>
          </a:p>
          <a:p>
            <a:pPr algn="ctr"/>
            <a:endParaRPr lang="mk-MK" sz="2800" b="1" dirty="0"/>
          </a:p>
          <a:p>
            <a:pPr algn="ctr"/>
            <a:r>
              <a:rPr lang="mk-MK" sz="2800" dirty="0" smtClean="0"/>
              <a:t>ПРИМЕР за </a:t>
            </a:r>
            <a:r>
              <a:rPr lang="en-US" sz="2800" dirty="0" smtClean="0"/>
              <a:t>Request line</a:t>
            </a:r>
            <a:endParaRPr lang="mk-MK" sz="2800" dirty="0" smtClean="0"/>
          </a:p>
          <a:p>
            <a:pPr algn="ctr"/>
            <a:r>
              <a:rPr lang="en-US" sz="4000" b="1" dirty="0" smtClean="0">
                <a:solidFill>
                  <a:srgbClr val="00B050"/>
                </a:solidFill>
              </a:rPr>
              <a:t>GET</a:t>
            </a:r>
            <a:r>
              <a:rPr lang="mk-MK" sz="4000" b="1" dirty="0" smtClean="0">
                <a:solidFill>
                  <a:srgbClr val="00B050"/>
                </a:solidFill>
              </a:rPr>
              <a:t>  </a:t>
            </a:r>
            <a:r>
              <a:rPr lang="en-US" sz="4000" b="1" dirty="0" smtClean="0">
                <a:solidFill>
                  <a:srgbClr val="00B050"/>
                </a:solidFill>
              </a:rPr>
              <a:t>/</a:t>
            </a:r>
            <a:r>
              <a:rPr lang="en-US" sz="4000" b="1" dirty="0">
                <a:solidFill>
                  <a:srgbClr val="00B050"/>
                </a:solidFill>
              </a:rPr>
              <a:t>index.html </a:t>
            </a:r>
            <a:r>
              <a:rPr lang="mk-MK" sz="4000" b="1" dirty="0" smtClean="0">
                <a:solidFill>
                  <a:srgbClr val="00B050"/>
                </a:solidFill>
              </a:rPr>
              <a:t> </a:t>
            </a:r>
            <a:r>
              <a:rPr lang="en-US" sz="4000" b="1" dirty="0" smtClean="0">
                <a:solidFill>
                  <a:srgbClr val="00B050"/>
                </a:solidFill>
              </a:rPr>
              <a:t>HTTP/1.1</a:t>
            </a:r>
            <a:endParaRPr lang="mk-MK" sz="4000" b="1" dirty="0" smtClean="0">
              <a:solidFill>
                <a:srgbClr val="00B050"/>
              </a:solidFill>
            </a:endParaRPr>
          </a:p>
          <a:p>
            <a:pPr algn="ctr"/>
            <a:endParaRPr lang="mk-MK" sz="2800" b="1" dirty="0" smtClean="0">
              <a:solidFill>
                <a:srgbClr val="00B050"/>
              </a:solidFill>
            </a:endParaRPr>
          </a:p>
          <a:p>
            <a:r>
              <a:rPr lang="mk-MK" sz="2800" dirty="0" smtClean="0"/>
              <a:t>Методи:</a:t>
            </a:r>
            <a:r>
              <a:rPr lang="mk-MK" sz="3200" dirty="0" smtClean="0">
                <a:solidFill>
                  <a:srgbClr val="00B050"/>
                </a:solidFill>
              </a:rPr>
              <a:t> </a:t>
            </a:r>
            <a:r>
              <a:rPr lang="en-US" sz="4000" dirty="0" smtClean="0">
                <a:solidFill>
                  <a:srgbClr val="00B050"/>
                </a:solidFill>
              </a:rPr>
              <a:t>GET, HEAD, POST, PUT, PATCH, DELETE</a:t>
            </a:r>
            <a:r>
              <a:rPr lang="mk-MK" sz="4000" dirty="0" smtClean="0">
                <a:solidFill>
                  <a:srgbClr val="00B050"/>
                </a:solidFill>
              </a:rPr>
              <a:t>, </a:t>
            </a:r>
            <a:r>
              <a:rPr lang="en-US" sz="4000" dirty="0" smtClean="0">
                <a:solidFill>
                  <a:srgbClr val="00B050"/>
                </a:solidFill>
              </a:rPr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106212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Start 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545" y="1033393"/>
            <a:ext cx="1186144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Request line</a:t>
            </a:r>
            <a:r>
              <a:rPr lang="mk-MK" sz="4400" b="1" dirty="0">
                <a:solidFill>
                  <a:srgbClr val="0070C0"/>
                </a:solidFill>
              </a:rPr>
              <a:t> </a:t>
            </a:r>
            <a:r>
              <a:rPr lang="mk-MK" sz="4400" b="1" dirty="0" smtClean="0">
                <a:solidFill>
                  <a:srgbClr val="0070C0"/>
                </a:solidFill>
              </a:rPr>
              <a:t>      </a:t>
            </a:r>
            <a:r>
              <a:rPr lang="en-US" sz="3200" dirty="0" smtClean="0"/>
              <a:t>(</a:t>
            </a:r>
            <a:r>
              <a:rPr lang="mk-MK" sz="3200" dirty="0" smtClean="0"/>
              <a:t>ако е порака од клиентот</a:t>
            </a:r>
            <a:r>
              <a:rPr lang="en-US" sz="3200" dirty="0" smtClean="0"/>
              <a:t>)</a:t>
            </a:r>
          </a:p>
          <a:p>
            <a:pPr algn="ctr"/>
            <a:endParaRPr lang="en-US" sz="2000" b="1" dirty="0"/>
          </a:p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Status line      </a:t>
            </a:r>
            <a:r>
              <a:rPr lang="en-US" sz="3200" dirty="0" smtClean="0"/>
              <a:t>(</a:t>
            </a:r>
            <a:r>
              <a:rPr lang="mk-MK" sz="3200" dirty="0" smtClean="0"/>
              <a:t>ако е порака од серверот</a:t>
            </a:r>
            <a:r>
              <a:rPr lang="en-US" sz="3200" dirty="0" smtClean="0"/>
              <a:t>)</a:t>
            </a:r>
          </a:p>
          <a:p>
            <a:pPr algn="ctr"/>
            <a:endParaRPr lang="mk-MK" sz="2800" dirty="0" smtClean="0"/>
          </a:p>
          <a:p>
            <a:pPr algn="ctr"/>
            <a:r>
              <a:rPr lang="mk-MK" sz="2800" dirty="0" smtClean="0"/>
              <a:t>СТРУКТУРА</a:t>
            </a:r>
            <a:endParaRPr lang="mk-MK" sz="3600" dirty="0" smtClean="0"/>
          </a:p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METHOD    URI    VERSION</a:t>
            </a:r>
            <a:endParaRPr lang="mk-MK" sz="4000" b="1" dirty="0" smtClean="0">
              <a:solidFill>
                <a:srgbClr val="FF0000"/>
              </a:solidFill>
            </a:endParaRPr>
          </a:p>
          <a:p>
            <a:pPr algn="ctr"/>
            <a:endParaRPr lang="mk-MK" sz="2800" b="1" dirty="0"/>
          </a:p>
          <a:p>
            <a:pPr algn="ctr"/>
            <a:r>
              <a:rPr lang="mk-MK" sz="2800" dirty="0" smtClean="0"/>
              <a:t>ПРИМЕР за </a:t>
            </a:r>
            <a:r>
              <a:rPr lang="en-US" sz="2800" dirty="0" smtClean="0"/>
              <a:t>Status line</a:t>
            </a:r>
            <a:endParaRPr lang="mk-MK" sz="2800" dirty="0" smtClean="0"/>
          </a:p>
          <a:p>
            <a:pPr algn="ctr"/>
            <a:r>
              <a:rPr lang="en-US" sz="4000" b="1" dirty="0">
                <a:solidFill>
                  <a:srgbClr val="00B050"/>
                </a:solidFill>
              </a:rPr>
              <a:t>HTTP/1.1 </a:t>
            </a:r>
            <a:r>
              <a:rPr lang="en-US" sz="4000" b="1" dirty="0" smtClean="0">
                <a:solidFill>
                  <a:srgbClr val="00B050"/>
                </a:solidFill>
              </a:rPr>
              <a:t> 200  OK</a:t>
            </a:r>
          </a:p>
          <a:p>
            <a:pPr algn="ctr"/>
            <a:endParaRPr lang="mk-MK" sz="2000" b="1" dirty="0" smtClean="0">
              <a:solidFill>
                <a:srgbClr val="00B050"/>
              </a:solidFill>
            </a:endParaRPr>
          </a:p>
          <a:p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 </a:t>
            </a:r>
            <a:r>
              <a:rPr lang="mk-MK" sz="2800" dirty="0" smtClean="0"/>
              <a:t>Статуси:</a:t>
            </a:r>
            <a:r>
              <a:rPr lang="mk-MK" sz="3200" dirty="0" smtClean="0">
                <a:solidFill>
                  <a:srgbClr val="00B050"/>
                </a:solidFill>
              </a:rPr>
              <a:t> </a:t>
            </a:r>
            <a:r>
              <a:rPr lang="mk-MK" sz="4800" dirty="0" smtClean="0">
                <a:solidFill>
                  <a:srgbClr val="00B050"/>
                </a:solidFill>
              </a:rPr>
              <a:t>1хх</a:t>
            </a:r>
            <a:r>
              <a:rPr lang="en-US" sz="4800" dirty="0" smtClean="0">
                <a:solidFill>
                  <a:srgbClr val="00B050"/>
                </a:solidFill>
              </a:rPr>
              <a:t>, </a:t>
            </a:r>
            <a:r>
              <a:rPr lang="mk-MK" sz="4800" dirty="0" smtClean="0">
                <a:solidFill>
                  <a:srgbClr val="00B050"/>
                </a:solidFill>
              </a:rPr>
              <a:t>2хх</a:t>
            </a:r>
            <a:r>
              <a:rPr lang="en-US" sz="4800" dirty="0" smtClean="0">
                <a:solidFill>
                  <a:srgbClr val="00B050"/>
                </a:solidFill>
              </a:rPr>
              <a:t>, </a:t>
            </a:r>
            <a:r>
              <a:rPr lang="mk-MK" sz="4800" dirty="0" smtClean="0">
                <a:solidFill>
                  <a:srgbClr val="00B050"/>
                </a:solidFill>
              </a:rPr>
              <a:t>3хх</a:t>
            </a:r>
            <a:r>
              <a:rPr lang="en-US" sz="4800" dirty="0" smtClean="0">
                <a:solidFill>
                  <a:srgbClr val="00B050"/>
                </a:solidFill>
              </a:rPr>
              <a:t>, </a:t>
            </a:r>
            <a:r>
              <a:rPr lang="mk-MK" sz="4800" dirty="0" smtClean="0">
                <a:solidFill>
                  <a:srgbClr val="00B050"/>
                </a:solidFill>
              </a:rPr>
              <a:t>4хх</a:t>
            </a:r>
            <a:r>
              <a:rPr lang="en-US" sz="4800" dirty="0" smtClean="0">
                <a:solidFill>
                  <a:srgbClr val="00B050"/>
                </a:solidFill>
              </a:rPr>
              <a:t>, </a:t>
            </a:r>
            <a:r>
              <a:rPr lang="mk-MK" sz="4800" dirty="0" smtClean="0">
                <a:solidFill>
                  <a:srgbClr val="00B050"/>
                </a:solidFill>
              </a:rPr>
              <a:t>5хх</a:t>
            </a:r>
            <a:endParaRPr lang="en-US" sz="4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HTTP Headers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916" y="1200820"/>
            <a:ext cx="1022582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General headers</a:t>
            </a:r>
            <a:endParaRPr lang="en-US" sz="3200" dirty="0" smtClean="0"/>
          </a:p>
          <a:p>
            <a:endParaRPr lang="en-US" sz="2800" b="1" dirty="0"/>
          </a:p>
          <a:p>
            <a:r>
              <a:rPr lang="en-US" sz="4400" b="1" dirty="0" smtClean="0">
                <a:solidFill>
                  <a:srgbClr val="0070C0"/>
                </a:solidFill>
              </a:rPr>
              <a:t>Request headers</a:t>
            </a:r>
            <a:endParaRPr lang="en-US" sz="3200" dirty="0"/>
          </a:p>
          <a:p>
            <a:endParaRPr lang="mk-MK" sz="2800" b="1" dirty="0" smtClean="0">
              <a:solidFill>
                <a:srgbClr val="0070C0"/>
              </a:solidFill>
            </a:endParaRPr>
          </a:p>
          <a:p>
            <a:r>
              <a:rPr lang="en-US" sz="4400" b="1" dirty="0" smtClean="0">
                <a:solidFill>
                  <a:srgbClr val="0070C0"/>
                </a:solidFill>
              </a:rPr>
              <a:t>Response headers</a:t>
            </a:r>
            <a:endParaRPr lang="en-US" sz="3200" dirty="0"/>
          </a:p>
          <a:p>
            <a:endParaRPr lang="mk-MK" sz="2800" b="1" dirty="0" smtClean="0">
              <a:solidFill>
                <a:srgbClr val="0070C0"/>
              </a:solidFill>
            </a:endParaRPr>
          </a:p>
          <a:p>
            <a:r>
              <a:rPr lang="en-US" sz="4400" b="1" dirty="0" smtClean="0">
                <a:solidFill>
                  <a:srgbClr val="0070C0"/>
                </a:solidFill>
              </a:rPr>
              <a:t>Entity headers</a:t>
            </a:r>
            <a:endParaRPr lang="mk-MK" sz="4400" b="1" dirty="0" smtClean="0">
              <a:solidFill>
                <a:srgbClr val="0070C0"/>
              </a:solidFill>
            </a:endParaRPr>
          </a:p>
          <a:p>
            <a:pPr algn="ctr"/>
            <a:endParaRPr lang="en-US" sz="2000" dirty="0" smtClean="0"/>
          </a:p>
          <a:p>
            <a:pPr algn="ctr"/>
            <a:r>
              <a:rPr lang="mk-MK" sz="2800" dirty="0" smtClean="0"/>
              <a:t>СТРУКТУРА</a:t>
            </a:r>
            <a:endParaRPr lang="mk-MK" sz="2800" dirty="0"/>
          </a:p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Headername</a:t>
            </a:r>
            <a:r>
              <a:rPr lang="en-US" sz="3200" b="1" dirty="0" smtClean="0">
                <a:solidFill>
                  <a:srgbClr val="FF0000"/>
                </a:solidFill>
              </a:rPr>
              <a:t>:    param1, param2, …</a:t>
            </a:r>
            <a:endParaRPr lang="mk-MK" sz="3200" b="1" dirty="0">
              <a:solidFill>
                <a:srgbClr val="FF0000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398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14374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General headers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mk-MK" sz="3600" dirty="0" smtClean="0">
                <a:solidFill>
                  <a:schemeClr val="tx2"/>
                </a:solidFill>
              </a:rPr>
              <a:t>ПРИМЕРИ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916" y="1883404"/>
            <a:ext cx="102258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Cache-control: </a:t>
            </a:r>
            <a:r>
              <a:rPr lang="en-US" sz="4400" b="1" dirty="0" smtClean="0">
                <a:solidFill>
                  <a:srgbClr val="0070C0"/>
                </a:solidFill>
              </a:rPr>
              <a:t>max-age=3600</a:t>
            </a:r>
            <a:endParaRPr lang="mk-MK" sz="4400" b="1" dirty="0" smtClean="0">
              <a:solidFill>
                <a:srgbClr val="0070C0"/>
              </a:solidFill>
            </a:endParaRPr>
          </a:p>
          <a:p>
            <a:endParaRPr lang="en-US" sz="4400" b="1" dirty="0"/>
          </a:p>
          <a:p>
            <a:r>
              <a:rPr lang="en-US" sz="4400" b="1" dirty="0">
                <a:solidFill>
                  <a:srgbClr val="0070C0"/>
                </a:solidFill>
              </a:rPr>
              <a:t>Connection: </a:t>
            </a:r>
            <a:r>
              <a:rPr lang="en-US" sz="4400" b="1" dirty="0" smtClean="0">
                <a:solidFill>
                  <a:srgbClr val="0070C0"/>
                </a:solidFill>
              </a:rPr>
              <a:t>keep-alive</a:t>
            </a:r>
            <a:endParaRPr lang="mk-MK" sz="4400" b="1" dirty="0" smtClean="0">
              <a:solidFill>
                <a:srgbClr val="0070C0"/>
              </a:solidFill>
            </a:endParaRPr>
          </a:p>
          <a:p>
            <a:endParaRPr lang="mk-MK" sz="4400" b="1" dirty="0" smtClean="0">
              <a:solidFill>
                <a:srgbClr val="0070C0"/>
              </a:solidFill>
            </a:endParaRPr>
          </a:p>
          <a:p>
            <a:r>
              <a:rPr lang="en-US" sz="4400" b="1" dirty="0">
                <a:solidFill>
                  <a:srgbClr val="0070C0"/>
                </a:solidFill>
              </a:rPr>
              <a:t>Upgrade: HTTP/2.0, </a:t>
            </a:r>
            <a:r>
              <a:rPr lang="en-US" sz="4400" b="1" dirty="0" err="1" smtClean="0">
                <a:solidFill>
                  <a:srgbClr val="0070C0"/>
                </a:solidFill>
              </a:rPr>
              <a:t>websocket</a:t>
            </a:r>
            <a:r>
              <a:rPr lang="en-US" sz="4400" b="1" dirty="0" smtClean="0">
                <a:solidFill>
                  <a:srgbClr val="0070C0"/>
                </a:solidFill>
              </a:rPr>
              <a:t> </a:t>
            </a:r>
            <a:endParaRPr lang="mk-MK" sz="2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30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14374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Request headers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mk-MK" sz="3600" dirty="0" smtClean="0">
                <a:solidFill>
                  <a:schemeClr val="tx2"/>
                </a:solidFill>
              </a:rPr>
              <a:t>ПРИМЕРИ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974" y="1883404"/>
            <a:ext cx="110500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Accept: text/html, </a:t>
            </a:r>
            <a:r>
              <a:rPr lang="en-US" sz="4400" b="1" dirty="0" smtClean="0">
                <a:solidFill>
                  <a:srgbClr val="0070C0"/>
                </a:solidFill>
              </a:rPr>
              <a:t>text/</a:t>
            </a:r>
            <a:r>
              <a:rPr lang="en-US" sz="4400" b="1" dirty="0" err="1" smtClean="0">
                <a:solidFill>
                  <a:srgbClr val="0070C0"/>
                </a:solidFill>
              </a:rPr>
              <a:t>css</a:t>
            </a:r>
            <a:endParaRPr lang="en-US" sz="4400" b="1" dirty="0" smtClean="0">
              <a:solidFill>
                <a:srgbClr val="0070C0"/>
              </a:solidFill>
            </a:endParaRPr>
          </a:p>
          <a:p>
            <a:endParaRPr lang="en-US" sz="4400" b="1" dirty="0"/>
          </a:p>
          <a:p>
            <a:r>
              <a:rPr lang="en-US" sz="4400" b="1" dirty="0">
                <a:solidFill>
                  <a:srgbClr val="0070C0"/>
                </a:solidFill>
              </a:rPr>
              <a:t>Cookie: </a:t>
            </a:r>
            <a:r>
              <a:rPr lang="en-US" sz="4400" b="1" dirty="0" smtClean="0">
                <a:solidFill>
                  <a:srgbClr val="0070C0"/>
                </a:solidFill>
              </a:rPr>
              <a:t>name=</a:t>
            </a:r>
            <a:r>
              <a:rPr lang="en-US" sz="4400" b="1" dirty="0" err="1" smtClean="0">
                <a:solidFill>
                  <a:srgbClr val="0070C0"/>
                </a:solidFill>
              </a:rPr>
              <a:t>daniel;email</a:t>
            </a:r>
            <a:r>
              <a:rPr lang="en-US" sz="4400" b="1" dirty="0" smtClean="0">
                <a:solidFill>
                  <a:srgbClr val="0070C0"/>
                </a:solidFill>
              </a:rPr>
              <a:t>=daniel@mail.com</a:t>
            </a:r>
            <a:endParaRPr lang="mk-MK" sz="4400" b="1" dirty="0" smtClean="0">
              <a:solidFill>
                <a:srgbClr val="0070C0"/>
              </a:solidFill>
            </a:endParaRPr>
          </a:p>
          <a:p>
            <a:endParaRPr lang="mk-MK" sz="4400" b="1" dirty="0" smtClean="0">
              <a:solidFill>
                <a:srgbClr val="0070C0"/>
              </a:solidFill>
            </a:endParaRPr>
          </a:p>
          <a:p>
            <a:r>
              <a:rPr lang="en-US" sz="4400" b="1" dirty="0">
                <a:solidFill>
                  <a:srgbClr val="0070C0"/>
                </a:solidFill>
              </a:rPr>
              <a:t>Host: </a:t>
            </a:r>
            <a:r>
              <a:rPr lang="en-US" sz="4400" b="1" dirty="0" smtClean="0">
                <a:solidFill>
                  <a:srgbClr val="0070C0"/>
                </a:solidFill>
              </a:rPr>
              <a:t>fikt.edu.mk </a:t>
            </a:r>
            <a:endParaRPr lang="mk-MK" sz="2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14374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Response headers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mk-MK" sz="3600" dirty="0" smtClean="0">
                <a:solidFill>
                  <a:schemeClr val="tx2"/>
                </a:solidFill>
              </a:rPr>
              <a:t>ПРИМЕРИ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276" y="1883404"/>
            <a:ext cx="115137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Location: http://</a:t>
            </a:r>
            <a:r>
              <a:rPr lang="en-US" sz="4400" b="1" dirty="0" smtClean="0">
                <a:solidFill>
                  <a:srgbClr val="0070C0"/>
                </a:solidFill>
              </a:rPr>
              <a:t>www.fikt.uklo.edu.mk/studies/</a:t>
            </a:r>
          </a:p>
          <a:p>
            <a:endParaRPr lang="en-US" sz="4400" b="1" dirty="0"/>
          </a:p>
          <a:p>
            <a:r>
              <a:rPr lang="en-US" sz="4400" b="1" dirty="0">
                <a:solidFill>
                  <a:srgbClr val="0070C0"/>
                </a:solidFill>
              </a:rPr>
              <a:t>Server: Apache/2.2.14 (Win32</a:t>
            </a:r>
            <a:r>
              <a:rPr lang="en-US" sz="4400" b="1" dirty="0" smtClean="0">
                <a:solidFill>
                  <a:srgbClr val="0070C0"/>
                </a:solidFill>
              </a:rPr>
              <a:t>)</a:t>
            </a:r>
            <a:endParaRPr lang="mk-MK" sz="4400" b="1" dirty="0" smtClean="0">
              <a:solidFill>
                <a:srgbClr val="0070C0"/>
              </a:solidFill>
            </a:endParaRPr>
          </a:p>
          <a:p>
            <a:endParaRPr lang="mk-MK" sz="4400" b="1" dirty="0" smtClean="0">
              <a:solidFill>
                <a:srgbClr val="0070C0"/>
              </a:solidFill>
            </a:endParaRPr>
          </a:p>
          <a:p>
            <a:r>
              <a:rPr lang="en-US" sz="4400" b="1" dirty="0">
                <a:solidFill>
                  <a:srgbClr val="0070C0"/>
                </a:solidFill>
              </a:rPr>
              <a:t>Set-Cookie: </a:t>
            </a:r>
            <a:r>
              <a:rPr lang="en-US" sz="4000" b="1" dirty="0">
                <a:solidFill>
                  <a:srgbClr val="0070C0"/>
                </a:solidFill>
              </a:rPr>
              <a:t>name=</a:t>
            </a:r>
            <a:r>
              <a:rPr lang="en-US" sz="4000" b="1" dirty="0" err="1">
                <a:solidFill>
                  <a:srgbClr val="0070C0"/>
                </a:solidFill>
              </a:rPr>
              <a:t>daniel</a:t>
            </a:r>
            <a:r>
              <a:rPr lang="en-US" sz="4000" b="1" dirty="0" smtClean="0">
                <a:solidFill>
                  <a:srgbClr val="0070C0"/>
                </a:solidFill>
              </a:rPr>
              <a:t>, email=daniel@mail.net</a:t>
            </a:r>
            <a:r>
              <a:rPr lang="en-US" sz="4000" b="1" dirty="0">
                <a:solidFill>
                  <a:srgbClr val="0070C0"/>
                </a:solidFill>
              </a:rPr>
              <a:t>; Expires=Fri, 23 Aug 2020 20:24:01 GMT  </a:t>
            </a:r>
            <a:endParaRPr lang="mk-MK" sz="2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376</Words>
  <Application>Microsoft Office PowerPoint</Application>
  <PresentationFormat>Widescreen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 Веб технологии</vt:lpstr>
      <vt:lpstr>Карактеристики на HTTP</vt:lpstr>
      <vt:lpstr>Структура на HTTP пораките</vt:lpstr>
      <vt:lpstr>Start Line</vt:lpstr>
      <vt:lpstr>Start Line</vt:lpstr>
      <vt:lpstr>HTTP Headers</vt:lpstr>
      <vt:lpstr>General headers ПРИМЕРИ</vt:lpstr>
      <vt:lpstr>Request headers ПРИМЕРИ</vt:lpstr>
      <vt:lpstr>Response headers ПРИМЕРИ</vt:lpstr>
      <vt:lpstr>Entity headers ПРИМЕРИ</vt:lpstr>
      <vt:lpstr>HTTP Request message ПРИМЕР</vt:lpstr>
      <vt:lpstr>HTTP Response message ПРИМЕР</vt:lpstr>
      <vt:lpstr>HTTP/0.9 — The One-line Protocol</vt:lpstr>
      <vt:lpstr>HTTP/1.0</vt:lpstr>
      <vt:lpstr>HTTP/1.1</vt:lpstr>
      <vt:lpstr>HTTP/2</vt:lpstr>
      <vt:lpstr>HTTP комуникации</vt:lpstr>
      <vt:lpstr>WebSockets протокол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HTML DOM</dc:title>
  <dc:creator>Zoc</dc:creator>
  <cp:lastModifiedBy>Microsoft account</cp:lastModifiedBy>
  <cp:revision>97</cp:revision>
  <dcterms:created xsi:type="dcterms:W3CDTF">2019-04-03T05:42:54Z</dcterms:created>
  <dcterms:modified xsi:type="dcterms:W3CDTF">2021-03-31T08:00:06Z</dcterms:modified>
</cp:coreProperties>
</file>