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1" r:id="rId5"/>
    <p:sldId id="258" r:id="rId6"/>
    <p:sldId id="264" r:id="rId7"/>
    <p:sldId id="266" r:id="rId8"/>
    <p:sldId id="260" r:id="rId9"/>
    <p:sldId id="262" r:id="rId10"/>
    <p:sldId id="263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57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19.3.2021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65800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19.3.2021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4646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19.3.2021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34157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19.3.2021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398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19.3.2021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80078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19.3.2021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9589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19.3.2021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9569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19.3.2021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3249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19.3.2021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464207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Две съдържания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bg-BG"/>
              <a:t>Щракн., за да ред. стил на загл. в обр.</a:t>
            </a:r>
          </a:p>
          <a:p>
            <a:pPr lvl="1" eaLnBrk="1" latinLnBrk="0" hangingPunct="1"/>
            <a:r>
              <a:rPr lang="bg-BG"/>
              <a:t>Второ ниво</a:t>
            </a:r>
          </a:p>
          <a:p>
            <a:pPr lvl="2" eaLnBrk="1" latinLnBrk="0" hangingPunct="1"/>
            <a:r>
              <a:rPr lang="bg-BG"/>
              <a:t>Трето ниво</a:t>
            </a:r>
          </a:p>
          <a:p>
            <a:pPr lvl="3" eaLnBrk="1" latinLnBrk="0" hangingPunct="1"/>
            <a:r>
              <a:rPr lang="bg-BG"/>
              <a:t>Четвърто ниво</a:t>
            </a:r>
          </a:p>
          <a:p>
            <a:pPr lvl="4" eaLnBrk="1" latinLnBrk="0" hangingPunct="1"/>
            <a:r>
              <a:rPr lang="bg-BG"/>
              <a:t>Пето ниво</a:t>
            </a:r>
            <a:endParaRPr kumimoji="0" lang="en-US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bg-BG"/>
              <a:t>Щракн., за да ред. стил на загл. в обр.</a:t>
            </a:r>
          </a:p>
          <a:p>
            <a:pPr lvl="1" eaLnBrk="1" latinLnBrk="0" hangingPunct="1"/>
            <a:r>
              <a:rPr lang="bg-BG"/>
              <a:t>Второ ниво</a:t>
            </a:r>
          </a:p>
          <a:p>
            <a:pPr lvl="2" eaLnBrk="1" latinLnBrk="0" hangingPunct="1"/>
            <a:r>
              <a:rPr lang="bg-BG"/>
              <a:t>Трето ниво</a:t>
            </a:r>
          </a:p>
          <a:p>
            <a:pPr lvl="3" eaLnBrk="1" latinLnBrk="0" hangingPunct="1"/>
            <a:r>
              <a:rPr lang="bg-BG"/>
              <a:t>Четвърто ниво</a:t>
            </a:r>
          </a:p>
          <a:p>
            <a:pPr lvl="4" eaLnBrk="1" latinLnBrk="0" hangingPunct="1"/>
            <a:r>
              <a:rPr lang="bg-BG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19.3.2021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8" name="Заглавие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bg-BG"/>
              <a:t>Щракнете, за да редактирате стила на заглавието в образеца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00365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19.3.2021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7577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19.3.2021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8683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19.3.2021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7112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19.3.2021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972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19.3.2021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1047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19.3.2021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8629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19.3.2021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0583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19.3.2021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30740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2B35730-BCF4-4396-B8B9-CDCD4DB8B04E}" type="datetimeFigureOut">
              <a:rPr lang="bg-BG" smtClean="0"/>
              <a:pPr/>
              <a:t>19.3.2021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990376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5.xml"/><Relationship Id="rId7" Type="http://schemas.openxmlformats.org/officeDocument/2006/relationships/slide" Target="slide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https://www.youtube.com/watch?v=AZroE4fJqtQ&amp;ab_channel=KhanAcademy" TargetMode="Externa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GeISywxaqQ&amp;ab_channel=KhanAcademyBulgarian" TargetMode="External"/><Relationship Id="rId2" Type="http://schemas.openxmlformats.org/officeDocument/2006/relationships/hyperlink" Target="https://www.youtube.com/watch?v=5ZGbN6ClOzU&amp;ab_channel=KhanAcademyBulgarian" TargetMode="Externa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slide" Target="slide2.xml"/><Relationship Id="rId4" Type="http://schemas.openxmlformats.org/officeDocument/2006/relationships/hyperlink" Target="https://www.youtube.com/watch?v=E72UHYxhcyI&amp;ab_channel=KhanAcademyBulgaria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Изобразяване</a:t>
            </a:r>
            <a:r>
              <a:rPr lang="ru-RU" dirty="0"/>
              <a:t> на графика на функция</a:t>
            </a: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Изготвил: Алекс Иванов, №</a:t>
            </a:r>
            <a:r>
              <a:rPr lang="en-US" dirty="0"/>
              <a:t>:2</a:t>
            </a:r>
            <a:r>
              <a:rPr lang="bg-BG" dirty="0"/>
              <a:t> 11в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tx1"/>
                </a:solidFill>
              </a:rPr>
              <a:t>Функцията</a:t>
            </a:r>
            <a:r>
              <a:rPr lang="ru-RU" dirty="0">
                <a:solidFill>
                  <a:schemeClr val="tx1"/>
                </a:solidFill>
              </a:rPr>
              <a:t> f:A→B се </a:t>
            </a:r>
            <a:r>
              <a:rPr lang="ru-RU" dirty="0" err="1">
                <a:solidFill>
                  <a:schemeClr val="tx1"/>
                </a:solidFill>
              </a:rPr>
              <a:t>нарича</a:t>
            </a:r>
            <a:r>
              <a:rPr lang="ru-RU" dirty="0">
                <a:solidFill>
                  <a:schemeClr val="tx1"/>
                </a:solidFill>
              </a:rPr>
              <a:t> </a:t>
            </a:r>
            <a:r>
              <a:rPr lang="ru-RU" dirty="0" err="1">
                <a:solidFill>
                  <a:schemeClr val="tx1"/>
                </a:solidFill>
              </a:rPr>
              <a:t>биективна</a:t>
            </a:r>
            <a:r>
              <a:rPr lang="ru-RU" i="1" dirty="0">
                <a:solidFill>
                  <a:schemeClr val="tx1"/>
                </a:solidFill>
              </a:rPr>
              <a:t> </a:t>
            </a:r>
            <a:r>
              <a:rPr lang="ru-RU" dirty="0">
                <a:solidFill>
                  <a:schemeClr val="tx1"/>
                </a:solidFill>
              </a:rPr>
              <a:t>(биекция)</a:t>
            </a:r>
            <a:r>
              <a:rPr lang="ru-RU" i="1" dirty="0">
                <a:solidFill>
                  <a:schemeClr val="tx1"/>
                </a:solidFill>
              </a:rPr>
              <a:t> </a:t>
            </a:r>
            <a:r>
              <a:rPr lang="ru-RU" dirty="0" err="1">
                <a:solidFill>
                  <a:schemeClr val="tx1"/>
                </a:solidFill>
              </a:rPr>
              <a:t>тогава</a:t>
            </a:r>
            <a:r>
              <a:rPr lang="ru-RU" dirty="0">
                <a:solidFill>
                  <a:schemeClr val="tx1"/>
                </a:solidFill>
              </a:rPr>
              <a:t> и само </a:t>
            </a:r>
            <a:r>
              <a:rPr lang="ru-RU" dirty="0" err="1">
                <a:solidFill>
                  <a:schemeClr val="tx1"/>
                </a:solidFill>
              </a:rPr>
              <a:t>тогава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когато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едновременно</a:t>
            </a:r>
            <a:r>
              <a:rPr lang="ru-RU" dirty="0">
                <a:solidFill>
                  <a:schemeClr val="tx1"/>
                </a:solidFill>
              </a:rPr>
              <a:t> е </a:t>
            </a:r>
            <a:r>
              <a:rPr lang="ru-RU" dirty="0" err="1">
                <a:solidFill>
                  <a:schemeClr val="tx1"/>
                </a:solidFill>
              </a:rPr>
              <a:t>инективна</a:t>
            </a:r>
            <a:r>
              <a:rPr lang="ru-RU" dirty="0">
                <a:solidFill>
                  <a:schemeClr val="tx1"/>
                </a:solidFill>
              </a:rPr>
              <a:t> и </a:t>
            </a:r>
            <a:r>
              <a:rPr lang="ru-RU" dirty="0" err="1">
                <a:solidFill>
                  <a:schemeClr val="tx1"/>
                </a:solidFill>
              </a:rPr>
              <a:t>сюреактивна</a:t>
            </a:r>
            <a:r>
              <a:rPr lang="ru-RU" dirty="0">
                <a:solidFill>
                  <a:schemeClr val="tx1"/>
                </a:solidFill>
              </a:rPr>
              <a:t>.​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bg-BG" dirty="0"/>
              <a:t>Графика на функцията</a:t>
            </a:r>
          </a:p>
          <a:p>
            <a:endParaRPr lang="bg-BG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>
          <a:xfrm>
            <a:off x="1294567" y="260648"/>
            <a:ext cx="6554867" cy="1524000"/>
          </a:xfrm>
        </p:spPr>
        <p:txBody>
          <a:bodyPr/>
          <a:lstStyle/>
          <a:p>
            <a:pPr algn="ctr"/>
            <a:r>
              <a:rPr lang="bg-BG" b="0" dirty="0">
                <a:solidFill>
                  <a:schemeClr val="tx2"/>
                </a:solidFill>
              </a:rPr>
              <a:t>Биективна функция</a:t>
            </a:r>
            <a:endParaRPr lang="bg-BG" dirty="0">
              <a:solidFill>
                <a:schemeClr val="tx2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6314" y="2571744"/>
            <a:ext cx="3952881" cy="2736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Бутон: начална страница 9">
            <a:hlinkClick r:id="rId3" action="ppaction://hlinksldjump" highlightClick="1"/>
          </p:cNvPr>
          <p:cNvSpPr/>
          <p:nvPr/>
        </p:nvSpPr>
        <p:spPr>
          <a:xfrm>
            <a:off x="142844" y="6143645"/>
            <a:ext cx="785818" cy="71435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Край</a:t>
            </a:r>
          </a:p>
        </p:txBody>
      </p:sp>
      <p:sp>
        <p:nvSpPr>
          <p:cNvPr id="6" name="Бутон: начална страница 5">
            <a:hlinkClick r:id="rId2" action="ppaction://hlinksldjump" highlightClick="1"/>
          </p:cNvPr>
          <p:cNvSpPr/>
          <p:nvPr/>
        </p:nvSpPr>
        <p:spPr>
          <a:xfrm>
            <a:off x="142844" y="6143645"/>
            <a:ext cx="785818" cy="71435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026" name="Picture 2" descr="Imagenes De Thank You for Your Attention (Page 1) - Line.17QQ.com">
            <a:extLst>
              <a:ext uri="{FF2B5EF4-FFF2-40B4-BE49-F238E27FC236}">
                <a16:creationId xmlns:a16="http://schemas.microsoft.com/office/drawing/2014/main" id="{9FEE8C86-F830-49B4-8A95-5870375BA3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422" y="830062"/>
            <a:ext cx="5060821" cy="389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Функция</a:t>
            </a:r>
            <a:endParaRPr lang="bg-BG" dirty="0">
              <a:hlinkClick r:id="rId2" action="ppaction://hlinksldjump"/>
            </a:endParaRPr>
          </a:p>
          <a:p>
            <a:r>
              <a:rPr lang="bg-BG" dirty="0">
                <a:hlinkClick r:id="rId2" action="ppaction://hlinksldjump"/>
              </a:rPr>
              <a:t>Дефиниция за графика</a:t>
            </a:r>
            <a:endParaRPr lang="bg-BG" dirty="0">
              <a:hlinkClick r:id="rId3" action="ppaction://hlinksldjump"/>
            </a:endParaRPr>
          </a:p>
          <a:p>
            <a:r>
              <a:rPr lang="bg-BG" dirty="0">
                <a:hlinkClick r:id="rId3" action="ppaction://hlinksldjump"/>
              </a:rPr>
              <a:t>Правоъгълна координатна система</a:t>
            </a:r>
            <a:endParaRPr lang="bg-BG" dirty="0"/>
          </a:p>
          <a:p>
            <a:r>
              <a:rPr lang="bg-BG" dirty="0">
                <a:hlinkClick r:id="rId4" action="ppaction://hlinksldjump"/>
              </a:rPr>
              <a:t>Линейна функция </a:t>
            </a:r>
            <a:endParaRPr lang="bg-BG" dirty="0"/>
          </a:p>
          <a:p>
            <a:r>
              <a:rPr lang="bg-BG" dirty="0">
                <a:hlinkClick r:id="rId5" action="ppaction://hlinksldjump"/>
              </a:rPr>
              <a:t>Нелинейна функция</a:t>
            </a:r>
            <a:endParaRPr lang="bg-BG" dirty="0"/>
          </a:p>
          <a:p>
            <a:r>
              <a:rPr lang="bg-BG" dirty="0">
                <a:hlinkClick r:id="rId6" action="ppaction://hlinksldjump"/>
              </a:rPr>
              <a:t>Инективна функция</a:t>
            </a:r>
            <a:endParaRPr lang="bg-BG" dirty="0"/>
          </a:p>
          <a:p>
            <a:r>
              <a:rPr lang="bg-BG" dirty="0">
                <a:hlinkClick r:id="rId7" action="ppaction://hlinksldjump"/>
              </a:rPr>
              <a:t>Сюрективна функция</a:t>
            </a:r>
            <a:endParaRPr lang="bg-BG" dirty="0"/>
          </a:p>
          <a:p>
            <a:r>
              <a:rPr lang="bg-BG" dirty="0">
                <a:hlinkClick r:id="rId8" action="ppaction://hlinksldjump"/>
              </a:rPr>
              <a:t>Биективна функция</a:t>
            </a:r>
            <a:br>
              <a:rPr lang="bg-BG" dirty="0"/>
            </a:br>
            <a:endParaRPr lang="bg-BG" dirty="0"/>
          </a:p>
        </p:txBody>
      </p:sp>
    </p:spTree>
  </p:cSld>
  <p:clrMapOvr>
    <a:masterClrMapping/>
  </p:clrMapOvr>
  <p:transition>
    <p:wipe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онтейнер за съдържание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err="1">
                <a:solidFill>
                  <a:schemeClr val="tx1"/>
                </a:solidFill>
              </a:rPr>
              <a:t>Функцията</a:t>
            </a:r>
            <a:r>
              <a:rPr lang="ru-RU" dirty="0">
                <a:solidFill>
                  <a:schemeClr val="tx1"/>
                </a:solidFill>
              </a:rPr>
              <a:t> е </a:t>
            </a:r>
            <a:r>
              <a:rPr lang="ru-RU" dirty="0" err="1">
                <a:solidFill>
                  <a:schemeClr val="tx1"/>
                </a:solidFill>
              </a:rPr>
              <a:t>съпоставяне</a:t>
            </a:r>
            <a:r>
              <a:rPr lang="ru-RU" dirty="0">
                <a:solidFill>
                  <a:schemeClr val="tx1"/>
                </a:solidFill>
              </a:rPr>
              <a:t> на определена величина, </a:t>
            </a:r>
            <a:r>
              <a:rPr lang="ru-RU" dirty="0" err="1">
                <a:solidFill>
                  <a:schemeClr val="tx1"/>
                </a:solidFill>
              </a:rPr>
              <a:t>наричана</a:t>
            </a:r>
            <a:r>
              <a:rPr lang="ru-RU" dirty="0">
                <a:solidFill>
                  <a:schemeClr val="tx1"/>
                </a:solidFill>
              </a:rPr>
              <a:t> аргумент, </a:t>
            </a:r>
            <a:r>
              <a:rPr lang="ru-RU" dirty="0" err="1">
                <a:solidFill>
                  <a:schemeClr val="tx1"/>
                </a:solidFill>
              </a:rPr>
              <a:t>нанаричана</a:t>
            </a:r>
            <a:r>
              <a:rPr lang="ru-RU" dirty="0">
                <a:solidFill>
                  <a:schemeClr val="tx1"/>
                </a:solidFill>
              </a:rPr>
              <a:t> друга величина,  </a:t>
            </a:r>
            <a:r>
              <a:rPr lang="ru-RU" dirty="0" err="1">
                <a:solidFill>
                  <a:schemeClr val="tx1"/>
                </a:solidFill>
              </a:rPr>
              <a:t>стойност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като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всеки</a:t>
            </a:r>
            <a:r>
              <a:rPr lang="ru-RU" dirty="0">
                <a:solidFill>
                  <a:schemeClr val="tx1"/>
                </a:solidFill>
              </a:rPr>
              <a:t> аргумент се </a:t>
            </a:r>
            <a:r>
              <a:rPr lang="ru-RU" dirty="0" err="1">
                <a:solidFill>
                  <a:schemeClr val="tx1"/>
                </a:solidFill>
              </a:rPr>
              <a:t>съпоставя</a:t>
            </a:r>
            <a:r>
              <a:rPr lang="ru-RU" dirty="0">
                <a:solidFill>
                  <a:schemeClr val="tx1"/>
                </a:solidFill>
              </a:rPr>
              <a:t> точно </a:t>
            </a:r>
            <a:r>
              <a:rPr lang="ru-RU" dirty="0" err="1">
                <a:solidFill>
                  <a:schemeClr val="tx1"/>
                </a:solidFill>
              </a:rPr>
              <a:t>една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стойност</a:t>
            </a:r>
            <a:r>
              <a:rPr lang="ru-RU" dirty="0">
                <a:solidFill>
                  <a:schemeClr val="tx1"/>
                </a:solidFill>
              </a:rPr>
              <a:t>.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Пример за линейна функция</a:t>
            </a:r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>
          <a:xfrm>
            <a:off x="1370766" y="188640"/>
            <a:ext cx="6554867" cy="1524000"/>
          </a:xfrm>
        </p:spPr>
        <p:txBody>
          <a:bodyPr/>
          <a:lstStyle/>
          <a:p>
            <a:pPr algn="ctr"/>
            <a:r>
              <a:rPr lang="bg-BG" dirty="0">
                <a:solidFill>
                  <a:schemeClr val="tx2"/>
                </a:solidFill>
              </a:rPr>
              <a:t>Функция</a:t>
            </a:r>
          </a:p>
        </p:txBody>
      </p:sp>
      <p:pic>
        <p:nvPicPr>
          <p:cNvPr id="6147" name="Picture 3" descr="C:\Users\PC\Desktop\22d5044428fc3edd70d75e9f55898580-55b3df2288a9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2066" y="2357430"/>
            <a:ext cx="3282811" cy="4033831"/>
          </a:xfrm>
          <a:prstGeom prst="rect">
            <a:avLst/>
          </a:prstGeom>
          <a:noFill/>
        </p:spPr>
      </p:pic>
      <p:sp>
        <p:nvSpPr>
          <p:cNvPr id="18" name="Бутон: начална страница 17">
            <a:hlinkClick r:id="rId3" action="ppaction://hlinksldjump" highlightClick="1"/>
          </p:cNvPr>
          <p:cNvSpPr/>
          <p:nvPr/>
        </p:nvSpPr>
        <p:spPr>
          <a:xfrm>
            <a:off x="142844" y="6143645"/>
            <a:ext cx="785818" cy="71435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онтейнер за съдържание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tx1"/>
                </a:solidFill>
              </a:rPr>
              <a:t>Графиката</a:t>
            </a:r>
            <a:r>
              <a:rPr lang="ru-RU" dirty="0">
                <a:solidFill>
                  <a:schemeClr val="tx1"/>
                </a:solidFill>
              </a:rPr>
              <a:t> на уравнение с две </a:t>
            </a:r>
            <a:r>
              <a:rPr lang="ru-RU" dirty="0" err="1">
                <a:solidFill>
                  <a:schemeClr val="tx1"/>
                </a:solidFill>
              </a:rPr>
              <a:t>неизвестни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х</a:t>
            </a:r>
            <a:r>
              <a:rPr lang="ru-RU" dirty="0">
                <a:solidFill>
                  <a:schemeClr val="tx1"/>
                </a:solidFill>
              </a:rPr>
              <a:t> и у е </a:t>
            </a:r>
            <a:r>
              <a:rPr lang="ru-RU" dirty="0" err="1">
                <a:solidFill>
                  <a:schemeClr val="tx1"/>
                </a:solidFill>
              </a:rPr>
              <a:t>множеството</a:t>
            </a:r>
            <a:r>
              <a:rPr lang="ru-RU" dirty="0">
                <a:solidFill>
                  <a:schemeClr val="tx1"/>
                </a:solidFill>
              </a:rPr>
              <a:t> от точки в </a:t>
            </a:r>
            <a:r>
              <a:rPr lang="ru-RU" dirty="0" err="1">
                <a:solidFill>
                  <a:schemeClr val="tx1"/>
                </a:solidFill>
              </a:rPr>
              <a:t>равината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чийто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координати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са</a:t>
            </a:r>
            <a:r>
              <a:rPr lang="ru-RU" dirty="0">
                <a:solidFill>
                  <a:schemeClr val="tx1"/>
                </a:solidFill>
              </a:rPr>
              <a:t> решения на </a:t>
            </a:r>
            <a:r>
              <a:rPr lang="ru-RU" dirty="0" err="1">
                <a:solidFill>
                  <a:schemeClr val="tx1"/>
                </a:solidFill>
              </a:rPr>
              <a:t>това</a:t>
            </a:r>
            <a:r>
              <a:rPr lang="ru-RU" dirty="0">
                <a:solidFill>
                  <a:schemeClr val="tx1"/>
                </a:solidFill>
              </a:rPr>
              <a:t> уравнение.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bg-BG" dirty="0"/>
              <a:t>Пример</a:t>
            </a:r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>
          <a:xfrm>
            <a:off x="1370766" y="495591"/>
            <a:ext cx="6554867" cy="1524000"/>
          </a:xfrm>
        </p:spPr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Дефиниция за графика</a:t>
            </a:r>
            <a:br>
              <a:rPr lang="bg-B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bg-BG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90" y="1928802"/>
            <a:ext cx="1131232" cy="431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5074" y="2285992"/>
            <a:ext cx="2767184" cy="2347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Бутон: начална страница 6">
            <a:hlinkClick r:id="rId4" action="ppaction://hlinksldjump" highlightClick="1"/>
          </p:cNvPr>
          <p:cNvSpPr/>
          <p:nvPr/>
        </p:nvSpPr>
        <p:spPr>
          <a:xfrm>
            <a:off x="142844" y="6143645"/>
            <a:ext cx="785818" cy="71435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 decel="100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онтейнер за съдържание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>
                <a:solidFill>
                  <a:schemeClr val="tx1"/>
                </a:solidFill>
              </a:rPr>
              <a:t>Правоъгълна</a:t>
            </a:r>
            <a:r>
              <a:rPr lang="bg-BG" dirty="0">
                <a:solidFill>
                  <a:schemeClr val="tx1"/>
                </a:solidFill>
              </a:rPr>
              <a:t>та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координатна</a:t>
            </a:r>
            <a:r>
              <a:rPr lang="ru-RU" dirty="0">
                <a:solidFill>
                  <a:schemeClr val="tx1"/>
                </a:solidFill>
              </a:rPr>
              <a:t> система се </a:t>
            </a:r>
            <a:r>
              <a:rPr lang="ru-RU" dirty="0" err="1">
                <a:solidFill>
                  <a:schemeClr val="tx1"/>
                </a:solidFill>
              </a:rPr>
              <a:t>състои</a:t>
            </a:r>
            <a:r>
              <a:rPr lang="ru-RU" dirty="0">
                <a:solidFill>
                  <a:schemeClr val="tx1"/>
                </a:solidFill>
              </a:rPr>
              <a:t> от две </a:t>
            </a:r>
            <a:r>
              <a:rPr lang="ru-RU" dirty="0" err="1">
                <a:solidFill>
                  <a:schemeClr val="tx1"/>
                </a:solidFill>
              </a:rPr>
              <a:t>перпендикулярни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прави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наречени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координатни</a:t>
            </a:r>
            <a:r>
              <a:rPr lang="ru-RU" dirty="0">
                <a:solidFill>
                  <a:schemeClr val="tx1"/>
                </a:solidFill>
              </a:rPr>
              <a:t> оси, </a:t>
            </a:r>
            <a:r>
              <a:rPr lang="ru-RU" dirty="0" err="1">
                <a:solidFill>
                  <a:schemeClr val="tx1"/>
                </a:solidFill>
              </a:rPr>
              <a:t>които</a:t>
            </a:r>
            <a:r>
              <a:rPr lang="ru-RU" dirty="0">
                <a:solidFill>
                  <a:schemeClr val="tx1"/>
                </a:solidFill>
              </a:rPr>
              <a:t> се поставят </a:t>
            </a:r>
            <a:r>
              <a:rPr lang="ru-RU" dirty="0" err="1">
                <a:solidFill>
                  <a:schemeClr val="tx1"/>
                </a:solidFill>
              </a:rPr>
              <a:t>така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че</a:t>
            </a:r>
            <a:r>
              <a:rPr lang="ru-RU" dirty="0">
                <a:solidFill>
                  <a:schemeClr val="tx1"/>
                </a:solidFill>
              </a:rPr>
              <a:t> се </a:t>
            </a:r>
            <a:r>
              <a:rPr lang="ru-RU" dirty="0" err="1">
                <a:solidFill>
                  <a:schemeClr val="tx1"/>
                </a:solidFill>
              </a:rPr>
              <a:t>пресичат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началата</a:t>
            </a:r>
            <a:r>
              <a:rPr lang="ru-RU" dirty="0">
                <a:solidFill>
                  <a:schemeClr val="tx1"/>
                </a:solidFill>
              </a:rPr>
              <a:t> си.</a:t>
            </a:r>
            <a:endParaRPr lang="bg-BG" dirty="0">
              <a:solidFill>
                <a:schemeClr val="tx1"/>
              </a:solidFill>
            </a:endParaRPr>
          </a:p>
          <a:p>
            <a:endParaRPr lang="bg-BG" dirty="0"/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bg-BG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>
          <a:xfrm>
            <a:off x="1218366" y="88709"/>
            <a:ext cx="6554867" cy="1524000"/>
          </a:xfrm>
        </p:spPr>
        <p:txBody>
          <a:bodyPr>
            <a:normAutofit/>
          </a:bodyPr>
          <a:lstStyle/>
          <a:p>
            <a:pPr algn="ctr"/>
            <a:r>
              <a:rPr lang="bg-BG" b="0" dirty="0">
                <a:solidFill>
                  <a:schemeClr val="tx2"/>
                </a:solidFill>
              </a:rPr>
              <a:t>Правоъгълна координатна система</a:t>
            </a:r>
            <a:endParaRPr lang="bg-BG" dirty="0">
              <a:solidFill>
                <a:schemeClr val="tx2"/>
              </a:solidFill>
            </a:endParaRPr>
          </a:p>
        </p:txBody>
      </p:sp>
      <p:pic>
        <p:nvPicPr>
          <p:cNvPr id="1028" name="Picture 4" descr="Координати на точки. Координатна система, Безплатен тест по математика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876" y="1928802"/>
            <a:ext cx="3922392" cy="3853879"/>
          </a:xfrm>
          <a:prstGeom prst="rect">
            <a:avLst/>
          </a:prstGeom>
          <a:noFill/>
        </p:spPr>
      </p:pic>
      <p:sp>
        <p:nvSpPr>
          <p:cNvPr id="6" name="Бутон: начална страница 5">
            <a:hlinkClick r:id="rId3" action="ppaction://hlinksldjump" highlightClick="1"/>
          </p:cNvPr>
          <p:cNvSpPr/>
          <p:nvPr/>
        </p:nvSpPr>
        <p:spPr>
          <a:xfrm>
            <a:off x="142844" y="6143645"/>
            <a:ext cx="785818" cy="71435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b="1" dirty="0" err="1">
                <a:solidFill>
                  <a:schemeClr val="tx1"/>
                </a:solidFill>
              </a:rPr>
              <a:t>Линейната</a:t>
            </a:r>
            <a:r>
              <a:rPr lang="ru-RU" b="1" dirty="0">
                <a:solidFill>
                  <a:schemeClr val="tx1"/>
                </a:solidFill>
              </a:rPr>
              <a:t> функция</a:t>
            </a:r>
            <a:r>
              <a:rPr lang="ru-RU" dirty="0">
                <a:solidFill>
                  <a:schemeClr val="tx1"/>
                </a:solidFill>
              </a:rPr>
              <a:t> е </a:t>
            </a:r>
            <a:r>
              <a:rPr lang="ru-RU" dirty="0" err="1">
                <a:solidFill>
                  <a:schemeClr val="tx1"/>
                </a:solidFill>
              </a:rPr>
              <a:t>математическа</a:t>
            </a:r>
            <a:r>
              <a:rPr lang="ru-RU" dirty="0">
                <a:solidFill>
                  <a:schemeClr val="tx1"/>
                </a:solidFill>
              </a:rPr>
              <a:t> функция от вида </a:t>
            </a:r>
            <a:r>
              <a:rPr lang="ru-RU" b="1" dirty="0" err="1">
                <a:solidFill>
                  <a:schemeClr val="tx1"/>
                </a:solidFill>
              </a:rPr>
              <a:t>y</a:t>
            </a:r>
            <a:r>
              <a:rPr lang="ru-RU" b="1" dirty="0">
                <a:solidFill>
                  <a:schemeClr val="tx1"/>
                </a:solidFill>
              </a:rPr>
              <a:t> = </a:t>
            </a:r>
            <a:r>
              <a:rPr lang="ru-RU" b="1" dirty="0" err="1">
                <a:solidFill>
                  <a:schemeClr val="tx1"/>
                </a:solidFill>
              </a:rPr>
              <a:t>ax</a:t>
            </a:r>
            <a:r>
              <a:rPr lang="ru-RU" b="1" dirty="0">
                <a:solidFill>
                  <a:schemeClr val="tx1"/>
                </a:solidFill>
              </a:rPr>
              <a:t> + </a:t>
            </a:r>
            <a:r>
              <a:rPr lang="ru-RU" b="1" dirty="0" err="1">
                <a:solidFill>
                  <a:schemeClr val="tx1"/>
                </a:solidFill>
              </a:rPr>
              <a:t>b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където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a</a:t>
            </a:r>
            <a:r>
              <a:rPr lang="ru-RU" dirty="0">
                <a:solidFill>
                  <a:schemeClr val="tx1"/>
                </a:solidFill>
              </a:rPr>
              <a:t> и </a:t>
            </a:r>
            <a:r>
              <a:rPr lang="ru-RU" dirty="0" err="1">
                <a:solidFill>
                  <a:schemeClr val="tx1"/>
                </a:solidFill>
              </a:rPr>
              <a:t>b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са</a:t>
            </a:r>
            <a:r>
              <a:rPr lang="ru-RU" dirty="0">
                <a:solidFill>
                  <a:schemeClr val="tx1"/>
                </a:solidFill>
              </a:rPr>
              <a:t> </a:t>
            </a:r>
            <a:r>
              <a:rPr lang="ru-RU" dirty="0" err="1">
                <a:solidFill>
                  <a:schemeClr val="tx1"/>
                </a:solidFill>
              </a:rPr>
              <a:t>константи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bg-B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Ето клип за разпознаване на функцията.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bg-BG" dirty="0"/>
              <a:t>Графика на линейна функция</a:t>
            </a:r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>
          <a:xfrm>
            <a:off x="1370766" y="466817"/>
            <a:ext cx="6554867" cy="1524000"/>
          </a:xfrm>
        </p:spPr>
        <p:txBody>
          <a:bodyPr/>
          <a:lstStyle/>
          <a:p>
            <a:pPr algn="ctr"/>
            <a:r>
              <a:rPr lang="bg-BG" dirty="0">
                <a:solidFill>
                  <a:schemeClr val="tx2"/>
                </a:solidFill>
              </a:rPr>
              <a:t>Линейна функция</a:t>
            </a:r>
          </a:p>
        </p:txBody>
      </p:sp>
      <p:sp>
        <p:nvSpPr>
          <p:cNvPr id="4" name="Бутон: начална страница 3">
            <a:hlinkClick r:id="rId3" action="ppaction://hlinksldjump" highlightClick="1"/>
          </p:cNvPr>
          <p:cNvSpPr/>
          <p:nvPr/>
        </p:nvSpPr>
        <p:spPr>
          <a:xfrm>
            <a:off x="142844" y="6143645"/>
            <a:ext cx="785818" cy="71435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2049" name="Picture 1" descr="C:\Users\PC\Desktop\20c8bde571b9d9ffd6d2e86585607329-55b3dfa0b4f5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628" y="2500306"/>
            <a:ext cx="3252782" cy="386651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онтейнер за съдържание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err="1">
                <a:solidFill>
                  <a:schemeClr val="tx1"/>
                </a:solidFill>
              </a:rPr>
              <a:t>Линейната</a:t>
            </a:r>
            <a:r>
              <a:rPr lang="ru-RU" b="1" dirty="0">
                <a:solidFill>
                  <a:schemeClr val="tx1"/>
                </a:solidFill>
              </a:rPr>
              <a:t> функция</a:t>
            </a:r>
            <a:r>
              <a:rPr lang="ru-RU" dirty="0">
                <a:solidFill>
                  <a:schemeClr val="tx1"/>
                </a:solidFill>
              </a:rPr>
              <a:t> е </a:t>
            </a:r>
            <a:r>
              <a:rPr lang="ru-RU" dirty="0" err="1">
                <a:solidFill>
                  <a:schemeClr val="tx1"/>
                </a:solidFill>
              </a:rPr>
              <a:t>математическа</a:t>
            </a:r>
            <a:r>
              <a:rPr lang="ru-RU" dirty="0">
                <a:solidFill>
                  <a:schemeClr val="tx1"/>
                </a:solidFill>
              </a:rPr>
              <a:t> функция от вида </a:t>
            </a:r>
            <a:r>
              <a:rPr lang="ru-RU" b="1" dirty="0" err="1">
                <a:solidFill>
                  <a:schemeClr val="tx1"/>
                </a:solidFill>
              </a:rPr>
              <a:t>y</a:t>
            </a:r>
            <a:r>
              <a:rPr lang="ru-RU" b="1" dirty="0">
                <a:solidFill>
                  <a:schemeClr val="tx1"/>
                </a:solidFill>
              </a:rPr>
              <a:t> = </a:t>
            </a:r>
            <a:r>
              <a:rPr lang="ru-RU" b="1" dirty="0" err="1">
                <a:solidFill>
                  <a:schemeClr val="tx1"/>
                </a:solidFill>
              </a:rPr>
              <a:t>ax</a:t>
            </a:r>
            <a:r>
              <a:rPr lang="ru-RU" b="1" dirty="0">
                <a:solidFill>
                  <a:schemeClr val="tx1"/>
                </a:solidFill>
              </a:rPr>
              <a:t> + </a:t>
            </a:r>
            <a:r>
              <a:rPr lang="ru-RU" b="1" dirty="0" err="1">
                <a:solidFill>
                  <a:schemeClr val="tx1"/>
                </a:solidFill>
              </a:rPr>
              <a:t>b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където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a</a:t>
            </a:r>
            <a:r>
              <a:rPr lang="ru-RU" dirty="0">
                <a:solidFill>
                  <a:schemeClr val="tx1"/>
                </a:solidFill>
              </a:rPr>
              <a:t> и </a:t>
            </a:r>
            <a:r>
              <a:rPr lang="ru-RU" dirty="0" err="1">
                <a:solidFill>
                  <a:schemeClr val="tx1"/>
                </a:solidFill>
              </a:rPr>
              <a:t>b</a:t>
            </a:r>
            <a:r>
              <a:rPr lang="ru-RU" dirty="0">
                <a:solidFill>
                  <a:schemeClr val="tx1"/>
                </a:solidFill>
              </a:rPr>
              <a:t> не </a:t>
            </a:r>
            <a:r>
              <a:rPr lang="ru-RU" dirty="0" err="1">
                <a:solidFill>
                  <a:schemeClr val="tx1"/>
                </a:solidFill>
              </a:rPr>
              <a:t>са</a:t>
            </a:r>
            <a:r>
              <a:rPr lang="ru-RU" dirty="0">
                <a:solidFill>
                  <a:schemeClr val="tx1"/>
                </a:solidFill>
              </a:rPr>
              <a:t> </a:t>
            </a:r>
            <a:r>
              <a:rPr lang="ru-RU" dirty="0" err="1">
                <a:solidFill>
                  <a:schemeClr val="tx1"/>
                </a:solidFill>
              </a:rPr>
              <a:t>константи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 err="1">
                <a:solidFill>
                  <a:schemeClr val="tx1"/>
                </a:solidFill>
              </a:rPr>
              <a:t>Ето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няколко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видеа</a:t>
            </a:r>
            <a:r>
              <a:rPr lang="ru-RU" dirty="0">
                <a:solidFill>
                  <a:schemeClr val="tx1"/>
                </a:solidFill>
              </a:rPr>
              <a:t>: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видео 1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видео 2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видео 3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/>
          </a:p>
          <a:p>
            <a:endParaRPr lang="bg-BG" dirty="0"/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Графика на нелинейна функция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>
          <a:xfrm>
            <a:off x="1294567" y="88709"/>
            <a:ext cx="6554867" cy="1524000"/>
          </a:xfrm>
        </p:spPr>
        <p:txBody>
          <a:bodyPr/>
          <a:lstStyle/>
          <a:p>
            <a:pPr algn="ctr"/>
            <a:r>
              <a:rPr lang="bg-BG" dirty="0">
                <a:solidFill>
                  <a:schemeClr val="tx2"/>
                </a:solidFill>
              </a:rPr>
              <a:t>Нелинейна функция</a:t>
            </a:r>
          </a:p>
        </p:txBody>
      </p:sp>
      <p:sp>
        <p:nvSpPr>
          <p:cNvPr id="6" name="Бутон: начална страница 5">
            <a:hlinkClick r:id="rId5" action="ppaction://hlinksldjump" highlightClick="1"/>
          </p:cNvPr>
          <p:cNvSpPr/>
          <p:nvPr/>
        </p:nvSpPr>
        <p:spPr>
          <a:xfrm>
            <a:off x="142844" y="6143645"/>
            <a:ext cx="785818" cy="71435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00628" y="2928934"/>
            <a:ext cx="3524246" cy="3409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онтейнер за съдържание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tx1"/>
                </a:solidFill>
              </a:rPr>
              <a:t>Функцията</a:t>
            </a:r>
            <a:r>
              <a:rPr lang="ru-RU" dirty="0">
                <a:solidFill>
                  <a:schemeClr val="tx1"/>
                </a:solidFill>
              </a:rPr>
              <a:t> f:A→B се </a:t>
            </a:r>
            <a:r>
              <a:rPr lang="ru-RU" dirty="0" err="1">
                <a:solidFill>
                  <a:schemeClr val="tx1"/>
                </a:solidFill>
              </a:rPr>
              <a:t>нарича</a:t>
            </a:r>
            <a:r>
              <a:rPr lang="ru-RU" dirty="0">
                <a:solidFill>
                  <a:schemeClr val="tx1"/>
                </a:solidFill>
              </a:rPr>
              <a:t> </a:t>
            </a:r>
            <a:r>
              <a:rPr lang="ru-RU" dirty="0" err="1">
                <a:solidFill>
                  <a:schemeClr val="tx1"/>
                </a:solidFill>
              </a:rPr>
              <a:t>инективна</a:t>
            </a:r>
            <a:r>
              <a:rPr lang="ru-RU" i="1" dirty="0">
                <a:solidFill>
                  <a:schemeClr val="tx1"/>
                </a:solidFill>
              </a:rPr>
              <a:t> (</a:t>
            </a:r>
            <a:r>
              <a:rPr lang="ru-RU" dirty="0" err="1">
                <a:solidFill>
                  <a:schemeClr val="tx1"/>
                </a:solidFill>
              </a:rPr>
              <a:t>инекция</a:t>
            </a:r>
            <a:r>
              <a:rPr lang="ru-RU" i="1" dirty="0">
                <a:solidFill>
                  <a:schemeClr val="tx1"/>
                </a:solidFill>
              </a:rPr>
              <a:t>) </a:t>
            </a:r>
            <a:r>
              <a:rPr lang="ru-RU" dirty="0" err="1">
                <a:solidFill>
                  <a:schemeClr val="tx1"/>
                </a:solidFill>
              </a:rPr>
              <a:t>тогава</a:t>
            </a:r>
            <a:r>
              <a:rPr lang="ru-RU" dirty="0">
                <a:solidFill>
                  <a:schemeClr val="tx1"/>
                </a:solidFill>
              </a:rPr>
              <a:t> и само </a:t>
            </a:r>
            <a:r>
              <a:rPr lang="ru-RU" dirty="0" err="1">
                <a:solidFill>
                  <a:schemeClr val="tx1"/>
                </a:solidFill>
              </a:rPr>
              <a:t>тогава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когато</a:t>
            </a:r>
            <a:r>
              <a:rPr lang="ru-RU" dirty="0">
                <a:solidFill>
                  <a:schemeClr val="tx1"/>
                </a:solidFill>
              </a:rPr>
              <a:t> за </a:t>
            </a:r>
            <a:r>
              <a:rPr lang="ru-RU" dirty="0" err="1">
                <a:solidFill>
                  <a:schemeClr val="tx1"/>
                </a:solidFill>
              </a:rPr>
              <a:t>всяка</a:t>
            </a:r>
            <a:r>
              <a:rPr lang="ru-RU" dirty="0">
                <a:solidFill>
                  <a:schemeClr val="tx1"/>
                </a:solidFill>
              </a:rPr>
              <a:t> двойка </a:t>
            </a:r>
            <a:r>
              <a:rPr lang="ru-RU" dirty="0" err="1">
                <a:solidFill>
                  <a:schemeClr val="tx1"/>
                </a:solidFill>
              </a:rPr>
              <a:t>елементи</a:t>
            </a:r>
            <a:r>
              <a:rPr lang="ru-RU" dirty="0">
                <a:solidFill>
                  <a:schemeClr val="tx1"/>
                </a:solidFill>
              </a:rPr>
              <a:t> x1,x2, от A, за </a:t>
            </a:r>
            <a:r>
              <a:rPr lang="ru-RU" dirty="0" err="1">
                <a:solidFill>
                  <a:schemeClr val="tx1"/>
                </a:solidFill>
              </a:rPr>
              <a:t>които</a:t>
            </a:r>
            <a:r>
              <a:rPr lang="ru-RU" dirty="0">
                <a:solidFill>
                  <a:schemeClr val="tx1"/>
                </a:solidFill>
              </a:rPr>
              <a:t> </a:t>
            </a:r>
            <a:r>
              <a:rPr lang="ru-RU" dirty="0" err="1">
                <a:solidFill>
                  <a:schemeClr val="tx1"/>
                </a:solidFill>
              </a:rPr>
              <a:t>f</a:t>
            </a:r>
            <a:r>
              <a:rPr lang="ru-RU" dirty="0">
                <a:solidFill>
                  <a:schemeClr val="tx1"/>
                </a:solidFill>
              </a:rPr>
              <a:t>(x1)</a:t>
            </a:r>
            <a:r>
              <a:rPr lang="ru-RU" dirty="0" err="1">
                <a:solidFill>
                  <a:schemeClr val="tx1"/>
                </a:solidFill>
              </a:rPr>
              <a:t>=f</a:t>
            </a:r>
            <a:r>
              <a:rPr lang="ru-RU" dirty="0">
                <a:solidFill>
                  <a:schemeClr val="tx1"/>
                </a:solidFill>
              </a:rPr>
              <a:t>(x2), </a:t>
            </a:r>
            <a:r>
              <a:rPr lang="ru-RU" dirty="0" err="1">
                <a:solidFill>
                  <a:schemeClr val="tx1"/>
                </a:solidFill>
              </a:rPr>
              <a:t>следва</a:t>
            </a:r>
            <a:r>
              <a:rPr lang="ru-RU" dirty="0">
                <a:solidFill>
                  <a:schemeClr val="tx1"/>
                </a:solidFill>
              </a:rPr>
              <a:t>, </a:t>
            </a:r>
            <a:r>
              <a:rPr lang="ru-RU" dirty="0" err="1">
                <a:solidFill>
                  <a:schemeClr val="tx1"/>
                </a:solidFill>
              </a:rPr>
              <a:t>че</a:t>
            </a:r>
            <a:r>
              <a:rPr lang="ru-RU" dirty="0">
                <a:solidFill>
                  <a:schemeClr val="tx1"/>
                </a:solidFill>
              </a:rPr>
              <a:t> x1=x2.​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bg-BG" dirty="0"/>
              <a:t>Графика на функцията</a:t>
            </a:r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>
          <a:xfrm>
            <a:off x="1218366" y="88709"/>
            <a:ext cx="6554867" cy="1524000"/>
          </a:xfrm>
        </p:spPr>
        <p:txBody>
          <a:bodyPr/>
          <a:lstStyle/>
          <a:p>
            <a:pPr algn="ctr"/>
            <a:r>
              <a:rPr lang="bg-BG" b="0" dirty="0">
                <a:solidFill>
                  <a:schemeClr val="tx2"/>
                </a:solidFill>
              </a:rPr>
              <a:t>Инективна функция</a:t>
            </a:r>
            <a:endParaRPr lang="bg-BG" dirty="0">
              <a:solidFill>
                <a:schemeClr val="tx2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8" y="3000372"/>
            <a:ext cx="3886206" cy="2743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Бутон: начална страница 8">
            <a:hlinkClick r:id="rId3" action="ppaction://hlinksldjump" highlightClick="1"/>
          </p:cNvPr>
          <p:cNvSpPr/>
          <p:nvPr/>
        </p:nvSpPr>
        <p:spPr>
          <a:xfrm>
            <a:off x="142844" y="6143645"/>
            <a:ext cx="785818" cy="71435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800" decel="100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chemeClr val="tx1"/>
                </a:solidFill>
              </a:rPr>
              <a:t>Функцията </a:t>
            </a:r>
            <a:r>
              <a:rPr lang="en-US" dirty="0">
                <a:solidFill>
                  <a:schemeClr val="tx1"/>
                </a:solidFill>
              </a:rPr>
              <a:t>f:A→B</a:t>
            </a:r>
            <a:r>
              <a:rPr lang="bg-BG" dirty="0">
                <a:solidFill>
                  <a:schemeClr val="tx1"/>
                </a:solidFill>
              </a:rPr>
              <a:t> се нарича </a:t>
            </a:r>
            <a:r>
              <a:rPr lang="bg-BG" dirty="0" err="1">
                <a:solidFill>
                  <a:schemeClr val="tx1"/>
                </a:solidFill>
              </a:rPr>
              <a:t>сюрективна</a:t>
            </a:r>
            <a:r>
              <a:rPr lang="bg-BG" i="1" dirty="0">
                <a:solidFill>
                  <a:schemeClr val="tx1"/>
                </a:solidFill>
              </a:rPr>
              <a:t> </a:t>
            </a:r>
            <a:r>
              <a:rPr lang="bg-BG" dirty="0">
                <a:solidFill>
                  <a:schemeClr val="tx1"/>
                </a:solidFill>
              </a:rPr>
              <a:t>(</a:t>
            </a:r>
            <a:r>
              <a:rPr lang="bg-BG" dirty="0" err="1">
                <a:solidFill>
                  <a:schemeClr val="tx1"/>
                </a:solidFill>
              </a:rPr>
              <a:t>сюрекция</a:t>
            </a:r>
            <a:r>
              <a:rPr lang="bg-BG" dirty="0">
                <a:solidFill>
                  <a:schemeClr val="tx1"/>
                </a:solidFill>
              </a:rPr>
              <a:t>) тогава и само тогава, когато за всеки елемент </a:t>
            </a:r>
            <a:r>
              <a:rPr lang="en-US" dirty="0">
                <a:solidFill>
                  <a:schemeClr val="tx1"/>
                </a:solidFill>
              </a:rPr>
              <a:t>y, </a:t>
            </a:r>
            <a:r>
              <a:rPr lang="en-US" dirty="0" err="1">
                <a:solidFill>
                  <a:schemeClr val="tx1"/>
                </a:solidFill>
              </a:rPr>
              <a:t>yB</a:t>
            </a:r>
            <a:r>
              <a:rPr lang="bg-BG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bg-BG" dirty="0">
                <a:solidFill>
                  <a:schemeClr val="tx1"/>
                </a:solidFill>
              </a:rPr>
              <a:t>съществува елемент </a:t>
            </a:r>
            <a:r>
              <a:rPr lang="en-US" dirty="0">
                <a:solidFill>
                  <a:schemeClr val="tx1"/>
                </a:solidFill>
              </a:rPr>
              <a:t>x, </a:t>
            </a:r>
            <a:r>
              <a:rPr lang="en-US" dirty="0" err="1">
                <a:solidFill>
                  <a:schemeClr val="tx1"/>
                </a:solidFill>
              </a:rPr>
              <a:t>xA</a:t>
            </a:r>
            <a:r>
              <a:rPr lang="bg-BG" dirty="0">
                <a:solidFill>
                  <a:schemeClr val="tx1"/>
                </a:solidFill>
              </a:rPr>
              <a:t> за които </a:t>
            </a:r>
            <a:r>
              <a:rPr lang="en-US" dirty="0">
                <a:solidFill>
                  <a:schemeClr val="tx1"/>
                </a:solidFill>
              </a:rPr>
              <a:t>y=f(x), </a:t>
            </a:r>
            <a:r>
              <a:rPr lang="bg-BG" dirty="0">
                <a:solidFill>
                  <a:schemeClr val="tx1"/>
                </a:solidFill>
              </a:rPr>
              <a:t>т.е. </a:t>
            </a:r>
            <a:r>
              <a:rPr lang="en-US" dirty="0">
                <a:solidFill>
                  <a:schemeClr val="tx1"/>
                </a:solidFill>
              </a:rPr>
              <a:t>f(A)=B.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Графика на функцията</a:t>
            </a:r>
          </a:p>
          <a:p>
            <a:endParaRPr lang="bg-BG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>
          <a:xfrm>
            <a:off x="1508880" y="188640"/>
            <a:ext cx="6554867" cy="1524000"/>
          </a:xfrm>
        </p:spPr>
        <p:txBody>
          <a:bodyPr/>
          <a:lstStyle/>
          <a:p>
            <a:pPr algn="ctr"/>
            <a:r>
              <a:rPr lang="bg-BG" b="0" dirty="0">
                <a:solidFill>
                  <a:schemeClr val="tx2"/>
                </a:solidFill>
              </a:rPr>
              <a:t>Сюрективна функция</a:t>
            </a:r>
            <a:endParaRPr lang="bg-BG" dirty="0">
              <a:solidFill>
                <a:schemeClr val="tx2"/>
              </a:solidFill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6314" y="2643182"/>
            <a:ext cx="3888587" cy="270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Бутон: начална страница 7">
            <a:hlinkClick r:id="rId3" action="ppaction://hlinksldjump" highlightClick="1"/>
          </p:cNvPr>
          <p:cNvSpPr/>
          <p:nvPr/>
        </p:nvSpPr>
        <p:spPr>
          <a:xfrm>
            <a:off x="142844" y="6143645"/>
            <a:ext cx="785818" cy="71435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Сектори">
  <a:themeElements>
    <a:clrScheme name="Сектори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и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и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178</TotalTime>
  <Words>337</Words>
  <Application>Microsoft Office PowerPoint</Application>
  <PresentationFormat>Презентация на цял екран (4:3)</PresentationFormat>
  <Paragraphs>37</Paragraphs>
  <Slides>11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Сектори</vt:lpstr>
      <vt:lpstr>Изобразяване на графика на функция</vt:lpstr>
      <vt:lpstr>Съдържание</vt:lpstr>
      <vt:lpstr>Функция</vt:lpstr>
      <vt:lpstr>Дефиниция за графика </vt:lpstr>
      <vt:lpstr>Правоъгълна координатна система</vt:lpstr>
      <vt:lpstr>Линейна функция</vt:lpstr>
      <vt:lpstr>Нелинейна функция</vt:lpstr>
      <vt:lpstr>Инективна функция</vt:lpstr>
      <vt:lpstr>Сюрективна функция</vt:lpstr>
      <vt:lpstr>Биективна функция</vt:lpstr>
      <vt:lpstr>Край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Изобразяване на графика на функция</dc:title>
  <dc:creator>PC</dc:creator>
  <cp:lastModifiedBy>АЛЕКС ИВАНОВ</cp:lastModifiedBy>
  <cp:revision>23</cp:revision>
  <dcterms:created xsi:type="dcterms:W3CDTF">2021-03-15T15:40:59Z</dcterms:created>
  <dcterms:modified xsi:type="dcterms:W3CDTF">2021-03-19T06:52:14Z</dcterms:modified>
</cp:coreProperties>
</file>