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90A3E-CB8F-4746-94E3-AE2002B5EB11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5C7A7-44E6-4472-9100-9EF8606BB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54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AF787E4-9C96-4209-9440-2C585E6C70FA}" type="datetime1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B6F93C8-C268-4558-A000-10240B1E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54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B9B8-4F78-41D0-896E-14CDB1F7D1B8}" type="datetime1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3C8-C268-4558-A000-10240B1E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2342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07EB9B8-4F78-41D0-896E-14CDB1F7D1B8}" type="datetime1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B6F93C8-C268-4558-A000-10240B1E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4668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07EB9B8-4F78-41D0-896E-14CDB1F7D1B8}" type="datetime1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B6F93C8-C268-4558-A000-10240B1E1D1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3787820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07EB9B8-4F78-41D0-896E-14CDB1F7D1B8}" type="datetime1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B6F93C8-C268-4558-A000-10240B1E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511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B9B8-4F78-41D0-896E-14CDB1F7D1B8}" type="datetime1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3C8-C268-4558-A000-10240B1E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59886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B9B8-4F78-41D0-896E-14CDB1F7D1B8}" type="datetime1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3C8-C268-4558-A000-10240B1E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58080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B613-5E4E-468C-B071-19C476538D59}" type="datetime1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3C8-C268-4558-A000-10240B1E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71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3B84F21-4A88-42E8-A92A-E54D184B8B71}" type="datetime1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B6F93C8-C268-4558-A000-10240B1E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0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E887-D0AB-4E35-A327-4B5ADB0B3DD2}" type="datetime1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3C8-C268-4558-A000-10240B1E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1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AC905E4-8D71-484E-88D1-7307F2E3786C}" type="datetime1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B6F93C8-C268-4558-A000-10240B1E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3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146D-97B9-4D9D-91D8-58485562F170}" type="datetime1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3C8-C268-4558-A000-10240B1E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94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D923-CAE8-429C-B006-903DC121B972}" type="datetime1">
              <a:rPr lang="en-US" smtClean="0"/>
              <a:t>4/5/2020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3C8-C268-4558-A000-10240B1E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1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ACDB-3E9D-4252-BC0C-9080E43E0DDC}" type="datetime1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3C8-C268-4558-A000-10240B1E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C622-FD82-43BB-B727-E57236CD59A3}" type="datetime1">
              <a:rPr lang="en-US" smtClean="0"/>
              <a:t>4/5/2020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3C8-C268-4558-A000-10240B1E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8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B795-EEF0-4137-AC14-D47CDE88F7C0}" type="datetime1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3C8-C268-4558-A000-10240B1E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22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FC8E-070D-462D-ABD3-8E74F72346CE}" type="datetime1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3C8-C268-4558-A000-10240B1E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6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EB9B8-4F78-41D0-896E-14CDB1F7D1B8}" type="datetime1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F93C8-C268-4558-A000-10240B1E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34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bhansali07/project1_fina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developers/" TargetMode="External"/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90/edit/project1_final/Output/min_max_change_state_compare.csv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45FCC-6CFA-4A4D-BADC-5070952DA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779" y="798424"/>
            <a:ext cx="9144000" cy="1034911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Progress of minimum wage from 1968 to 2017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AA9AB-3DC1-487C-850F-EAD926F7C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47950"/>
            <a:ext cx="9144000" cy="2181502"/>
          </a:xfrm>
        </p:spPr>
        <p:txBody>
          <a:bodyPr/>
          <a:lstStyle/>
          <a:p>
            <a:pPr algn="l"/>
            <a:r>
              <a:rPr lang="en-US" dirty="0"/>
              <a:t>Our Story: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Economic hard time ahead of us.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Poverty statistics and how it relates to minimum wage.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Minimum wage hasn’t increased since 2009 (7.25 per hour).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15A0D-60E6-4F72-B483-215C939E5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9041" y="6161522"/>
            <a:ext cx="64008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https://github.com/rbhansali07/project1_final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799D18-71F7-49A3-A1C2-A5F06BF3583B}"/>
              </a:ext>
            </a:extLst>
          </p:cNvPr>
          <p:cNvSpPr txBox="1"/>
          <p:nvPr/>
        </p:nvSpPr>
        <p:spPr>
          <a:xfrm>
            <a:off x="7590408" y="5246703"/>
            <a:ext cx="3311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Presented by: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Ivan and Ritika</a:t>
            </a:r>
          </a:p>
        </p:txBody>
      </p:sp>
    </p:spTree>
    <p:extLst>
      <p:ext uri="{BB962C8B-B14F-4D97-AF65-F5344CB8AC3E}">
        <p14:creationId xmlns:p14="http://schemas.microsoft.com/office/powerpoint/2010/main" val="1136371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FB5FA1-3331-49AF-AC28-9D6F16BA0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170" y="2655565"/>
            <a:ext cx="6648635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you!!!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Questions??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8CC63-CF14-4AE0-80F5-11207A6A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7D7A-616C-45C4-9AD2-079E4BA9B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550" y="365126"/>
            <a:ext cx="6894250" cy="762338"/>
          </a:xfrm>
        </p:spPr>
        <p:txBody>
          <a:bodyPr>
            <a:normAutofit/>
          </a:bodyPr>
          <a:lstStyle/>
          <a:p>
            <a:r>
              <a:rPr lang="en-US" sz="3200" dirty="0"/>
              <a:t>Data finding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C9117-6C94-4734-A0EB-36BF52AF3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464"/>
            <a:ext cx="10515600" cy="5049499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Searching on google to find minimum wage, poverty data.</a:t>
            </a:r>
          </a:p>
          <a:p>
            <a:r>
              <a:rPr lang="en-US" sz="2400" dirty="0"/>
              <a:t>Found minimum wage for each state between 1968 to 2017 on Kaggle.</a:t>
            </a:r>
          </a:p>
          <a:p>
            <a:r>
              <a:rPr lang="en-US" sz="2400" dirty="0"/>
              <a:t>Found poverty data for each state between 1998 to 2017 on api.census.gov.</a:t>
            </a:r>
          </a:p>
          <a:p>
            <a:r>
              <a:rPr lang="en-US" sz="2400" dirty="0"/>
              <a:t>Raw data from Kaggle:</a:t>
            </a:r>
          </a:p>
          <a:p>
            <a:pPr marL="457200" lvl="1" indent="0">
              <a:buNone/>
            </a:pPr>
            <a:r>
              <a:rPr lang="en-US" sz="1400" dirty="0"/>
              <a:t>"Year","State","Table_Data","Footnote","High.Value","Low.Value","CPI.Average","High.2018","Low.2018"</a:t>
            </a:r>
          </a:p>
          <a:p>
            <a:pPr marL="457200" lvl="1" indent="0">
              <a:buNone/>
            </a:pPr>
            <a:r>
              <a:rPr lang="en-US" sz="1400" dirty="0"/>
              <a:t>"1968","Alabama","...","","0","0",34.78333333,0,0</a:t>
            </a:r>
          </a:p>
          <a:p>
            <a:pPr marL="457200" lvl="1" indent="0">
              <a:buNone/>
            </a:pPr>
            <a:r>
              <a:rPr lang="en-US" sz="1400" dirty="0"/>
              <a:t>"1968","Alaska","2.10","","2.1","2.1",34.78333333,15.12,15.12</a:t>
            </a:r>
          </a:p>
          <a:p>
            <a:pPr marL="457200" lvl="1" indent="0">
              <a:buNone/>
            </a:pPr>
            <a:r>
              <a:rPr lang="en-US" sz="1400" dirty="0"/>
              <a:t>"1968","Arizona","18.72 - 26.40/</a:t>
            </a:r>
            <a:r>
              <a:rPr lang="en-US" sz="1400" dirty="0" err="1"/>
              <a:t>wk</a:t>
            </a:r>
            <a:r>
              <a:rPr lang="en-US" sz="1400" dirty="0"/>
              <a:t>(b)","(b)","0.66","0.468",34.78333333,4.75,3.37</a:t>
            </a:r>
          </a:p>
          <a:p>
            <a:pPr marL="457200" lvl="1" indent="0">
              <a:buNone/>
            </a:pPr>
            <a:r>
              <a:rPr lang="en-US" sz="1400" dirty="0"/>
              <a:t>"1968","Arkansas","1.25/day(b)","(b)","0.15625","0.15625",34.78333333,1.12,1.12</a:t>
            </a:r>
          </a:p>
          <a:p>
            <a:pPr marL="457200" lvl="1" indent="0">
              <a:buNone/>
            </a:pPr>
            <a:r>
              <a:rPr lang="en-US" sz="1400" dirty="0"/>
              <a:t>"1968","California","1.65(b)","(b)","1.65","1.65",34.78333333,11.88,11.88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9A00C-94C3-46D8-916E-88C3BE12F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https://www.kaggle.com/datasets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https://www.census.gov/developers/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375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7D7A-616C-45C4-9AD2-079E4BA9B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7821" y="436146"/>
            <a:ext cx="6405979" cy="691318"/>
          </a:xfrm>
        </p:spPr>
        <p:txBody>
          <a:bodyPr>
            <a:normAutofit/>
          </a:bodyPr>
          <a:lstStyle/>
          <a:p>
            <a:r>
              <a:rPr lang="en-US" sz="3200" dirty="0"/>
              <a:t>Data clean-up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C9117-6C94-4734-A0EB-36BF52AF3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464"/>
            <a:ext cx="10515600" cy="5049499"/>
          </a:xfrm>
        </p:spPr>
        <p:txBody>
          <a:bodyPr>
            <a:normAutofit/>
          </a:bodyPr>
          <a:lstStyle/>
          <a:p>
            <a:r>
              <a:rPr lang="en-US" sz="2400" dirty="0"/>
              <a:t>Steps taken to clean-up data :</a:t>
            </a:r>
          </a:p>
          <a:p>
            <a:pPr lvl="1"/>
            <a:r>
              <a:rPr lang="en-US" sz="1800" dirty="0"/>
              <a:t>Raw data load in data frame and updated Nan.</a:t>
            </a:r>
          </a:p>
          <a:p>
            <a:pPr lvl="1"/>
            <a:r>
              <a:rPr lang="en-US" sz="1800" dirty="0"/>
              <a:t>Data dictionary for filling missing data</a:t>
            </a:r>
          </a:p>
          <a:p>
            <a:pPr lvl="1"/>
            <a:r>
              <a:rPr lang="en-US" sz="1800" dirty="0"/>
              <a:t>API call to get poverty data</a:t>
            </a:r>
          </a:p>
          <a:p>
            <a:pPr lvl="1"/>
            <a:r>
              <a:rPr lang="en-US" sz="1800" dirty="0"/>
              <a:t>Merging Data (updated raw and poverty data)</a:t>
            </a:r>
          </a:p>
          <a:p>
            <a:pPr lvl="1"/>
            <a:r>
              <a:rPr lang="en-US" sz="1800" dirty="0"/>
              <a:t>Used Latitude and Longitude csv file for US States and merged with above data.</a:t>
            </a:r>
          </a:p>
          <a:p>
            <a:pPr lvl="1"/>
            <a:r>
              <a:rPr lang="en-US" sz="1800" dirty="0"/>
              <a:t>Final clean-up and saving data in csv. </a:t>
            </a:r>
          </a:p>
          <a:p>
            <a:pPr lvl="1"/>
            <a:r>
              <a:rPr lang="en-US" sz="1800" dirty="0"/>
              <a:t>Final updated data</a:t>
            </a:r>
          </a:p>
          <a:p>
            <a:pPr marL="914400" lvl="2" indent="0">
              <a:buNone/>
            </a:pPr>
            <a:r>
              <a:rPr lang="en-US" sz="1400" dirty="0" err="1"/>
              <a:t>State,Latitude,Longitude,Year,Minimum</a:t>
            </a:r>
            <a:r>
              <a:rPr lang="en-US" sz="1400" dirty="0"/>
              <a:t> </a:t>
            </a:r>
            <a:r>
              <a:rPr lang="en-US" sz="1400" dirty="0" err="1"/>
              <a:t>Wage,CPI</a:t>
            </a:r>
            <a:r>
              <a:rPr lang="en-US" sz="1400" dirty="0"/>
              <a:t> </a:t>
            </a:r>
            <a:r>
              <a:rPr lang="en-US" sz="1400" dirty="0" err="1"/>
              <a:t>Average,Wage</a:t>
            </a:r>
            <a:r>
              <a:rPr lang="en-US" sz="1400" dirty="0"/>
              <a:t> equivalent in 2018,Poverty Rate</a:t>
            </a:r>
          </a:p>
          <a:p>
            <a:pPr marL="914400" lvl="2" indent="0">
              <a:buNone/>
            </a:pPr>
            <a:r>
              <a:rPr lang="es-ES" sz="1400" dirty="0"/>
              <a:t>Alabama,32.806671,-86.79113000000001,2012,7.25,229.5939167,7.93,19</a:t>
            </a:r>
          </a:p>
          <a:p>
            <a:pPr marL="914400" lvl="2" indent="0">
              <a:buNone/>
            </a:pPr>
            <a:r>
              <a:rPr lang="es-ES" sz="1400" dirty="0"/>
              <a:t>Alabama,32.806671,-86.79113000000001,2013,7.25,232.95708330000002,7.82,18.9</a:t>
            </a:r>
          </a:p>
          <a:p>
            <a:pPr marL="914400" lvl="2" indent="0">
              <a:buNone/>
            </a:pPr>
            <a:r>
              <a:rPr lang="es-ES" sz="1400" dirty="0"/>
              <a:t>Alabama,32.806671,-86.79113000000001,2014,7.25,236.73616669999998,7.69,19.2</a:t>
            </a:r>
          </a:p>
          <a:p>
            <a:pPr marL="914400" lvl="2" indent="0">
              <a:buNone/>
            </a:pPr>
            <a:r>
              <a:rPr lang="es-ES" sz="1400" dirty="0"/>
              <a:t>Alabama,32.806671,-86.79113000000001,2015,7.25,237.017,7.68,18.5</a:t>
            </a:r>
          </a:p>
          <a:p>
            <a:pPr marL="914400" lvl="2" indent="0">
              <a:buNone/>
            </a:pPr>
            <a:r>
              <a:rPr lang="es-ES" sz="1400" dirty="0"/>
              <a:t>Alabama,32.806671,-86.79113000000001,2016,7.25,240.0071667,7.59,17.2</a:t>
            </a:r>
          </a:p>
          <a:p>
            <a:pPr marL="914400" lvl="2" indent="0">
              <a:buNone/>
            </a:pPr>
            <a:r>
              <a:rPr lang="es-ES" sz="1400" dirty="0"/>
              <a:t>Alabama,32.806671,-86.79113000000001,2017,7.25,245.11958330000002,7.43,16.9</a:t>
            </a:r>
            <a:endParaRPr lang="en-US" sz="1400" dirty="0"/>
          </a:p>
          <a:p>
            <a:pPr marL="914400" lvl="2" indent="0">
              <a:buNone/>
            </a:pPr>
            <a:endParaRPr lang="en-US" sz="1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6E0FB8-41D5-48D3-903A-667862329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data_clean_up_and_api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pnyb</a:t>
            </a:r>
            <a:r>
              <a:rPr lang="en-US" dirty="0">
                <a:solidFill>
                  <a:schemeClr val="accent1"/>
                </a:solidFill>
              </a:rPr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259135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344B4-89D5-4FAB-8EB0-7BE836F47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435" y="545440"/>
            <a:ext cx="8813307" cy="728159"/>
          </a:xfrm>
        </p:spPr>
        <p:txBody>
          <a:bodyPr>
            <a:normAutofit/>
          </a:bodyPr>
          <a:lstStyle/>
          <a:p>
            <a:r>
              <a:rPr lang="en-US" sz="3200" dirty="0"/>
              <a:t>Data Dive – All states min wage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00ED4E5F-7783-47D6-8713-9CF2B68DB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851" y="1990923"/>
            <a:ext cx="5487650" cy="3658433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1B668-80E2-4CBF-856E-53C78E0BA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graph_plotting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ipynb</a:t>
            </a:r>
            <a:r>
              <a:rPr lang="en-US" dirty="0">
                <a:solidFill>
                  <a:srgbClr val="FF0000"/>
                </a:solidFill>
              </a:rPr>
              <a:t> 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DCD674-46A5-4DD8-BB49-F9EA9197229B}"/>
              </a:ext>
            </a:extLst>
          </p:cNvPr>
          <p:cNvSpPr txBox="1"/>
          <p:nvPr/>
        </p:nvSpPr>
        <p:spPr>
          <a:xfrm>
            <a:off x="4483221" y="2991773"/>
            <a:ext cx="19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rvalue</a:t>
            </a:r>
            <a:r>
              <a:rPr lang="en-US" sz="1600" dirty="0">
                <a:solidFill>
                  <a:srgbClr val="FF0000"/>
                </a:solidFill>
              </a:rPr>
              <a:t> = .94</a:t>
            </a:r>
          </a:p>
        </p:txBody>
      </p:sp>
    </p:spTree>
    <p:extLst>
      <p:ext uri="{BB962C8B-B14F-4D97-AF65-F5344CB8AC3E}">
        <p14:creationId xmlns:p14="http://schemas.microsoft.com/office/powerpoint/2010/main" val="2915240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DBF25-A15B-4356-9A4E-39FC76C5D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060" y="490740"/>
            <a:ext cx="9889355" cy="1293028"/>
          </a:xfrm>
        </p:spPr>
        <p:txBody>
          <a:bodyPr>
            <a:normAutofit/>
          </a:bodyPr>
          <a:lstStyle/>
          <a:p>
            <a:r>
              <a:rPr lang="en-US" sz="3200" dirty="0"/>
              <a:t>Min, avg and max wage change overtime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91127BA-3B34-43A0-BE1A-FED761140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graph_plotting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ipynb</a:t>
            </a:r>
            <a:r>
              <a:rPr lang="en-US" dirty="0">
                <a:solidFill>
                  <a:srgbClr val="FF0000"/>
                </a:solidFill>
              </a:rPr>
              <a:t> file</a:t>
            </a:r>
          </a:p>
          <a:p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27F6DD-033B-4268-94CC-5CD6D8294D61}"/>
              </a:ext>
            </a:extLst>
          </p:cNvPr>
          <p:cNvSpPr/>
          <p:nvPr/>
        </p:nvSpPr>
        <p:spPr>
          <a:xfrm>
            <a:off x="6844683" y="4856085"/>
            <a:ext cx="186432" cy="124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D516E25-EEF4-42A8-890F-4F96B96A1B46}"/>
              </a:ext>
            </a:extLst>
          </p:cNvPr>
          <p:cNvSpPr/>
          <p:nvPr/>
        </p:nvSpPr>
        <p:spPr>
          <a:xfrm>
            <a:off x="7458721" y="4316026"/>
            <a:ext cx="186432" cy="124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53CC6C3-68DA-482A-808F-327727FF9CC3}"/>
              </a:ext>
            </a:extLst>
          </p:cNvPr>
          <p:cNvSpPr/>
          <p:nvPr/>
        </p:nvSpPr>
        <p:spPr>
          <a:xfrm>
            <a:off x="6844683" y="4598636"/>
            <a:ext cx="115410" cy="1242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84DC0A2B-2D40-401F-A1D8-ED5901E462B4}"/>
              </a:ext>
            </a:extLst>
          </p:cNvPr>
          <p:cNvSpPr/>
          <p:nvPr/>
        </p:nvSpPr>
        <p:spPr>
          <a:xfrm>
            <a:off x="7494232" y="4069806"/>
            <a:ext cx="115410" cy="1242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Content Placeholder 19" descr="A close up of a map&#10;&#10;Description automatically generated">
            <a:extLst>
              <a:ext uri="{FF2B5EF4-FFF2-40B4-BE49-F238E27FC236}">
                <a16:creationId xmlns:a16="http://schemas.microsoft.com/office/drawing/2014/main" id="{6CD8318E-02B3-47D6-8809-BFFF456CF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942" y="2181937"/>
            <a:ext cx="5174116" cy="4024313"/>
          </a:xfrm>
        </p:spPr>
      </p:pic>
      <p:sp>
        <p:nvSpPr>
          <p:cNvPr id="21" name="Arrow: Down 20">
            <a:extLst>
              <a:ext uri="{FF2B5EF4-FFF2-40B4-BE49-F238E27FC236}">
                <a16:creationId xmlns:a16="http://schemas.microsoft.com/office/drawing/2014/main" id="{272317C0-23C0-4AAB-818D-D1CAC95AFCA8}"/>
              </a:ext>
            </a:extLst>
          </p:cNvPr>
          <p:cNvSpPr/>
          <p:nvPr/>
        </p:nvSpPr>
        <p:spPr>
          <a:xfrm>
            <a:off x="6844683" y="4820573"/>
            <a:ext cx="45719" cy="1242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2EEBD6EE-5042-48E8-9A47-311DCEDE2705}"/>
              </a:ext>
            </a:extLst>
          </p:cNvPr>
          <p:cNvSpPr/>
          <p:nvPr/>
        </p:nvSpPr>
        <p:spPr>
          <a:xfrm>
            <a:off x="7430758" y="4202971"/>
            <a:ext cx="45719" cy="1242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63777-8E1C-41F9-9ABD-A9AD42283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344" y="308807"/>
            <a:ext cx="10627311" cy="1293028"/>
          </a:xfrm>
        </p:spPr>
        <p:txBody>
          <a:bodyPr>
            <a:normAutofit/>
          </a:bodyPr>
          <a:lstStyle/>
          <a:p>
            <a:r>
              <a:rPr lang="en-US" sz="3200" dirty="0"/>
              <a:t>Data Analysis for 3 states with min and max wage change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519DE65-7366-48BB-9266-A8BCB4493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897493"/>
              </p:ext>
            </p:extLst>
          </p:nvPr>
        </p:nvGraphicFramePr>
        <p:xfrm>
          <a:off x="1278384" y="3334249"/>
          <a:ext cx="7554898" cy="2584127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361906">
                  <a:extLst>
                    <a:ext uri="{9D8B030D-6E8A-4147-A177-3AD203B41FA5}">
                      <a16:colId xmlns:a16="http://schemas.microsoft.com/office/drawing/2014/main" val="1750555242"/>
                    </a:ext>
                  </a:extLst>
                </a:gridCol>
                <a:gridCol w="1223875">
                  <a:extLst>
                    <a:ext uri="{9D8B030D-6E8A-4147-A177-3AD203B41FA5}">
                      <a16:colId xmlns:a16="http://schemas.microsoft.com/office/drawing/2014/main" val="1214289244"/>
                    </a:ext>
                  </a:extLst>
                </a:gridCol>
                <a:gridCol w="1509139">
                  <a:extLst>
                    <a:ext uri="{9D8B030D-6E8A-4147-A177-3AD203B41FA5}">
                      <a16:colId xmlns:a16="http://schemas.microsoft.com/office/drawing/2014/main" val="4117495753"/>
                    </a:ext>
                  </a:extLst>
                </a:gridCol>
                <a:gridCol w="1674776">
                  <a:extLst>
                    <a:ext uri="{9D8B030D-6E8A-4147-A177-3AD203B41FA5}">
                      <a16:colId xmlns:a16="http://schemas.microsoft.com/office/drawing/2014/main" val="3263867932"/>
                    </a:ext>
                  </a:extLst>
                </a:gridCol>
                <a:gridCol w="1785202">
                  <a:extLst>
                    <a:ext uri="{9D8B030D-6E8A-4147-A177-3AD203B41FA5}">
                      <a16:colId xmlns:a16="http://schemas.microsoft.com/office/drawing/2014/main" val="1342901403"/>
                    </a:ext>
                  </a:extLst>
                </a:gridCol>
              </a:tblGrid>
              <a:tr h="2419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State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Change Type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Change amount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Avg poverty rate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Correlation Factor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57143567"/>
                  </a:ext>
                </a:extLst>
              </a:tr>
              <a:tr h="3476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Georgia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Min Change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$3.55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15.45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8606939"/>
                  </a:ext>
                </a:extLst>
              </a:tr>
              <a:tr h="354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Wyoming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Min Change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$3.95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10.715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-0.14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28989594"/>
                  </a:ext>
                </a:extLst>
              </a:tr>
              <a:tr h="320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Virginia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Min Change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$5.65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10.36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36206051"/>
                  </a:ext>
                </a:extLst>
              </a:tr>
              <a:tr h="4083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Massachusetts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Max Change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$9.40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10.27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44885291"/>
                  </a:ext>
                </a:extLst>
              </a:tr>
              <a:tr h="4370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Washington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Max Change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$9.40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11.69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98877272"/>
                  </a:ext>
                </a:extLst>
              </a:tr>
              <a:tr h="474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District of Columbia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Max Change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$10.10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17.85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9488596"/>
                  </a:ext>
                </a:extLst>
              </a:tr>
            </a:tbl>
          </a:graphicData>
        </a:graphic>
      </p:graphicFrame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14D78BE-65B5-4709-9709-FB76B4175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min_max_change_state_compare.csv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FC2C65-447F-461A-9DB7-B4E9C9F75D58}"/>
              </a:ext>
            </a:extLst>
          </p:cNvPr>
          <p:cNvSpPr txBox="1"/>
          <p:nvPr/>
        </p:nvSpPr>
        <p:spPr>
          <a:xfrm>
            <a:off x="985421" y="1690688"/>
            <a:ext cx="8140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Analyzed all states to find which states had minimum and maximum wage change between 1968 to 2017.</a:t>
            </a:r>
          </a:p>
          <a:p>
            <a:r>
              <a:rPr lang="en-US" dirty="0"/>
              <a:t>Used statistics to find correlation between minimum wage and poverty rate for the states (shown below)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B2E481-947C-4B5C-ACEF-3A248852E16D}"/>
              </a:ext>
            </a:extLst>
          </p:cNvPr>
          <p:cNvCxnSpPr>
            <a:endCxn id="9" idx="3"/>
          </p:cNvCxnSpPr>
          <p:nvPr/>
        </p:nvCxnSpPr>
        <p:spPr>
          <a:xfrm>
            <a:off x="1269507" y="4580878"/>
            <a:ext cx="7563775" cy="454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F43CC9-3B5C-48D9-8EDD-8AAB4BA1A2B2}"/>
              </a:ext>
            </a:extLst>
          </p:cNvPr>
          <p:cNvCxnSpPr/>
          <p:nvPr/>
        </p:nvCxnSpPr>
        <p:spPr>
          <a:xfrm>
            <a:off x="1269506" y="3579181"/>
            <a:ext cx="7563775" cy="454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670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DBF25-A15B-4356-9A4E-39FC76C5D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r>
              <a:rPr lang="en-US" sz="3200" dirty="0"/>
              <a:t>Data Analysis for </a:t>
            </a:r>
            <a:r>
              <a:rPr lang="en-US" sz="3200" dirty="0" err="1"/>
              <a:t>stateS</a:t>
            </a:r>
            <a:r>
              <a:rPr lang="en-US" sz="3200" dirty="0"/>
              <a:t> that has min and max wage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AE5ED59-E737-4FE9-935A-0ACEB5E6F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graph_plotting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ipynb</a:t>
            </a:r>
            <a:r>
              <a:rPr lang="en-US" dirty="0">
                <a:solidFill>
                  <a:srgbClr val="FF0000"/>
                </a:solidFill>
              </a:rPr>
              <a:t> file</a:t>
            </a:r>
          </a:p>
          <a:p>
            <a:endParaRPr lang="en-US" dirty="0"/>
          </a:p>
        </p:txBody>
      </p:sp>
      <p:pic>
        <p:nvPicPr>
          <p:cNvPr id="18" name="Content Placeholder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E4BBBDE0-8F35-41CE-BA1C-622B9F4EB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942" y="2193925"/>
            <a:ext cx="5174116" cy="4024313"/>
          </a:xfrm>
        </p:spPr>
      </p:pic>
    </p:spTree>
    <p:extLst>
      <p:ext uri="{BB962C8B-B14F-4D97-AF65-F5344CB8AC3E}">
        <p14:creationId xmlns:p14="http://schemas.microsoft.com/office/powerpoint/2010/main" val="620658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A0A9C-69E2-4246-B0B6-B0795200E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1587" y="482754"/>
            <a:ext cx="8610600" cy="1293028"/>
          </a:xfrm>
        </p:spPr>
        <p:txBody>
          <a:bodyPr>
            <a:normAutofit/>
          </a:bodyPr>
          <a:lstStyle/>
          <a:p>
            <a:r>
              <a:rPr lang="en-US" sz="3200" dirty="0"/>
              <a:t>US regions and wages</a:t>
            </a:r>
          </a:p>
        </p:txBody>
      </p:sp>
      <p:pic>
        <p:nvPicPr>
          <p:cNvPr id="6" name="Content Placeholder 5" descr="A close up of a mans face&#10;&#10;Description automatically generated">
            <a:extLst>
              <a:ext uri="{FF2B5EF4-FFF2-40B4-BE49-F238E27FC236}">
                <a16:creationId xmlns:a16="http://schemas.microsoft.com/office/drawing/2014/main" id="{DAC25460-4E9E-446F-943E-100C76166E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28261"/>
            <a:ext cx="5285887" cy="213619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E8181C2-498E-419E-ACF7-1C2A415B30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172200" y="2428083"/>
            <a:ext cx="5239987" cy="3493324"/>
          </a:xfr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1B0A283-EE38-49F6-A1E5-E1D440E2F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graph_plotting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ipynb</a:t>
            </a:r>
            <a:r>
              <a:rPr lang="en-US" dirty="0">
                <a:solidFill>
                  <a:srgbClr val="FF0000"/>
                </a:solidFill>
              </a:rPr>
              <a:t> file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7CADDE-67DE-4D7D-A23D-11E939DF9662}"/>
              </a:ext>
            </a:extLst>
          </p:cNvPr>
          <p:cNvSpPr txBox="1"/>
          <p:nvPr/>
        </p:nvSpPr>
        <p:spPr>
          <a:xfrm>
            <a:off x="985420" y="2429515"/>
            <a:ext cx="4616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Coastal vs other States comparison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39F02-DFCC-414A-9948-1568C87D41A9}"/>
              </a:ext>
            </a:extLst>
          </p:cNvPr>
          <p:cNvSpPr txBox="1"/>
          <p:nvPr/>
        </p:nvSpPr>
        <p:spPr>
          <a:xfrm>
            <a:off x="6730752" y="1903646"/>
            <a:ext cx="4616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 4 region comparison</a:t>
            </a:r>
          </a:p>
        </p:txBody>
      </p:sp>
    </p:spTree>
    <p:extLst>
      <p:ext uri="{BB962C8B-B14F-4D97-AF65-F5344CB8AC3E}">
        <p14:creationId xmlns:p14="http://schemas.microsoft.com/office/powerpoint/2010/main" val="320469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FC66-2312-4A45-B082-C5563A30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Conclusions &amp; future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576C55-CE9B-4311-B690-31332DB79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  <a:p>
            <a:pPr lvl="1"/>
            <a:r>
              <a:rPr lang="en-US" dirty="0"/>
              <a:t>It takes recession or big event for minimum wage adjustment.</a:t>
            </a:r>
          </a:p>
          <a:p>
            <a:pPr lvl="1"/>
            <a:r>
              <a:rPr lang="en-US" dirty="0"/>
              <a:t>Even though min wage varied over time the poverty rate stayed same</a:t>
            </a:r>
          </a:p>
          <a:p>
            <a:pPr lvl="1"/>
            <a:r>
              <a:rPr lang="en-US" dirty="0"/>
              <a:t>The equivalent 2018 wages has stayed same over time</a:t>
            </a:r>
          </a:p>
          <a:p>
            <a:pPr lvl="1"/>
            <a:endParaRPr lang="en-US" dirty="0"/>
          </a:p>
          <a:p>
            <a:r>
              <a:rPr lang="en-US" dirty="0"/>
              <a:t>Future Work:</a:t>
            </a:r>
          </a:p>
          <a:p>
            <a:pPr lvl="1"/>
            <a:r>
              <a:rPr lang="en-US" dirty="0"/>
              <a:t>Add more dimension in analysis (state index, average household income).</a:t>
            </a:r>
          </a:p>
          <a:p>
            <a:pPr lvl="1"/>
            <a:r>
              <a:rPr lang="en-US" dirty="0"/>
              <a:t>Include income by gender.</a:t>
            </a:r>
          </a:p>
          <a:p>
            <a:pPr lvl="1"/>
            <a:r>
              <a:rPr lang="en-US" dirty="0"/>
              <a:t>Add employment/unemployment rate.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A84426-60A5-46B9-86FC-4B123EC1C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3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1964</TotalTime>
  <Words>608</Words>
  <Application>Microsoft Office PowerPoint</Application>
  <PresentationFormat>Widescreen</PresentationFormat>
  <Paragraphs>102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Vapor Trail</vt:lpstr>
      <vt:lpstr>Progress of minimum wage from 1968 to 2017</vt:lpstr>
      <vt:lpstr>Data finding and analysis</vt:lpstr>
      <vt:lpstr>Data clean-up</vt:lpstr>
      <vt:lpstr>Data Dive – All states min wage</vt:lpstr>
      <vt:lpstr>Min, avg and max wage change overtime</vt:lpstr>
      <vt:lpstr>Data Analysis for 3 states with min and max wage change</vt:lpstr>
      <vt:lpstr>Data Analysis for stateS that has min and max wage</vt:lpstr>
      <vt:lpstr>US regions and wages</vt:lpstr>
      <vt:lpstr>Conclusions &amp; future work</vt:lpstr>
      <vt:lpstr>Thank you!!!   Questions??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of minimum wage from 1968 to 2017</dc:title>
  <dc:creator>Ritika Bhansali</dc:creator>
  <cp:lastModifiedBy>Ritika Bhansali</cp:lastModifiedBy>
  <cp:revision>19</cp:revision>
  <dcterms:created xsi:type="dcterms:W3CDTF">2020-04-04T19:21:58Z</dcterms:created>
  <dcterms:modified xsi:type="dcterms:W3CDTF">2020-04-06T04:06:53Z</dcterms:modified>
</cp:coreProperties>
</file>