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0" r:id="rId4"/>
    <p:sldId id="261" r:id="rId5"/>
    <p:sldId id="263" r:id="rId6"/>
    <p:sldId id="259" r:id="rId7"/>
    <p:sldId id="268" r:id="rId8"/>
    <p:sldId id="264" r:id="rId9"/>
    <p:sldId id="269"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9"/>
  </p:normalViewPr>
  <p:slideViewPr>
    <p:cSldViewPr snapToGrid="0" snapToObjects="1">
      <p:cViewPr varScale="1">
        <p:scale>
          <a:sx n="95" d="100"/>
          <a:sy n="95"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10/7/17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10/7/17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10/7/17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10/7/17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10/7/17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163782"/>
            <a:ext cx="8361229" cy="1579418"/>
          </a:xfrm>
        </p:spPr>
        <p:txBody>
          <a:bodyPr/>
          <a:lstStyle/>
          <a:p>
            <a:r>
              <a:rPr lang="en-US" sz="5400" b="1" dirty="0"/>
              <a:t>San Diego Schools</a:t>
            </a:r>
            <a:r>
              <a:rPr lang="en-US" dirty="0"/>
              <a:t/>
            </a:r>
            <a:br>
              <a:rPr lang="en-US" dirty="0"/>
            </a:br>
            <a:r>
              <a:rPr lang="en-US" sz="3200" dirty="0"/>
              <a:t>The Health of Education is in the </a:t>
            </a:r>
            <a:r>
              <a:rPr lang="en-US" sz="3200" dirty="0" smtClean="0"/>
              <a:t>Data</a:t>
            </a:r>
            <a:endParaRPr lang="en-US" sz="3200" dirty="0"/>
          </a:p>
        </p:txBody>
      </p:sp>
      <p:sp>
        <p:nvSpPr>
          <p:cNvPr id="3" name="Subtitle 2"/>
          <p:cNvSpPr>
            <a:spLocks noGrp="1"/>
          </p:cNvSpPr>
          <p:nvPr>
            <p:ph type="subTitle" idx="1"/>
          </p:nvPr>
        </p:nvSpPr>
        <p:spPr>
          <a:xfrm>
            <a:off x="2679906" y="3810000"/>
            <a:ext cx="6831673" cy="1870364"/>
          </a:xfrm>
        </p:spPr>
        <p:txBody>
          <a:bodyPr>
            <a:normAutofit/>
          </a:bodyPr>
          <a:lstStyle/>
          <a:p>
            <a:r>
              <a:rPr lang="en-US" dirty="0" smtClean="0"/>
              <a:t>Michael </a:t>
            </a:r>
            <a:r>
              <a:rPr lang="en-US" dirty="0" err="1" smtClean="0"/>
              <a:t>Galarnyk</a:t>
            </a:r>
            <a:endParaRPr lang="en-US" dirty="0" smtClean="0"/>
          </a:p>
          <a:p>
            <a:r>
              <a:rPr lang="en-US" dirty="0" smtClean="0"/>
              <a:t>Jillian Jarrett</a:t>
            </a:r>
          </a:p>
          <a:p>
            <a:r>
              <a:rPr lang="en-US" dirty="0" err="1" smtClean="0"/>
              <a:t>Orysya</a:t>
            </a:r>
            <a:r>
              <a:rPr lang="en-US" dirty="0" smtClean="0"/>
              <a:t> </a:t>
            </a:r>
            <a:r>
              <a:rPr lang="en-US" dirty="0" err="1" smtClean="0"/>
              <a:t>Stus</a:t>
            </a:r>
            <a:endParaRPr lang="en-US" dirty="0" smtClean="0"/>
          </a:p>
          <a:p>
            <a:r>
              <a:rPr lang="en-US" dirty="0" smtClean="0"/>
              <a:t>Ivan </a:t>
            </a:r>
            <a:r>
              <a:rPr lang="en-US" dirty="0" err="1" smtClean="0"/>
              <a:t>Stus</a:t>
            </a:r>
            <a:endParaRPr lang="en-US" dirty="0" smtClean="0"/>
          </a:p>
        </p:txBody>
      </p:sp>
    </p:spTree>
    <p:extLst>
      <p:ext uri="{BB962C8B-B14F-4D97-AF65-F5344CB8AC3E}">
        <p14:creationId xmlns:p14="http://schemas.microsoft.com/office/powerpoint/2010/main" val="1593247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00100"/>
            <a:ext cx="9601200" cy="1485900"/>
          </a:xfrm>
        </p:spPr>
        <p:txBody>
          <a:bodyPr/>
          <a:lstStyle/>
          <a:p>
            <a:r>
              <a:rPr lang="en-US" dirty="0" smtClean="0"/>
              <a:t>Conclusions and Future Directions</a:t>
            </a:r>
            <a:endParaRPr lang="en-US" dirty="0"/>
          </a:p>
        </p:txBody>
      </p:sp>
      <p:sp>
        <p:nvSpPr>
          <p:cNvPr id="3" name="Content Placeholder 2"/>
          <p:cNvSpPr>
            <a:spLocks noGrp="1"/>
          </p:cNvSpPr>
          <p:nvPr>
            <p:ph idx="1"/>
          </p:nvPr>
        </p:nvSpPr>
        <p:spPr/>
        <p:txBody>
          <a:bodyPr/>
          <a:lstStyle/>
          <a:p>
            <a:r>
              <a:rPr lang="en-US" dirty="0" smtClean="0"/>
              <a:t>Through this project, our team was able to access additional data, </a:t>
            </a:r>
            <a:r>
              <a:rPr lang="en-US" dirty="0" err="1" smtClean="0"/>
              <a:t>GreatSchools</a:t>
            </a:r>
            <a:r>
              <a:rPr lang="en-US" dirty="0" smtClean="0"/>
              <a:t>, which provided another perspective of the health of San Diego’s education system. We highlighted the differences between </a:t>
            </a:r>
            <a:r>
              <a:rPr lang="en-US" dirty="0"/>
              <a:t>high school composite AP scores, interpreted a correlation </a:t>
            </a:r>
            <a:r>
              <a:rPr lang="en-US" dirty="0" err="1"/>
              <a:t>heatmap</a:t>
            </a:r>
            <a:r>
              <a:rPr lang="en-US" dirty="0"/>
              <a:t>, and recommended a predictive model to be used for estimating future Composite AP Scores. </a:t>
            </a:r>
            <a:endParaRPr lang="en-US" dirty="0" smtClean="0"/>
          </a:p>
          <a:p>
            <a:r>
              <a:rPr lang="en-US" dirty="0"/>
              <a:t>In order to reinforce our findings, additional data can be used to further understand the year to year trends of San Diego high schools.</a:t>
            </a:r>
            <a:endParaRPr lang="en-US" dirty="0"/>
          </a:p>
        </p:txBody>
      </p:sp>
    </p:spTree>
    <p:extLst>
      <p:ext uri="{BB962C8B-B14F-4D97-AF65-F5344CB8AC3E}">
        <p14:creationId xmlns:p14="http://schemas.microsoft.com/office/powerpoint/2010/main" val="2087717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smtClean="0"/>
              <a:t>DESCRIPTIVE ANALYSIS</a:t>
            </a:r>
            <a:endParaRPr lang="en-US" dirty="0"/>
          </a:p>
        </p:txBody>
      </p:sp>
    </p:spTree>
    <p:extLst>
      <p:ext uri="{BB962C8B-B14F-4D97-AF65-F5344CB8AC3E}">
        <p14:creationId xmlns:p14="http://schemas.microsoft.com/office/powerpoint/2010/main" val="739712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a:t>
            </a:r>
            <a:r>
              <a:rPr lang="en-US" dirty="0" smtClean="0"/>
              <a:t/>
            </a:r>
            <a:br>
              <a:rPr lang="en-US" dirty="0" smtClean="0"/>
            </a:br>
            <a:r>
              <a:rPr lang="en-US" dirty="0" smtClean="0"/>
              <a:t>AP </a:t>
            </a:r>
            <a:r>
              <a:rPr lang="en-US" dirty="0"/>
              <a:t>Score by School</a:t>
            </a:r>
          </a:p>
        </p:txBody>
      </p:sp>
      <p:sp>
        <p:nvSpPr>
          <p:cNvPr id="4" name="Text Placeholder 3"/>
          <p:cNvSpPr>
            <a:spLocks noGrp="1"/>
          </p:cNvSpPr>
          <p:nvPr>
            <p:ph type="body" sz="half" idx="2"/>
          </p:nvPr>
        </p:nvSpPr>
        <p:spPr>
          <a:xfrm>
            <a:off x="723900" y="2743201"/>
            <a:ext cx="3855720" cy="3796144"/>
          </a:xfrm>
        </p:spPr>
        <p:txBody>
          <a:bodyPr>
            <a:normAutofit fontScale="92500"/>
          </a:bodyPr>
          <a:lstStyle/>
          <a:p>
            <a:r>
              <a:rPr lang="en-US" b="1" dirty="0"/>
              <a:t>Highest Composite Scores: </a:t>
            </a:r>
          </a:p>
          <a:p>
            <a:pPr marL="285750" indent="-285750">
              <a:buFont typeface="Arial" charset="0"/>
              <a:buChar char="•"/>
            </a:pPr>
            <a:r>
              <a:rPr lang="en-US" dirty="0"/>
              <a:t>Mueller Charter (Robert L</a:t>
            </a:r>
            <a:r>
              <a:rPr lang="en-US" dirty="0" smtClean="0"/>
              <a:t>.): 4.36</a:t>
            </a:r>
            <a:endParaRPr lang="en-US" dirty="0"/>
          </a:p>
          <a:p>
            <a:pPr marL="285750" indent="-285750">
              <a:buFont typeface="Arial" charset="0"/>
              <a:buChar char="•"/>
            </a:pPr>
            <a:r>
              <a:rPr lang="en-US" dirty="0"/>
              <a:t>Westview </a:t>
            </a:r>
            <a:r>
              <a:rPr lang="en-US" dirty="0" smtClean="0"/>
              <a:t>High: 4.08</a:t>
            </a:r>
            <a:endParaRPr lang="en-US" dirty="0"/>
          </a:p>
          <a:p>
            <a:pPr marL="285750" indent="-285750">
              <a:buFont typeface="Arial" charset="0"/>
              <a:buChar char="•"/>
            </a:pPr>
            <a:r>
              <a:rPr lang="en-US" dirty="0"/>
              <a:t>Canyon Crest </a:t>
            </a:r>
            <a:r>
              <a:rPr lang="en-US" dirty="0" smtClean="0"/>
              <a:t>Academy: 3.99</a:t>
            </a:r>
            <a:endParaRPr lang="en-US" dirty="0"/>
          </a:p>
          <a:p>
            <a:r>
              <a:rPr lang="en-US" b="1" dirty="0"/>
              <a:t>Lowest Composite Scores:</a:t>
            </a:r>
          </a:p>
          <a:p>
            <a:pPr marL="285750" indent="-285750">
              <a:buFont typeface="Arial" charset="0"/>
              <a:buChar char="•"/>
            </a:pPr>
            <a:r>
              <a:rPr lang="en-US" dirty="0"/>
              <a:t>San Diego HS </a:t>
            </a:r>
            <a:r>
              <a:rPr lang="en-US" dirty="0" smtClean="0"/>
              <a:t>Business/Leadership: 1.45</a:t>
            </a:r>
            <a:endParaRPr lang="en-US" dirty="0"/>
          </a:p>
          <a:p>
            <a:pPr marL="285750" indent="-285750">
              <a:buFont typeface="Arial" charset="0"/>
              <a:buChar char="•"/>
            </a:pPr>
            <a:r>
              <a:rPr lang="en-US" dirty="0" smtClean="0"/>
              <a:t>Granger </a:t>
            </a:r>
            <a:r>
              <a:rPr lang="en-US" dirty="0"/>
              <a:t>Junior </a:t>
            </a:r>
            <a:r>
              <a:rPr lang="en-US" dirty="0" smtClean="0"/>
              <a:t>High: 1.56</a:t>
            </a:r>
          </a:p>
          <a:p>
            <a:pPr marL="285750" indent="-285750">
              <a:buFont typeface="Arial" charset="0"/>
              <a:buChar char="•"/>
            </a:pPr>
            <a:r>
              <a:rPr lang="en-US" dirty="0"/>
              <a:t>Gompers Preparatory Academy: </a:t>
            </a:r>
            <a:r>
              <a:rPr lang="en-US" dirty="0" smtClean="0"/>
              <a:t>1.76</a:t>
            </a:r>
            <a:endParaRPr lang="en-US" dirty="0"/>
          </a:p>
          <a:p>
            <a:pPr marL="285750" indent="-285750">
              <a:buFont typeface="Arial" charset="0"/>
              <a:buChar char="•"/>
            </a:pPr>
            <a:endParaRPr lang="en-US" dirty="0"/>
          </a:p>
          <a:p>
            <a:endParaRPr lang="en-US"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1199" y="123810"/>
            <a:ext cx="6137565" cy="6581790"/>
          </a:xfrm>
        </p:spPr>
      </p:pic>
    </p:spTree>
    <p:extLst>
      <p:ext uri="{BB962C8B-B14F-4D97-AF65-F5344CB8AC3E}">
        <p14:creationId xmlns:p14="http://schemas.microsoft.com/office/powerpoint/2010/main" val="545364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a:t>
            </a:r>
            <a:r>
              <a:rPr lang="en-US" dirty="0" smtClean="0"/>
              <a:t/>
            </a:r>
            <a:br>
              <a:rPr lang="en-US" dirty="0" smtClean="0"/>
            </a:br>
            <a:r>
              <a:rPr lang="en-US" dirty="0" smtClean="0"/>
              <a:t>AP </a:t>
            </a:r>
            <a:r>
              <a:rPr lang="en-US" dirty="0"/>
              <a:t>Score by </a:t>
            </a:r>
            <a:r>
              <a:rPr lang="en-US" dirty="0" smtClean="0"/>
              <a:t>City</a:t>
            </a:r>
            <a:endParaRPr lang="en-US" dirty="0"/>
          </a:p>
        </p:txBody>
      </p:sp>
      <p:sp>
        <p:nvSpPr>
          <p:cNvPr id="4" name="Text Placeholder 3"/>
          <p:cNvSpPr>
            <a:spLocks noGrp="1"/>
          </p:cNvSpPr>
          <p:nvPr>
            <p:ph type="body" sz="half" idx="2"/>
          </p:nvPr>
        </p:nvSpPr>
        <p:spPr>
          <a:xfrm>
            <a:off x="723900" y="2743201"/>
            <a:ext cx="3855720" cy="3228108"/>
          </a:xfrm>
        </p:spPr>
        <p:txBody>
          <a:bodyPr>
            <a:normAutofit/>
          </a:bodyPr>
          <a:lstStyle/>
          <a:p>
            <a:r>
              <a:rPr lang="en-US" b="1" dirty="0"/>
              <a:t>Highest Composite Scores: </a:t>
            </a:r>
          </a:p>
          <a:p>
            <a:pPr marL="285750" indent="-285750">
              <a:buFont typeface="Arial" charset="0"/>
              <a:buChar char="•"/>
            </a:pPr>
            <a:r>
              <a:rPr lang="en-US" dirty="0" smtClean="0"/>
              <a:t>Carlsbad: 3.525</a:t>
            </a:r>
          </a:p>
          <a:p>
            <a:pPr marL="285750" indent="-285750">
              <a:buFont typeface="Arial" charset="0"/>
              <a:buChar char="•"/>
            </a:pPr>
            <a:r>
              <a:rPr lang="en-US" dirty="0" smtClean="0"/>
              <a:t>Poway: 3:39</a:t>
            </a:r>
            <a:endParaRPr lang="en-US" dirty="0"/>
          </a:p>
          <a:p>
            <a:r>
              <a:rPr lang="en-US" b="1" dirty="0"/>
              <a:t>Lowest Composite Scores</a:t>
            </a:r>
            <a:r>
              <a:rPr lang="en-US" b="1" dirty="0" smtClean="0"/>
              <a:t>: </a:t>
            </a:r>
          </a:p>
          <a:p>
            <a:pPr marL="285750" indent="-285750">
              <a:buFont typeface="Arial" charset="0"/>
              <a:buChar char="•"/>
            </a:pPr>
            <a:r>
              <a:rPr lang="en-US" dirty="0" smtClean="0"/>
              <a:t>National City 1.95</a:t>
            </a:r>
          </a:p>
          <a:p>
            <a:pPr marL="285750" indent="-285750">
              <a:buFont typeface="Arial" charset="0"/>
              <a:buChar char="•"/>
            </a:pPr>
            <a:r>
              <a:rPr lang="en-US" dirty="0" smtClean="0"/>
              <a:t>Julian: 1.96</a:t>
            </a:r>
            <a:endParaRPr lang="en-US" dirty="0"/>
          </a:p>
          <a:p>
            <a:pPr marL="285750" indent="-285750">
              <a:buFont typeface="Arial" charset="0"/>
              <a:buChar char="•"/>
            </a:pPr>
            <a:endParaRPr lang="en-US" dirty="0"/>
          </a:p>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4219" y="145472"/>
            <a:ext cx="6267665" cy="6504710"/>
          </a:xfrm>
        </p:spPr>
      </p:pic>
    </p:spTree>
    <p:extLst>
      <p:ext uri="{BB962C8B-B14F-4D97-AF65-F5344CB8AC3E}">
        <p14:creationId xmlns:p14="http://schemas.microsoft.com/office/powerpoint/2010/main" val="1715363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smtClean="0"/>
              <a:t>CORRELATIONAL ANALYSIS</a:t>
            </a:r>
            <a:endParaRPr lang="en-US" dirty="0"/>
          </a:p>
        </p:txBody>
      </p:sp>
    </p:spTree>
    <p:extLst>
      <p:ext uri="{BB962C8B-B14F-4D97-AF65-F5344CB8AC3E}">
        <p14:creationId xmlns:p14="http://schemas.microsoft.com/office/powerpoint/2010/main" val="1293035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510" y="374073"/>
            <a:ext cx="3394364" cy="3477491"/>
          </a:xfrm>
        </p:spPr>
        <p:txBody>
          <a:bodyPr>
            <a:normAutofit fontScale="90000"/>
          </a:bodyPr>
          <a:lstStyle/>
          <a:p>
            <a:r>
              <a:rPr lang="en-US" dirty="0" smtClean="0"/>
              <a:t/>
            </a:r>
            <a:br>
              <a:rPr lang="en-US" dirty="0" smtClean="0"/>
            </a:br>
            <a:r>
              <a:rPr lang="en-US" dirty="0" err="1" smtClean="0"/>
              <a:t>Heatmap</a:t>
            </a:r>
            <a:r>
              <a:rPr lang="en-US" dirty="0" smtClean="0"/>
              <a:t> </a:t>
            </a:r>
            <a:br>
              <a:rPr lang="en-US" dirty="0" smtClean="0"/>
            </a:br>
            <a:r>
              <a:rPr lang="en-US" dirty="0" smtClean="0"/>
              <a:t>of</a:t>
            </a:r>
            <a:br>
              <a:rPr lang="en-US" dirty="0" smtClean="0"/>
            </a:br>
            <a:r>
              <a:rPr lang="en-US" dirty="0" smtClean="0"/>
              <a:t>feature</a:t>
            </a:r>
            <a:br>
              <a:rPr lang="en-US" dirty="0" smtClean="0"/>
            </a:br>
            <a:r>
              <a:rPr lang="en-US" dirty="0" smtClean="0"/>
              <a:t>correlations</a:t>
            </a:r>
            <a:br>
              <a:rPr lang="en-US" dirty="0" smtClean="0"/>
            </a:br>
            <a:r>
              <a:rPr lang="en-US" dirty="0" smtClean="0"/>
              <a:t/>
            </a:r>
            <a:br>
              <a:rPr lang="en-US" dirty="0" smtClean="0"/>
            </a:br>
            <a:endParaRPr lang="en-US" dirty="0"/>
          </a:p>
        </p:txBody>
      </p:sp>
      <p:pic>
        <p:nvPicPr>
          <p:cNvPr id="1026" name="Picture 2" descr="https://lh6.googleusercontent.com/NLSNPAAT5pCqz15nFBUKXHTw1kxnVJinzSQltwicQvVNY_FZU4ozUI9B5q1sWHOr1BEy0PmJO5Law5c479MzjOHhK7xlVhFhKbdH20axiiRpG6UYlAGM-W5slKEVGvpgiG7KIpx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9273" y="248453"/>
            <a:ext cx="7910945" cy="649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277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t>
            </a:r>
            <a:r>
              <a:rPr lang="en-US" dirty="0" smtClean="0"/>
              <a:t>orrelation </a:t>
            </a:r>
            <a:r>
              <a:rPr lang="en-US" dirty="0" err="1" smtClean="0"/>
              <a:t>Heatmap</a:t>
            </a:r>
            <a:r>
              <a:rPr lang="en-US" dirty="0" smtClean="0"/>
              <a:t> Analysis</a:t>
            </a:r>
            <a:endParaRPr lang="en-US" dirty="0"/>
          </a:p>
        </p:txBody>
      </p:sp>
      <p:sp>
        <p:nvSpPr>
          <p:cNvPr id="3" name="Content Placeholder 2"/>
          <p:cNvSpPr>
            <a:spLocks noGrp="1"/>
          </p:cNvSpPr>
          <p:nvPr>
            <p:ph idx="1"/>
          </p:nvPr>
        </p:nvSpPr>
        <p:spPr/>
        <p:txBody>
          <a:bodyPr/>
          <a:lstStyle/>
          <a:p>
            <a:pPr fontAlgn="base"/>
            <a:r>
              <a:rPr lang="en-US" dirty="0"/>
              <a:t>AP Composite Score is negatively correlated with English Language Learners and FRPM (free or reduced lunch meal) Count, showing that those that are learning English or have lower economic status do not have high AP composite scores.</a:t>
            </a:r>
          </a:p>
          <a:p>
            <a:pPr fontAlgn="base"/>
            <a:r>
              <a:rPr lang="en-US" dirty="0"/>
              <a:t>AP Composite Score is positively correlated with any of the SAT scores, showing that success in one type of an exam in success in others.</a:t>
            </a:r>
          </a:p>
          <a:p>
            <a:pPr fontAlgn="base"/>
            <a:r>
              <a:rPr lang="en-US" dirty="0"/>
              <a:t>FRPM was also negatively correlated with SAT scores, showing that this group of individuals do not score as high as their counterparts.</a:t>
            </a:r>
          </a:p>
          <a:p>
            <a:pPr fontAlgn="base"/>
            <a:r>
              <a:rPr lang="en-US" dirty="0"/>
              <a:t>AVID and Charter and negatively correlated, meaning that there are less AVID programs in Charter schools.</a:t>
            </a:r>
          </a:p>
        </p:txBody>
      </p:sp>
    </p:spTree>
    <p:extLst>
      <p:ext uri="{BB962C8B-B14F-4D97-AF65-F5344CB8AC3E}">
        <p14:creationId xmlns:p14="http://schemas.microsoft.com/office/powerpoint/2010/main" val="1394376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smtClean="0"/>
              <a:t>PREDICTIVE ANALYSIS</a:t>
            </a:r>
            <a:endParaRPr lang="en-US" dirty="0"/>
          </a:p>
        </p:txBody>
      </p:sp>
    </p:spTree>
    <p:extLst>
      <p:ext uri="{BB962C8B-B14F-4D97-AF65-F5344CB8AC3E}">
        <p14:creationId xmlns:p14="http://schemas.microsoft.com/office/powerpoint/2010/main" val="1667817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63922"/>
            <a:ext cx="9601200" cy="1485900"/>
          </a:xfrm>
        </p:spPr>
        <p:txBody>
          <a:bodyPr/>
          <a:lstStyle/>
          <a:p>
            <a:r>
              <a:rPr lang="en-US" dirty="0" smtClean="0"/>
              <a:t>Predictive Model: Linear Regression</a:t>
            </a:r>
            <a:endParaRPr lang="en-US" dirty="0"/>
          </a:p>
        </p:txBody>
      </p:sp>
      <p:sp>
        <p:nvSpPr>
          <p:cNvPr id="3" name="Content Placeholder 2"/>
          <p:cNvSpPr>
            <a:spLocks noGrp="1"/>
          </p:cNvSpPr>
          <p:nvPr>
            <p:ph sz="half" idx="1"/>
          </p:nvPr>
        </p:nvSpPr>
        <p:spPr>
          <a:xfrm>
            <a:off x="1371600" y="1210235"/>
            <a:ext cx="9816353" cy="1169893"/>
          </a:xfrm>
        </p:spPr>
        <p:txBody>
          <a:bodyPr/>
          <a:lstStyle/>
          <a:p>
            <a:pPr marL="0" indent="0">
              <a:buNone/>
            </a:pPr>
            <a:r>
              <a:rPr lang="en-US" dirty="0" smtClean="0"/>
              <a:t>Accuracy Metric: Mean Squared Error (MSE) = 0.153885892918 </a:t>
            </a:r>
          </a:p>
          <a:p>
            <a:pPr marL="0" indent="0">
              <a:buNone/>
            </a:pPr>
            <a:r>
              <a:rPr lang="en-US" dirty="0" smtClean="0"/>
              <a:t>Features used in our model and their coefficients are detailed below:</a:t>
            </a:r>
            <a:endParaRPr lang="en-US" dirty="0"/>
          </a:p>
        </p:txBody>
      </p:sp>
      <p:pic>
        <p:nvPicPr>
          <p:cNvPr id="3074" name="Picture 2" descr="https://lh6.googleusercontent.com/qV4wOsUT3qTKd7egf2cjgjIUwURdKdK5Yr_bVC1Rz3r09vltcUWX2F8DxHf_ehZb9Ol0VSOYiZG2HKPd599SpNa1kaaAZ-wUqZRrR58qFyRh7kOpdSAz5w-wto3as8rjqeRKMC6h"/>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42740" y="2097742"/>
            <a:ext cx="9258920" cy="334405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371600" y="5800162"/>
            <a:ext cx="9816353" cy="860613"/>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smtClean="0"/>
              <a:t>Interestingly, if </a:t>
            </a:r>
            <a:r>
              <a:rPr lang="en-US" dirty="0"/>
              <a:t>the school is a Charter school and the schools 2015-2016 SAT: </a:t>
            </a:r>
            <a:r>
              <a:rPr lang="en-US" dirty="0" err="1"/>
              <a:t>AvgScrWrit</a:t>
            </a:r>
            <a:r>
              <a:rPr lang="en-US" dirty="0"/>
              <a:t> scores </a:t>
            </a:r>
            <a:r>
              <a:rPr lang="en-US" dirty="0" smtClean="0"/>
              <a:t>high, the </a:t>
            </a:r>
            <a:r>
              <a:rPr lang="en-US" dirty="0"/>
              <a:t>Composite AP Score increases, while if the school has an IB or Arts program this decreases the Composite AP Score</a:t>
            </a:r>
            <a:endParaRPr lang="en-US" dirty="0"/>
          </a:p>
        </p:txBody>
      </p:sp>
    </p:spTree>
    <p:extLst>
      <p:ext uri="{BB962C8B-B14F-4D97-AF65-F5344CB8AC3E}">
        <p14:creationId xmlns:p14="http://schemas.microsoft.com/office/powerpoint/2010/main" val="1722587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52</TotalTime>
  <Words>344</Words>
  <Application>Microsoft Macintosh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Franklin Gothic Book</vt:lpstr>
      <vt:lpstr>Arial</vt:lpstr>
      <vt:lpstr>Crop</vt:lpstr>
      <vt:lpstr>San Diego Schools The Health of Education is in the Data</vt:lpstr>
      <vt:lpstr>  DESCRIPTIVE ANALYSIS</vt:lpstr>
      <vt:lpstr>Composite  AP Score by School</vt:lpstr>
      <vt:lpstr>Composite  AP Score by City</vt:lpstr>
      <vt:lpstr>  CORRELATIONAL ANALYSIS</vt:lpstr>
      <vt:lpstr> Heatmap  of feature correlations  </vt:lpstr>
      <vt:lpstr>Correlation Heatmap Analysis</vt:lpstr>
      <vt:lpstr>  PREDICTIVE ANALYSIS</vt:lpstr>
      <vt:lpstr>Predictive Model: Linear Regression</vt:lpstr>
      <vt:lpstr>Conclusions and Future Directions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Diego Schools The Health of Education is in the Data</dc:title>
  <dc:creator>Microsoft Office User</dc:creator>
  <cp:lastModifiedBy>Microsoft Office User</cp:lastModifiedBy>
  <cp:revision>7</cp:revision>
  <dcterms:created xsi:type="dcterms:W3CDTF">2017-10-08T05:31:57Z</dcterms:created>
  <dcterms:modified xsi:type="dcterms:W3CDTF">2017-10-08T06:24:48Z</dcterms:modified>
</cp:coreProperties>
</file>