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2" roundtripDataSignature="AMtx7mhY8QB+z28u4P16Hw/gtSW/t4gM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5" name="Google Shape;5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1" name="Google Shape;18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7" name="Google Shape;20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 prático de como realizar um commit e push usando o Visual Studio Code e a interface do Git. Certifique-se de ter o Git instalado em seu sistema antes de começar.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Passo 1: Configuração Inicial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você ainda não configurou seu nome de usuário e email no Git, abra o terminal e execute os seguintes comandos, substituindo "Seu Nome" e "seu@email.com" pelos seus dados reais: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bash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 code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config --global user.name "Seu Nome"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config --global user.email "seu@email.com"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Passo 2: Inicializar um Repositório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Abra o Visual Studio Code.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Abra a pasta do seu projeto ou crie um novo projeto.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canto inferior esquerdo, clique em "Source Control" (ícone de ramo de árvore).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Passo 3: Stage de Alterações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painel Source Control, você verá uma lista de arquivos modificados. Clique no ícone "+" ao lado dos arquivos que deseja incluir no commit. Isso os coloca na área de stage.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Adicione uma mensagem de commit no campo de mensagem na parte superior do painel Source Control.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Passo 4: Realizar Commit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Clique no ícone de marca de seleção no campo de mensagem de commit ou pressione Ctrl + Enter para realizar o commit.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Passo 5: Push para o Repositório Remoto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Após o commit, você verá um ícone de seta para cima (↑) no canto superior direito do Visual Studio Code.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Clique nesse ícone para enviar as alterações para o repositório remoto.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Você pode precisar fornecer suas credenciais se ainda não estiver autenticado.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Lembre-se de que essas instruções podem variar um pouco dependendo da versão específica do Visual Studio Code ou de quaisquer extensões Git que você tenha instalado.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1" name="Google Shape;23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A integração do Git com a IDE torna a gestão de versões mais acessível e visual, facilitando o controle de mudanças e colaboração no projeto.</a:t>
            </a:r>
            <a:endParaRPr/>
          </a:p>
        </p:txBody>
      </p:sp>
      <p:sp>
        <p:nvSpPr>
          <p:cNvPr id="246" name="Google Shape;24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9" name="Google Shape;25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b1e461499b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2" name="Google Shape;272;g2b1e461499b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7" name="Google Shape;287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5" name="Google Shape;6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7" name="Google Shape;307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7" name="Google Shape;327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7" name="Google Shape;347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0" name="Google Shape;360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1" name="Google Shape;371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2" name="Google Shape;382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3" name="Google Shape;393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0" name="Google Shape;7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b1e461499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g2b1e461499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" name="Google Shape;15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6" name="Google Shape;4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3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">
  <p:cSld name="Layout Personalizado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46382" y="1"/>
            <a:ext cx="9190386" cy="513471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9"/>
          <p:cNvSpPr txBox="1"/>
          <p:nvPr>
            <p:ph idx="12" type="sldNum"/>
          </p:nvPr>
        </p:nvSpPr>
        <p:spPr>
          <a:xfrm>
            <a:off x="1" y="4624800"/>
            <a:ext cx="5187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3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3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11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Relationship Id="rId4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3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Relationship Id="rId4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3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Relationship Id="rId4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Relationship Id="rId4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Relationship Id="rId4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10.png"/><Relationship Id="rId7" Type="http://schemas.openxmlformats.org/officeDocument/2006/relationships/image" Target="../media/image3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Relationship Id="rId4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3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Relationship Id="rId4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4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g"/><Relationship Id="rId4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32.png"/><Relationship Id="rId7" Type="http://schemas.openxmlformats.org/officeDocument/2006/relationships/image" Target="../media/image26.png"/><Relationship Id="rId8" Type="http://schemas.openxmlformats.org/officeDocument/2006/relationships/hyperlink" Target="https://cursos.alura.com.br/course/git-github-compartilhando-colaborando-projetos" TargetMode="External"/></Relationships>
</file>

<file path=ppt/slides/_rels/slide19.xml.rels><?xml version="1.0" encoding="UTF-8" standalone="yes"?><Relationships xmlns="http://schemas.openxmlformats.org/package/2006/relationships"><Relationship Id="rId10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jpg"/><Relationship Id="rId4" Type="http://schemas.openxmlformats.org/officeDocument/2006/relationships/image" Target="../media/image11.png"/><Relationship Id="rId9" Type="http://schemas.openxmlformats.org/officeDocument/2006/relationships/image" Target="../media/image34.png"/><Relationship Id="rId5" Type="http://schemas.openxmlformats.org/officeDocument/2006/relationships/image" Target="../media/image1.png"/><Relationship Id="rId6" Type="http://schemas.openxmlformats.org/officeDocument/2006/relationships/image" Target="../media/image27.gif"/><Relationship Id="rId7" Type="http://schemas.openxmlformats.org/officeDocument/2006/relationships/image" Target="../media/image29.png"/><Relationship Id="rId8" Type="http://schemas.openxmlformats.org/officeDocument/2006/relationships/hyperlink" Target="https://cursos.alura.com.br/course/git-github-compartilhando-colaborando-projetos/task/139315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0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jpg"/><Relationship Id="rId4" Type="http://schemas.openxmlformats.org/officeDocument/2006/relationships/image" Target="../media/image11.png"/><Relationship Id="rId9" Type="http://schemas.openxmlformats.org/officeDocument/2006/relationships/image" Target="../media/image37.png"/><Relationship Id="rId5" Type="http://schemas.openxmlformats.org/officeDocument/2006/relationships/image" Target="../media/image1.png"/><Relationship Id="rId6" Type="http://schemas.openxmlformats.org/officeDocument/2006/relationships/image" Target="../media/image27.gif"/><Relationship Id="rId7" Type="http://schemas.openxmlformats.org/officeDocument/2006/relationships/image" Target="../media/image29.png"/><Relationship Id="rId8" Type="http://schemas.openxmlformats.org/officeDocument/2006/relationships/hyperlink" Target="https://cursos.alura.com.br/course/git-github-compartilhando-colaborando-projetos/task/139316" TargetMode="External"/></Relationships>
</file>

<file path=ppt/slides/_rels/slide21.xml.rels><?xml version="1.0" encoding="UTF-8" standalone="yes"?><Relationships xmlns="http://schemas.openxmlformats.org/package/2006/relationships"><Relationship Id="rId10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jpg"/><Relationship Id="rId4" Type="http://schemas.openxmlformats.org/officeDocument/2006/relationships/image" Target="../media/image11.png"/><Relationship Id="rId9" Type="http://schemas.openxmlformats.org/officeDocument/2006/relationships/image" Target="../media/image41.png"/><Relationship Id="rId5" Type="http://schemas.openxmlformats.org/officeDocument/2006/relationships/image" Target="../media/image1.png"/><Relationship Id="rId6" Type="http://schemas.openxmlformats.org/officeDocument/2006/relationships/image" Target="../media/image27.gif"/><Relationship Id="rId7" Type="http://schemas.openxmlformats.org/officeDocument/2006/relationships/image" Target="../media/image29.png"/><Relationship Id="rId8" Type="http://schemas.openxmlformats.org/officeDocument/2006/relationships/hyperlink" Target="https://cursos.alura.com.br/course/git-github-compartilhando-colaborando-projetos/task/139317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jpg"/><Relationship Id="rId4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4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jpg"/><Relationship Id="rId4" Type="http://schemas.openxmlformats.org/officeDocument/2006/relationships/image" Target="../media/image11.png"/><Relationship Id="rId5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jpg"/><Relationship Id="rId4" Type="http://schemas.openxmlformats.org/officeDocument/2006/relationships/image" Target="../media/image11.png"/><Relationship Id="rId5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jpg"/><Relationship Id="rId4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4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jpg"/><Relationship Id="rId4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43.png"/><Relationship Id="rId7" Type="http://schemas.openxmlformats.org/officeDocument/2006/relationships/image" Target="../media/image45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11.png"/><Relationship Id="rId9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19.png"/><Relationship Id="rId7" Type="http://schemas.openxmlformats.org/officeDocument/2006/relationships/hyperlink" Target="https://play.google.com/store/apps/details?id=br.com.alura.mobi&amp;hl=pt_BR&amp;pli=1" TargetMode="External"/><Relationship Id="rId8" Type="http://schemas.openxmlformats.org/officeDocument/2006/relationships/hyperlink" Target="https://apps.apple.com/br/app/alura-cursos-online/id1225776635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47.png"/><Relationship Id="rId7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4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10.png"/><Relationship Id="rId7" Type="http://schemas.openxmlformats.org/officeDocument/2006/relationships/image" Target="../media/image12.png"/><Relationship Id="rId8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1.png"/><Relationship Id="rId5" Type="http://schemas.openxmlformats.org/officeDocument/2006/relationships/image" Target="../media/image15.jpg"/><Relationship Id="rId6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1.png"/><Relationship Id="rId5" Type="http://schemas.openxmlformats.org/officeDocument/2006/relationships/image" Target="../media/image13.png"/><Relationship Id="rId6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11.png"/><Relationship Id="rId5" Type="http://schemas.openxmlformats.org/officeDocument/2006/relationships/image" Target="../media/image16.png"/><Relationship Id="rId6" Type="http://schemas.openxmlformats.org/officeDocument/2006/relationships/image" Target="../media/image1.png"/><Relationship Id="rId7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26C96"/>
            </a:gs>
            <a:gs pos="74000">
              <a:srgbClr val="017D71"/>
            </a:gs>
            <a:gs pos="83000">
              <a:srgbClr val="00865E"/>
            </a:gs>
            <a:gs pos="100000">
              <a:srgbClr val="008C52"/>
            </a:gs>
          </a:gsLst>
          <a:lin ang="5400012" scaled="0"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"/>
          <p:cNvSpPr/>
          <p:nvPr/>
        </p:nvSpPr>
        <p:spPr>
          <a:xfrm>
            <a:off x="109788" y="101089"/>
            <a:ext cx="8924400" cy="496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overno do Paraná prorroga prazo do edital para projeto da Ponte de  Guaratuba - RÁDIO 104 MAIS FM" id="58" name="Google Shape;5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2479" y="198521"/>
            <a:ext cx="1112921" cy="5896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, nome da empresa&#10;&#10;Descrição gerada automaticamente" id="59" name="Google Shape;5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73195" y="4403558"/>
            <a:ext cx="497929" cy="460207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"/>
          <p:cNvSpPr txBox="1"/>
          <p:nvPr>
            <p:ph type="ctrTitle"/>
          </p:nvPr>
        </p:nvSpPr>
        <p:spPr>
          <a:xfrm>
            <a:off x="3614710" y="1049315"/>
            <a:ext cx="4744200" cy="1175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 sz="3400">
                <a:latin typeface="Calibri"/>
                <a:ea typeface="Calibri"/>
                <a:cs typeface="Calibri"/>
                <a:sym typeface="Calibri"/>
              </a:rPr>
              <a:t>Curso Técnico Profissional</a:t>
            </a:r>
            <a:br>
              <a:rPr lang="pt-BR" sz="3400">
                <a:latin typeface="Calibri"/>
                <a:ea typeface="Calibri"/>
                <a:cs typeface="Calibri"/>
                <a:sym typeface="Calibri"/>
              </a:rPr>
            </a:br>
            <a:r>
              <a:rPr b="1" lang="pt-BR" sz="3400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DESENVOLVIMENTO DE SISTEMAS</a:t>
            </a:r>
            <a:endParaRPr/>
          </a:p>
        </p:txBody>
      </p:sp>
      <p:sp>
        <p:nvSpPr>
          <p:cNvPr id="61" name="Google Shape;61;p1"/>
          <p:cNvSpPr txBox="1"/>
          <p:nvPr>
            <p:ph idx="1" type="subTitle"/>
          </p:nvPr>
        </p:nvSpPr>
        <p:spPr>
          <a:xfrm>
            <a:off x="3750443" y="2485962"/>
            <a:ext cx="46086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6875"/>
              </a:lnSpc>
              <a:spcBef>
                <a:spcPts val="0"/>
              </a:spcBef>
              <a:spcAft>
                <a:spcPts val="0"/>
              </a:spcAft>
              <a:buClr>
                <a:srgbClr val="008959"/>
              </a:buClr>
              <a:buSzPts val="2400"/>
              <a:buNone/>
            </a:pPr>
            <a:r>
              <a:rPr b="1" lang="pt-BR" sz="2400">
                <a:solidFill>
                  <a:srgbClr val="008959"/>
                </a:solidFill>
              </a:rPr>
              <a:t>PROGRAMAÇÃO BACK END</a:t>
            </a:r>
            <a:endParaRPr/>
          </a:p>
          <a:p>
            <a:pPr indent="0" lvl="0" marL="0" marR="0" rtl="0" algn="ctr">
              <a:lnSpc>
                <a:spcPct val="1068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i="0" lang="pt-BR" sz="2000" u="none" cap="none" strike="noStrike"/>
              <a:t>3ª SÉRIE</a:t>
            </a:r>
            <a:endParaRPr sz="2000"/>
          </a:p>
          <a:p>
            <a:pPr indent="0" lvl="0" marL="0" marR="0" rtl="0" algn="ctr">
              <a:lnSpc>
                <a:spcPct val="1068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i="0" sz="2000" u="none" cap="none" strike="noStrike"/>
          </a:p>
          <a:p>
            <a:pPr indent="0" lvl="0" marL="0" marR="0" rtl="0" algn="ctr">
              <a:lnSpc>
                <a:spcPct val="1068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i="0" lang="pt-BR" sz="2000" u="none" cap="none" strike="noStrike"/>
              <a:t>Utilizando Git na IDE</a:t>
            </a:r>
            <a:endParaRPr/>
          </a:p>
          <a:p>
            <a:pPr indent="0" lvl="0" marL="0" marR="0" rtl="0" algn="ctr">
              <a:lnSpc>
                <a:spcPct val="1068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pt-BR" sz="2000"/>
              <a:t>Aula 03</a:t>
            </a:r>
            <a:endParaRPr sz="2000"/>
          </a:p>
        </p:txBody>
      </p:sp>
      <p:pic>
        <p:nvPicPr>
          <p:cNvPr descr="Ícone&#10;&#10;Descrição gerada automaticamente" id="62" name="Google Shape;62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7313" y="788192"/>
            <a:ext cx="3588820" cy="358882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26C96"/>
            </a:gs>
            <a:gs pos="74000">
              <a:srgbClr val="017D71"/>
            </a:gs>
            <a:gs pos="83000">
              <a:srgbClr val="00865E"/>
            </a:gs>
            <a:gs pos="100000">
              <a:srgbClr val="008C52"/>
            </a:gs>
          </a:gsLst>
          <a:lin ang="5400012" scaled="0"/>
        </a:gra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"/>
          <p:cNvSpPr/>
          <p:nvPr/>
        </p:nvSpPr>
        <p:spPr>
          <a:xfrm>
            <a:off x="109788" y="90237"/>
            <a:ext cx="8924400" cy="496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overno do Paraná prorroga prazo do edital para projeto da Ponte de  Guaratuba - RÁDIO 104 MAIS FM" id="172" name="Google Shape;17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3195" y="189498"/>
            <a:ext cx="715299" cy="3789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, nome da empresa&#10;&#10;Descrição gerada automaticamente" id="173" name="Google Shape;17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1880" y="4546160"/>
            <a:ext cx="497929" cy="460207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0"/>
          <p:cNvSpPr txBox="1"/>
          <p:nvPr/>
        </p:nvSpPr>
        <p:spPr>
          <a:xfrm>
            <a:off x="830179" y="4776264"/>
            <a:ext cx="3095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DESENVOLVIMENTO DE SISTEMAS</a:t>
            </a:r>
            <a:endParaRPr b="0" i="0" sz="14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Ícone&#10;&#10;Descrição gerada automaticamente" id="175" name="Google Shape;175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142" y="4348968"/>
            <a:ext cx="776037" cy="776037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0"/>
          <p:cNvSpPr txBox="1"/>
          <p:nvPr/>
        </p:nvSpPr>
        <p:spPr>
          <a:xfrm>
            <a:off x="555224" y="135295"/>
            <a:ext cx="812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Visualização de Diferenças e Histórico</a:t>
            </a:r>
            <a:endParaRPr b="0" i="0" sz="36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0"/>
          <p:cNvSpPr txBox="1"/>
          <p:nvPr/>
        </p:nvSpPr>
        <p:spPr>
          <a:xfrm>
            <a:off x="311901" y="1069250"/>
            <a:ext cx="4562100" cy="3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b="1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IDEs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 integração </a:t>
            </a:r>
            <a:r>
              <a:rPr b="1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permitem visualizar as diferenças entre </a:t>
            </a:r>
            <a:r>
              <a:rPr b="1" i="1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commits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1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branches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ou o estado atual e passado do código. Isso auxilia na compreensão das alterações feitas, facilitando a </a:t>
            </a:r>
            <a:r>
              <a:rPr b="1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revisão de código 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a </a:t>
            </a:r>
            <a:r>
              <a:rPr b="1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identificação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quando e onde as mudanças foram introduzidas.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62775" y="1069250"/>
            <a:ext cx="3961626" cy="355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26C96"/>
            </a:gs>
            <a:gs pos="74000">
              <a:srgbClr val="017D71"/>
            </a:gs>
            <a:gs pos="83000">
              <a:srgbClr val="00865E"/>
            </a:gs>
            <a:gs pos="100000">
              <a:srgbClr val="008C52"/>
            </a:gs>
          </a:gsLst>
          <a:lin ang="5400012" scaled="0"/>
        </a:gra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"/>
          <p:cNvSpPr/>
          <p:nvPr/>
        </p:nvSpPr>
        <p:spPr>
          <a:xfrm>
            <a:off x="109788" y="90237"/>
            <a:ext cx="8924400" cy="496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overno do Paraná prorroga prazo do edital para projeto da Ponte de  Guaratuba - RÁDIO 104 MAIS FM" id="184" name="Google Shape;18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3195" y="189498"/>
            <a:ext cx="715299" cy="3789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, nome da empresa&#10;&#10;Descrição gerada automaticamente" id="185" name="Google Shape;18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1880" y="4546160"/>
            <a:ext cx="497929" cy="460207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1"/>
          <p:cNvSpPr txBox="1"/>
          <p:nvPr/>
        </p:nvSpPr>
        <p:spPr>
          <a:xfrm>
            <a:off x="830179" y="4776264"/>
            <a:ext cx="3095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DESENVOLVIMENTO DE SISTEMAS</a:t>
            </a:r>
            <a:endParaRPr b="0" i="0" sz="14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Ícone&#10;&#10;Descrição gerada automaticamente" id="187" name="Google Shape;187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142" y="4348968"/>
            <a:ext cx="776037" cy="776037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1"/>
          <p:cNvSpPr txBox="1"/>
          <p:nvPr/>
        </p:nvSpPr>
        <p:spPr>
          <a:xfrm>
            <a:off x="469749" y="136845"/>
            <a:ext cx="812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Gestão de Branches e Merge Requests</a:t>
            </a:r>
            <a:endParaRPr b="0" i="0" sz="36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1"/>
          <p:cNvSpPr txBox="1"/>
          <p:nvPr/>
        </p:nvSpPr>
        <p:spPr>
          <a:xfrm>
            <a:off x="417050" y="3263200"/>
            <a:ext cx="8261700" cy="17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Isso inclui </a:t>
            </a:r>
            <a:r>
              <a:rPr b="1" i="0" lang="pt-BR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criar</a:t>
            </a:r>
            <a:r>
              <a:rPr b="0" i="0" lang="pt-BR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pt-BR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alternar</a:t>
            </a:r>
            <a:r>
              <a:rPr b="0" i="0" lang="pt-BR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b="1" i="0" lang="pt-BR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mesclar</a:t>
            </a:r>
            <a:r>
              <a:rPr b="0" i="0" lang="pt-BR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pt-BR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branches</a:t>
            </a:r>
            <a:r>
              <a:rPr b="0" i="0" lang="pt-BR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além de facilitar a </a:t>
            </a:r>
            <a:r>
              <a:rPr b="1" i="0" lang="pt-BR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revisão </a:t>
            </a:r>
            <a:r>
              <a:rPr b="0" i="0" lang="pt-BR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a </a:t>
            </a:r>
            <a:r>
              <a:rPr b="1" i="0" lang="pt-BR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aceitação</a:t>
            </a:r>
            <a:r>
              <a:rPr b="0" i="0" lang="pt-BR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b="0" i="1" lang="pt-BR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merge requests</a:t>
            </a:r>
            <a:r>
              <a:rPr b="0" i="0" lang="pt-BR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permitindo uma colaboração mais eficiente e estruturada.</a:t>
            </a:r>
            <a:endParaRPr b="1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11"/>
          <p:cNvPicPr preferRelativeResize="0"/>
          <p:nvPr/>
        </p:nvPicPr>
        <p:blipFill rotWithShape="1">
          <a:blip r:embed="rId6">
            <a:alphaModFix/>
          </a:blip>
          <a:srcRect b="0" l="5749" r="0" t="6594"/>
          <a:stretch/>
        </p:blipFill>
        <p:spPr>
          <a:xfrm>
            <a:off x="274875" y="1096824"/>
            <a:ext cx="4205701" cy="2083899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5400000" dist="76200">
              <a:srgbClr val="000000">
                <a:alpha val="50000"/>
              </a:srgbClr>
            </a:outerShdw>
          </a:effectLst>
        </p:spPr>
      </p:pic>
      <p:sp>
        <p:nvSpPr>
          <p:cNvPr id="191" name="Google Shape;191;p11"/>
          <p:cNvSpPr txBox="1"/>
          <p:nvPr/>
        </p:nvSpPr>
        <p:spPr>
          <a:xfrm>
            <a:off x="4480575" y="1280600"/>
            <a:ext cx="43065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gestão de branches e merge requests através da IDE ajuda a organizar melhor o trabalho em equipe. </a:t>
            </a:r>
            <a:endParaRPr b="1" sz="1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26C96"/>
            </a:gs>
            <a:gs pos="74000">
              <a:srgbClr val="017D71"/>
            </a:gs>
            <a:gs pos="83000">
              <a:srgbClr val="00865E"/>
            </a:gs>
            <a:gs pos="100000">
              <a:srgbClr val="008C52"/>
            </a:gs>
          </a:gsLst>
          <a:lin ang="5400012" scaled="0"/>
        </a:gra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"/>
          <p:cNvSpPr/>
          <p:nvPr/>
        </p:nvSpPr>
        <p:spPr>
          <a:xfrm>
            <a:off x="109788" y="90237"/>
            <a:ext cx="8924400" cy="496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overno do Paraná prorroga prazo do edital para projeto da Ponte de  Guaratuba - RÁDIO 104 MAIS FM" id="197" name="Google Shape;19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3195" y="189498"/>
            <a:ext cx="715299" cy="3789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, nome da empresa&#10;&#10;Descrição gerada automaticamente" id="198" name="Google Shape;19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1880" y="4546160"/>
            <a:ext cx="497929" cy="460207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2"/>
          <p:cNvSpPr txBox="1"/>
          <p:nvPr/>
        </p:nvSpPr>
        <p:spPr>
          <a:xfrm>
            <a:off x="830179" y="4776264"/>
            <a:ext cx="3095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DESENVOLVIMENTO DE SISTEMAS</a:t>
            </a:r>
            <a:endParaRPr b="0" i="0" sz="14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Ícone&#10;&#10;Descrição gerada automaticamente" id="200" name="Google Shape;200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142" y="4348968"/>
            <a:ext cx="776037" cy="776037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2"/>
          <p:cNvSpPr txBox="1"/>
          <p:nvPr/>
        </p:nvSpPr>
        <p:spPr>
          <a:xfrm>
            <a:off x="259975" y="189495"/>
            <a:ext cx="7886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Resolução de Conflitos</a:t>
            </a:r>
            <a:endParaRPr b="0" i="0" sz="36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2"/>
          <p:cNvSpPr txBox="1"/>
          <p:nvPr/>
        </p:nvSpPr>
        <p:spPr>
          <a:xfrm>
            <a:off x="259975" y="946600"/>
            <a:ext cx="8543100" cy="29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IDE fornece ferramentas visuais para identificar e resolver conflitos de merge, mostrando claramente as linhas ou blocos de código que entram em conflito. 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55825" y="2264875"/>
            <a:ext cx="4368599" cy="2621601"/>
          </a:xfrm>
          <a:prstGeom prst="rect">
            <a:avLst/>
          </a:prstGeom>
          <a:noFill/>
          <a:ln>
            <a:noFill/>
          </a:ln>
          <a:effectLst>
            <a:outerShdw blurRad="100013" rotWithShape="0" algn="bl" dir="5400000" dist="85725">
              <a:srgbClr val="000000">
                <a:alpha val="50000"/>
              </a:srgbClr>
            </a:outerShdw>
          </a:effectLst>
        </p:spPr>
      </p:pic>
      <p:sp>
        <p:nvSpPr>
          <p:cNvPr id="204" name="Google Shape;204;p12"/>
          <p:cNvSpPr txBox="1"/>
          <p:nvPr/>
        </p:nvSpPr>
        <p:spPr>
          <a:xfrm>
            <a:off x="450650" y="2375075"/>
            <a:ext cx="39819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Isso permite uma resolução mais rápida e precisa, minimizando o risco de erros na integração de código de diferentes membros da equipe.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26C96"/>
            </a:gs>
            <a:gs pos="74000">
              <a:srgbClr val="017D71"/>
            </a:gs>
            <a:gs pos="83000">
              <a:srgbClr val="00865E"/>
            </a:gs>
            <a:gs pos="100000">
              <a:srgbClr val="008C52"/>
            </a:gs>
          </a:gsLst>
          <a:lin ang="5400012" scaled="0"/>
        </a:gra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"/>
          <p:cNvSpPr/>
          <p:nvPr/>
        </p:nvSpPr>
        <p:spPr>
          <a:xfrm>
            <a:off x="109788" y="90237"/>
            <a:ext cx="8924400" cy="496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overno do Paraná prorroga prazo do edital para projeto da Ponte de  Guaratuba - RÁDIO 104 MAIS FM" id="210" name="Google Shape;21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3195" y="189498"/>
            <a:ext cx="715299" cy="3789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, nome da empresa&#10;&#10;Descrição gerada automaticamente" id="211" name="Google Shape;21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1880" y="4546160"/>
            <a:ext cx="497929" cy="460207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3"/>
          <p:cNvSpPr txBox="1"/>
          <p:nvPr/>
        </p:nvSpPr>
        <p:spPr>
          <a:xfrm>
            <a:off x="830179" y="4776264"/>
            <a:ext cx="3095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DESENVOLVIMENTO DE SISTEMAS</a:t>
            </a:r>
            <a:endParaRPr b="0" i="0" sz="14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Ícone&#10;&#10;Descrição gerada automaticamente" id="213" name="Google Shape;213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142" y="4348968"/>
            <a:ext cx="776037" cy="776037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3"/>
          <p:cNvSpPr txBox="1"/>
          <p:nvPr/>
        </p:nvSpPr>
        <p:spPr>
          <a:xfrm>
            <a:off x="205599" y="189495"/>
            <a:ext cx="8274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Versionamento com IDE</a:t>
            </a:r>
            <a:endParaRPr b="0" i="0" sz="36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3"/>
          <p:cNvSpPr txBox="1"/>
          <p:nvPr/>
        </p:nvSpPr>
        <p:spPr>
          <a:xfrm>
            <a:off x="259975" y="1028650"/>
            <a:ext cx="5271900" cy="29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Manter um repositório organizado usando a </a:t>
            </a:r>
            <a:r>
              <a:rPr b="1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envolve seguir boas práticas como </a:t>
            </a:r>
            <a:r>
              <a:rPr b="0" i="1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commits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regulares e bem documentados, </a:t>
            </a:r>
            <a:r>
              <a:rPr b="1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gestão eficiente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b="0" i="1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branches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revisão cuidadosa de mudanças antes de </a:t>
            </a:r>
            <a:r>
              <a:rPr b="0" i="1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commits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ou </a:t>
            </a:r>
            <a:r>
              <a:rPr b="0" i="1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merges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manutenção de uma estrutura de repositório limpa e compreensível para todos os membros da equipe.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30975" y="90225"/>
            <a:ext cx="2916825" cy="4963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r="5400000" dist="4762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gradFill>
          <a:gsLst>
            <a:gs pos="0">
              <a:srgbClr val="026C96"/>
            </a:gs>
            <a:gs pos="74000">
              <a:srgbClr val="017D71"/>
            </a:gs>
            <a:gs pos="83000">
              <a:srgbClr val="00865E"/>
            </a:gs>
            <a:gs pos="100000">
              <a:srgbClr val="008C52"/>
            </a:gs>
          </a:gsLst>
          <a:lin ang="5400012" scaled="0"/>
        </a:gra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/>
          <p:nvPr/>
        </p:nvSpPr>
        <p:spPr>
          <a:xfrm>
            <a:off x="109788" y="90237"/>
            <a:ext cx="8924400" cy="496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overno do Paraná prorroga prazo do edital para projeto da Ponte de  Guaratuba - RÁDIO 104 MAIS FM" id="222" name="Google Shape;22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3195" y="189498"/>
            <a:ext cx="715299" cy="3789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, nome da empresa&#10;&#10;Descrição gerada automaticamente" id="223" name="Google Shape;22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1880" y="4546160"/>
            <a:ext cx="497929" cy="460207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4"/>
          <p:cNvSpPr txBox="1"/>
          <p:nvPr/>
        </p:nvSpPr>
        <p:spPr>
          <a:xfrm>
            <a:off x="830179" y="4776264"/>
            <a:ext cx="3095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DESENVOLVIMENTO DE SISTEMAS</a:t>
            </a:r>
            <a:endParaRPr b="0" i="0" sz="14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Ícone&#10;&#10;Descrição gerada automaticamente" id="225" name="Google Shape;225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142" y="4348968"/>
            <a:ext cx="776037" cy="776037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4"/>
          <p:cNvSpPr txBox="1"/>
          <p:nvPr/>
        </p:nvSpPr>
        <p:spPr>
          <a:xfrm>
            <a:off x="472274" y="189495"/>
            <a:ext cx="8274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Sugestão de exemplo para o professor</a:t>
            </a:r>
            <a:endParaRPr b="0" i="0" sz="36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4"/>
          <p:cNvSpPr txBox="1"/>
          <p:nvPr/>
        </p:nvSpPr>
        <p:spPr>
          <a:xfrm>
            <a:off x="472275" y="1251681"/>
            <a:ext cx="4311900" cy="3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 exemplo prático mostrando como realizar um </a:t>
            </a:r>
            <a:r>
              <a:rPr b="0" i="1" lang="pt-BR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commit</a:t>
            </a:r>
            <a:r>
              <a:rPr b="0" i="0" lang="pt-BR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b="0" i="1" lang="pt-BR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</a:t>
            </a:r>
            <a:r>
              <a:rPr b="0" i="0" lang="pt-BR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usando a interface do </a:t>
            </a:r>
            <a:r>
              <a:rPr b="1" i="0" lang="pt-BR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b="0" i="0" lang="pt-BR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integrada em uma </a:t>
            </a:r>
            <a:r>
              <a:rPr b="1" i="0" lang="pt-BR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</a:t>
            </a:r>
            <a:r>
              <a:rPr b="0" i="0" lang="pt-BR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popular como o </a:t>
            </a:r>
            <a:r>
              <a:rPr b="1" i="0" lang="pt-BR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 Studio Code</a:t>
            </a:r>
            <a:r>
              <a:rPr b="0" i="0" lang="pt-BR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i="0" sz="2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28875" y="994300"/>
            <a:ext cx="3695425" cy="29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26C96"/>
            </a:gs>
            <a:gs pos="74000">
              <a:srgbClr val="017D71"/>
            </a:gs>
            <a:gs pos="83000">
              <a:srgbClr val="00865E"/>
            </a:gs>
            <a:gs pos="100000">
              <a:srgbClr val="008C52"/>
            </a:gs>
          </a:gsLst>
          <a:lin ang="5400012" scaled="0"/>
        </a:gra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5"/>
          <p:cNvSpPr/>
          <p:nvPr/>
        </p:nvSpPr>
        <p:spPr>
          <a:xfrm>
            <a:off x="109788" y="90237"/>
            <a:ext cx="8924400" cy="496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overno do Paraná prorroga prazo do edital para projeto da Ponte de  Guaratuba - RÁDIO 104 MAIS FM" id="234" name="Google Shape;23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3195" y="189498"/>
            <a:ext cx="715299" cy="3789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, nome da empresa&#10;&#10;Descrição gerada automaticamente" id="235" name="Google Shape;23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1880" y="4546160"/>
            <a:ext cx="497929" cy="460207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5"/>
          <p:cNvSpPr txBox="1"/>
          <p:nvPr/>
        </p:nvSpPr>
        <p:spPr>
          <a:xfrm>
            <a:off x="830179" y="4776264"/>
            <a:ext cx="3095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DESENVOLVIMENTO DE SISTEMAS</a:t>
            </a:r>
            <a:endParaRPr b="0" i="0" sz="14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Ícone&#10;&#10;Descrição gerada automaticamente" id="237" name="Google Shape;23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142" y="4348968"/>
            <a:ext cx="776037" cy="776037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5"/>
          <p:cNvSpPr txBox="1"/>
          <p:nvPr/>
        </p:nvSpPr>
        <p:spPr>
          <a:xfrm>
            <a:off x="198850" y="189500"/>
            <a:ext cx="8221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1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Atividade para a fixação do conteúdo estudado </a:t>
            </a:r>
            <a:endParaRPr b="0" i="0" sz="31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5"/>
          <p:cNvSpPr txBox="1"/>
          <p:nvPr/>
        </p:nvSpPr>
        <p:spPr>
          <a:xfrm>
            <a:off x="336425" y="1455432"/>
            <a:ext cx="6396300" cy="26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</a:t>
            </a:r>
            <a: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Aumenta a complexidade do código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</a:t>
            </a:r>
            <a: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Reduz a necessidade de testes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</a:t>
            </a:r>
            <a: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Facilita a gestão de versões do projeto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</a:t>
            </a:r>
            <a: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Elimina a necessidade de backups</a:t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0" name="Google Shape;240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08503" y="3787870"/>
            <a:ext cx="957275" cy="85237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5"/>
          <p:cNvSpPr txBox="1"/>
          <p:nvPr/>
        </p:nvSpPr>
        <p:spPr>
          <a:xfrm>
            <a:off x="4405926" y="3787863"/>
            <a:ext cx="4268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pt-BR" sz="2400" u="none" cap="none" strike="noStrike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Escolhendo alguém para responder essa questão!</a:t>
            </a:r>
            <a:endParaRPr b="1" i="0" sz="2400" u="none" cap="none" strike="noStrike">
              <a:solidFill>
                <a:srgbClr val="004A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336425" y="1054675"/>
            <a:ext cx="833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 é a vantagem de usar o Git integrado à IDE?</a:t>
            </a:r>
            <a:endParaRPr b="1" sz="1800"/>
          </a:p>
        </p:txBody>
      </p:sp>
      <p:pic>
        <p:nvPicPr>
          <p:cNvPr id="243" name="Google Shape;243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02200" y="1582025"/>
            <a:ext cx="2041750" cy="204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26C96"/>
            </a:gs>
            <a:gs pos="74000">
              <a:srgbClr val="017D71"/>
            </a:gs>
            <a:gs pos="83000">
              <a:srgbClr val="00865E"/>
            </a:gs>
            <a:gs pos="100000">
              <a:srgbClr val="008C52"/>
            </a:gs>
          </a:gsLst>
          <a:lin ang="5400012" scaled="0"/>
        </a:gra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/>
          <p:nvPr/>
        </p:nvSpPr>
        <p:spPr>
          <a:xfrm>
            <a:off x="109788" y="90237"/>
            <a:ext cx="8924400" cy="496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overno do Paraná prorroga prazo do edital para projeto da Ponte de  Guaratuba - RÁDIO 104 MAIS FM" id="249" name="Google Shape;24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3195" y="189498"/>
            <a:ext cx="715299" cy="3789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, nome da empresa&#10;&#10;Descrição gerada automaticamente" id="250" name="Google Shape;25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1880" y="4546160"/>
            <a:ext cx="497929" cy="460207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6"/>
          <p:cNvSpPr txBox="1"/>
          <p:nvPr/>
        </p:nvSpPr>
        <p:spPr>
          <a:xfrm>
            <a:off x="830179" y="4776264"/>
            <a:ext cx="3095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DESENVOLVIMENTO DE SISTEMAS</a:t>
            </a:r>
            <a:endParaRPr b="0" i="0" sz="14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Ícone&#10;&#10;Descrição gerada automaticamente" id="252" name="Google Shape;252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142" y="4348968"/>
            <a:ext cx="776037" cy="776037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6"/>
          <p:cNvSpPr txBox="1"/>
          <p:nvPr/>
        </p:nvSpPr>
        <p:spPr>
          <a:xfrm>
            <a:off x="259975" y="306225"/>
            <a:ext cx="780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000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Resposta certa:</a:t>
            </a:r>
            <a:endParaRPr b="0" i="0" sz="30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6"/>
          <p:cNvSpPr txBox="1"/>
          <p:nvPr/>
        </p:nvSpPr>
        <p:spPr>
          <a:xfrm>
            <a:off x="259975" y="1528050"/>
            <a:ext cx="8850000" cy="3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</a:t>
            </a:r>
            <a:r>
              <a:rPr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Facilita a gestão de versões do projeto</a:t>
            </a:r>
            <a:endParaRPr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5" name="Google Shape;255;p16"/>
          <p:cNvPicPr preferRelativeResize="0"/>
          <p:nvPr/>
        </p:nvPicPr>
        <p:blipFill rotWithShape="1">
          <a:blip r:embed="rId6">
            <a:alphaModFix/>
          </a:blip>
          <a:srcRect b="28162" l="-401" r="0" t="30839"/>
          <a:stretch/>
        </p:blipFill>
        <p:spPr>
          <a:xfrm>
            <a:off x="54150" y="2603601"/>
            <a:ext cx="8980051" cy="1427898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6"/>
          <p:cNvSpPr txBox="1"/>
          <p:nvPr/>
        </p:nvSpPr>
        <p:spPr>
          <a:xfrm>
            <a:off x="6072575" y="3988025"/>
            <a:ext cx="300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/>
              <a:t>https://www.benner.com.br/tecnologia/wp-content/uploads/2023/10/Git.png</a:t>
            </a:r>
            <a:endParaRPr sz="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26C96"/>
            </a:gs>
            <a:gs pos="74000">
              <a:srgbClr val="017D71"/>
            </a:gs>
            <a:gs pos="83000">
              <a:srgbClr val="00865E"/>
            </a:gs>
            <a:gs pos="100000">
              <a:srgbClr val="008C52"/>
            </a:gs>
          </a:gsLst>
          <a:lin ang="5400012" scaled="0"/>
        </a:gra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7"/>
          <p:cNvSpPr/>
          <p:nvPr/>
        </p:nvSpPr>
        <p:spPr>
          <a:xfrm>
            <a:off x="109788" y="90237"/>
            <a:ext cx="8924400" cy="496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overno do Paraná prorroga prazo do edital para projeto da Ponte de  Guaratuba - RÁDIO 104 MAIS FM" id="262" name="Google Shape;26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3195" y="189498"/>
            <a:ext cx="715299" cy="3789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, nome da empresa&#10;&#10;Descrição gerada automaticamente" id="263" name="Google Shape;26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1880" y="4546160"/>
            <a:ext cx="497929" cy="460207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17"/>
          <p:cNvSpPr txBox="1"/>
          <p:nvPr/>
        </p:nvSpPr>
        <p:spPr>
          <a:xfrm>
            <a:off x="830179" y="4776264"/>
            <a:ext cx="3095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DESENVOLVIMENTO DE SISTEMAS</a:t>
            </a:r>
            <a:endParaRPr b="0" i="0" sz="14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Ícone&#10;&#10;Descrição gerada automaticamente" id="265" name="Google Shape;265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142" y="4348968"/>
            <a:ext cx="776037" cy="776037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7"/>
          <p:cNvSpPr txBox="1"/>
          <p:nvPr/>
        </p:nvSpPr>
        <p:spPr>
          <a:xfrm>
            <a:off x="229400" y="222145"/>
            <a:ext cx="6094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40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Conclusão</a:t>
            </a:r>
            <a:endParaRPr b="0" i="0" sz="40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7"/>
          <p:cNvSpPr txBox="1"/>
          <p:nvPr/>
        </p:nvSpPr>
        <p:spPr>
          <a:xfrm>
            <a:off x="282900" y="1360025"/>
            <a:ext cx="5013600" cy="26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pt-BR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integração do </a:t>
            </a:r>
            <a:r>
              <a:rPr b="1" i="0" lang="pt-BR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b="0" i="0" lang="pt-BR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 </a:t>
            </a:r>
            <a:r>
              <a:rPr b="1" i="0" lang="pt-BR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</a:t>
            </a:r>
            <a:r>
              <a:rPr b="0" i="0" lang="pt-BR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é uma ferramenta poderosa para </a:t>
            </a:r>
            <a:r>
              <a:rPr b="1" i="0" lang="pt-BR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gerenciar versões</a:t>
            </a:r>
            <a:r>
              <a:rPr b="0" i="0" lang="pt-BR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código, </a:t>
            </a:r>
            <a:r>
              <a:rPr b="1" i="0" lang="pt-BR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otimizando</a:t>
            </a:r>
            <a:r>
              <a:rPr b="0" i="0" lang="pt-BR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fluxo de trabalho do desenvolvedor.</a:t>
            </a:r>
            <a:endParaRPr b="1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8" name="Google Shape;26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96500" y="1090725"/>
            <a:ext cx="3161299" cy="3161299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17"/>
          <p:cNvSpPr txBox="1"/>
          <p:nvPr/>
        </p:nvSpPr>
        <p:spPr>
          <a:xfrm>
            <a:off x="5517975" y="4188175"/>
            <a:ext cx="300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/>
              <a:t>https://cdn3d.iconscout.com/3d/free/thumb/free-git-9294878-7578021.png</a:t>
            </a:r>
            <a:endParaRPr sz="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26C96"/>
            </a:gs>
            <a:gs pos="74000">
              <a:srgbClr val="017D71"/>
            </a:gs>
            <a:gs pos="83000">
              <a:srgbClr val="00865E"/>
            </a:gs>
            <a:gs pos="100000">
              <a:srgbClr val="008C52"/>
            </a:gs>
          </a:gsLst>
          <a:lin ang="5400012" scaled="0"/>
        </a:gra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b1e461499b_0_14"/>
          <p:cNvSpPr/>
          <p:nvPr/>
        </p:nvSpPr>
        <p:spPr>
          <a:xfrm>
            <a:off x="109788" y="90237"/>
            <a:ext cx="8924400" cy="496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overno do Paraná prorroga prazo do edital para projeto da Ponte de  Guaratuba - RÁDIO 104 MAIS FM" id="275" name="Google Shape;275;g2b1e461499b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3195" y="189498"/>
            <a:ext cx="715299" cy="3789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, nome da empresa&#10;&#10;Descrição gerada automaticamente" id="276" name="Google Shape;276;g2b1e461499b_0_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1880" y="4546160"/>
            <a:ext cx="497929" cy="460207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g2b1e461499b_0_14"/>
          <p:cNvSpPr txBox="1"/>
          <p:nvPr/>
        </p:nvSpPr>
        <p:spPr>
          <a:xfrm>
            <a:off x="830179" y="4776264"/>
            <a:ext cx="3095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DESENVOLVIMENTO DE SISTEMAS</a:t>
            </a:r>
            <a:endParaRPr b="0" i="0" sz="14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Ícone&#10;&#10;Descrição gerada automaticamente" id="278" name="Google Shape;278;g2b1e461499b_0_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142" y="4348968"/>
            <a:ext cx="776037" cy="776037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2b1e461499b_0_14"/>
          <p:cNvSpPr txBox="1"/>
          <p:nvPr/>
        </p:nvSpPr>
        <p:spPr>
          <a:xfrm>
            <a:off x="259975" y="134775"/>
            <a:ext cx="7405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0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Atividade Prática na Plataforma Alura</a:t>
            </a:r>
            <a:endParaRPr b="0" i="0" sz="30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g2b1e461499b_0_14"/>
          <p:cNvSpPr txBox="1"/>
          <p:nvPr/>
        </p:nvSpPr>
        <p:spPr>
          <a:xfrm>
            <a:off x="263696" y="578562"/>
            <a:ext cx="8375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 plataforma Alura vamos acessar o seguinte curso: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g2b1e461499b_0_14"/>
          <p:cNvSpPr txBox="1"/>
          <p:nvPr/>
        </p:nvSpPr>
        <p:spPr>
          <a:xfrm>
            <a:off x="356937" y="3554810"/>
            <a:ext cx="8282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recomendação é que você continue esse curso extraclasse, pois ele traz um conteúdo essencial para compreender sobre o referido tema.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2" name="Google Shape;282;g2b1e461499b_0_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1099" y="1249554"/>
            <a:ext cx="4242648" cy="1627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g2b1e461499b_0_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91168" y="1024102"/>
            <a:ext cx="2015115" cy="207865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g2b1e461499b_0_14"/>
          <p:cNvSpPr txBox="1"/>
          <p:nvPr/>
        </p:nvSpPr>
        <p:spPr>
          <a:xfrm>
            <a:off x="356937" y="3187294"/>
            <a:ext cx="8523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 para o curso: </a:t>
            </a:r>
            <a:r>
              <a:rPr b="0" i="0" lang="pt-BR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https://cursos.alura.com.br/course/git-github-compartilhando-colaborando-projetos</a:t>
            </a:r>
            <a:r>
              <a:rPr b="0" i="0" lang="pt-BR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26C96"/>
            </a:gs>
            <a:gs pos="74000">
              <a:srgbClr val="017D71"/>
            </a:gs>
            <a:gs pos="83000">
              <a:srgbClr val="00865E"/>
            </a:gs>
            <a:gs pos="100000">
              <a:srgbClr val="008C52"/>
            </a:gs>
          </a:gsLst>
          <a:lin ang="5400012" scaled="0"/>
        </a:gra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9"/>
          <p:cNvSpPr/>
          <p:nvPr/>
        </p:nvSpPr>
        <p:spPr>
          <a:xfrm>
            <a:off x="109788" y="90237"/>
            <a:ext cx="8924400" cy="496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overno do Paraná prorroga prazo do edital para projeto da Ponte de  Guaratuba - RÁDIO 104 MAIS FM" id="290" name="Google Shape;29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3195" y="189498"/>
            <a:ext cx="715299" cy="3789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, nome da empresa&#10;&#10;Descrição gerada automaticamente" id="291" name="Google Shape;29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1880" y="4546160"/>
            <a:ext cx="497929" cy="460207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9"/>
          <p:cNvSpPr txBox="1"/>
          <p:nvPr/>
        </p:nvSpPr>
        <p:spPr>
          <a:xfrm>
            <a:off x="830179" y="4776264"/>
            <a:ext cx="3095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DESENVOLVIMENTO DE SISTEMAS</a:t>
            </a:r>
            <a:endParaRPr b="0" i="0" sz="14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Ícone&#10;&#10;Descrição gerada automaticamente" id="293" name="Google Shape;293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142" y="4348968"/>
            <a:ext cx="776037" cy="776037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9"/>
          <p:cNvSpPr txBox="1"/>
          <p:nvPr/>
        </p:nvSpPr>
        <p:spPr>
          <a:xfrm>
            <a:off x="269756" y="155954"/>
            <a:ext cx="7855069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Git no VSCode</a:t>
            </a:r>
            <a:endParaRPr b="1" i="0" sz="36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19"/>
          <p:cNvSpPr txBox="1"/>
          <p:nvPr/>
        </p:nvSpPr>
        <p:spPr>
          <a:xfrm>
            <a:off x="7571266" y="2941523"/>
            <a:ext cx="148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 minutos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Viajando com crianças #Help! Bomde - O Bom de Viajar" id="296" name="Google Shape;296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09488" y="1994102"/>
            <a:ext cx="1007332" cy="1007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33757" y="3146874"/>
            <a:ext cx="935398" cy="935402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9"/>
          <p:cNvSpPr txBox="1"/>
          <p:nvPr/>
        </p:nvSpPr>
        <p:spPr>
          <a:xfrm>
            <a:off x="885824" y="4417600"/>
            <a:ext cx="7559351" cy="261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 para tarefa: </a:t>
            </a:r>
            <a:r>
              <a:rPr b="0" i="0" lang="pt-BR" sz="11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https://cursos.alura.com.br/course/git-github-compartilhando-colaborando-projetos/task/139315</a:t>
            </a:r>
            <a:r>
              <a:rPr b="0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99" name="Google Shape;299;p19"/>
          <p:cNvSpPr txBox="1"/>
          <p:nvPr/>
        </p:nvSpPr>
        <p:spPr>
          <a:xfrm>
            <a:off x="2385438" y="1341097"/>
            <a:ext cx="5113876" cy="2246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usar o Git no Visual Studio Code, acesse a aba de controle de versão, faça mudanças no código, adicione arquivos ao stage, escreva mensagens de commit claras, e use os botões para commitar, puxar e enviar alterações para o repositório remoto, facilitando a gestão de versões.</a:t>
            </a:r>
            <a:endParaRPr/>
          </a:p>
        </p:txBody>
      </p:sp>
      <p:sp>
        <p:nvSpPr>
          <p:cNvPr id="300" name="Google Shape;300;p19"/>
          <p:cNvSpPr txBox="1"/>
          <p:nvPr/>
        </p:nvSpPr>
        <p:spPr>
          <a:xfrm>
            <a:off x="7724785" y="3838239"/>
            <a:ext cx="1246653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Atividade no portal Alura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1" name="Google Shape;301;p1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712802" y="725138"/>
            <a:ext cx="1177305" cy="1193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27180" y="1363464"/>
            <a:ext cx="1965724" cy="1989336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19"/>
          <p:cNvSpPr/>
          <p:nvPr/>
        </p:nvSpPr>
        <p:spPr>
          <a:xfrm>
            <a:off x="354317" y="1654206"/>
            <a:ext cx="1880176" cy="210914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9"/>
          <p:cNvSpPr/>
          <p:nvPr/>
        </p:nvSpPr>
        <p:spPr>
          <a:xfrm>
            <a:off x="351183" y="2459934"/>
            <a:ext cx="1880176" cy="210914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00" y="4521851"/>
            <a:ext cx="1653000" cy="52687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26C96"/>
            </a:gs>
            <a:gs pos="74000">
              <a:srgbClr val="017D71"/>
            </a:gs>
            <a:gs pos="83000">
              <a:srgbClr val="00865E"/>
            </a:gs>
            <a:gs pos="100000">
              <a:srgbClr val="008C52"/>
            </a:gs>
          </a:gsLst>
          <a:lin ang="5400012" scaled="0"/>
        </a:gra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0"/>
          <p:cNvSpPr/>
          <p:nvPr/>
        </p:nvSpPr>
        <p:spPr>
          <a:xfrm>
            <a:off x="109788" y="90237"/>
            <a:ext cx="8924400" cy="496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overno do Paraná prorroga prazo do edital para projeto da Ponte de  Guaratuba - RÁDIO 104 MAIS FM" id="310" name="Google Shape;31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3195" y="189498"/>
            <a:ext cx="715299" cy="3789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, nome da empresa&#10;&#10;Descrição gerada automaticamente" id="311" name="Google Shape;31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1880" y="4546160"/>
            <a:ext cx="497929" cy="460207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20"/>
          <p:cNvSpPr txBox="1"/>
          <p:nvPr/>
        </p:nvSpPr>
        <p:spPr>
          <a:xfrm>
            <a:off x="830179" y="4776264"/>
            <a:ext cx="3095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DESENVOLVIMENTO DE SISTEMAS</a:t>
            </a:r>
            <a:endParaRPr b="0" i="0" sz="14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Ícone&#10;&#10;Descrição gerada automaticamente" id="313" name="Google Shape;313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142" y="4348968"/>
            <a:ext cx="776037" cy="776037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20"/>
          <p:cNvSpPr txBox="1"/>
          <p:nvPr/>
        </p:nvSpPr>
        <p:spPr>
          <a:xfrm>
            <a:off x="269756" y="155954"/>
            <a:ext cx="7855069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Simulando um conflito</a:t>
            </a:r>
            <a:endParaRPr/>
          </a:p>
        </p:txBody>
      </p:sp>
      <p:sp>
        <p:nvSpPr>
          <p:cNvPr id="315" name="Google Shape;315;p20"/>
          <p:cNvSpPr txBox="1"/>
          <p:nvPr/>
        </p:nvSpPr>
        <p:spPr>
          <a:xfrm>
            <a:off x="7571266" y="2941523"/>
            <a:ext cx="148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minutos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Viajando com crianças #Help! Bomde - O Bom de Viajar" id="316" name="Google Shape;316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09488" y="1994102"/>
            <a:ext cx="1007332" cy="1007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33757" y="3146874"/>
            <a:ext cx="935398" cy="935402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20"/>
          <p:cNvSpPr txBox="1"/>
          <p:nvPr/>
        </p:nvSpPr>
        <p:spPr>
          <a:xfrm>
            <a:off x="885824" y="4417600"/>
            <a:ext cx="7559351" cy="261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 para tarefa: </a:t>
            </a:r>
            <a:r>
              <a:rPr b="0" i="0" lang="pt-BR" sz="11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https://cursos.alura.com.br/course/git-github-compartilhando-colaborando-projetos/task/139316</a:t>
            </a:r>
            <a:r>
              <a:rPr b="0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19" name="Google Shape;319;p20"/>
          <p:cNvSpPr txBox="1"/>
          <p:nvPr/>
        </p:nvSpPr>
        <p:spPr>
          <a:xfrm>
            <a:off x="2385438" y="1341097"/>
            <a:ext cx="5113876" cy="2246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simular um conflito no Git, altere o mesmo arquivo em duas branches diferentes de formas distintas. Após fazer commit nas duas branches, tente mesclá-las com um merge ou pull request. O Git indicará um conflito, pois as mesmas linhas foram alteradas de maneiras diferentes.</a:t>
            </a:r>
            <a:endParaRPr/>
          </a:p>
        </p:txBody>
      </p:sp>
      <p:sp>
        <p:nvSpPr>
          <p:cNvPr id="320" name="Google Shape;320;p20"/>
          <p:cNvSpPr txBox="1"/>
          <p:nvPr/>
        </p:nvSpPr>
        <p:spPr>
          <a:xfrm>
            <a:off x="7724785" y="3838239"/>
            <a:ext cx="1246653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Atividade no portal Alura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1" name="Google Shape;321;p2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717699" y="725138"/>
            <a:ext cx="1167511" cy="1193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27180" y="1363464"/>
            <a:ext cx="1965724" cy="1989336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0"/>
          <p:cNvSpPr/>
          <p:nvPr/>
        </p:nvSpPr>
        <p:spPr>
          <a:xfrm>
            <a:off x="354317" y="1654206"/>
            <a:ext cx="1880176" cy="210914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0"/>
          <p:cNvSpPr/>
          <p:nvPr/>
        </p:nvSpPr>
        <p:spPr>
          <a:xfrm>
            <a:off x="351183" y="2792441"/>
            <a:ext cx="1880176" cy="210914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26C96"/>
            </a:gs>
            <a:gs pos="74000">
              <a:srgbClr val="017D71"/>
            </a:gs>
            <a:gs pos="83000">
              <a:srgbClr val="00865E"/>
            </a:gs>
            <a:gs pos="100000">
              <a:srgbClr val="008C52"/>
            </a:gs>
          </a:gsLst>
          <a:lin ang="5400012" scaled="0"/>
        </a:gra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/>
          <p:nvPr/>
        </p:nvSpPr>
        <p:spPr>
          <a:xfrm>
            <a:off x="109788" y="90237"/>
            <a:ext cx="8924400" cy="496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overno do Paraná prorroga prazo do edital para projeto da Ponte de  Guaratuba - RÁDIO 104 MAIS FM" id="330" name="Google Shape;33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3195" y="189498"/>
            <a:ext cx="715299" cy="3789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, nome da empresa&#10;&#10;Descrição gerada automaticamente" id="331" name="Google Shape;33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1880" y="4546160"/>
            <a:ext cx="497929" cy="460207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1"/>
          <p:cNvSpPr txBox="1"/>
          <p:nvPr/>
        </p:nvSpPr>
        <p:spPr>
          <a:xfrm>
            <a:off x="830179" y="4776264"/>
            <a:ext cx="3095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DESENVOLVIMENTO DE SISTEMAS</a:t>
            </a:r>
            <a:endParaRPr b="0" i="0" sz="14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Ícone&#10;&#10;Descrição gerada automaticamente" id="333" name="Google Shape;333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142" y="4348968"/>
            <a:ext cx="776037" cy="776037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1"/>
          <p:cNvSpPr txBox="1"/>
          <p:nvPr/>
        </p:nvSpPr>
        <p:spPr>
          <a:xfrm>
            <a:off x="269756" y="155954"/>
            <a:ext cx="7855069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Resolvendo conflitos</a:t>
            </a:r>
            <a:endParaRPr/>
          </a:p>
        </p:txBody>
      </p:sp>
      <p:sp>
        <p:nvSpPr>
          <p:cNvPr id="335" name="Google Shape;335;p21"/>
          <p:cNvSpPr txBox="1"/>
          <p:nvPr/>
        </p:nvSpPr>
        <p:spPr>
          <a:xfrm>
            <a:off x="7571266" y="2941523"/>
            <a:ext cx="148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 minutos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Viajando com crianças #Help! Bomde - O Bom de Viajar" id="336" name="Google Shape;336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09488" y="1994102"/>
            <a:ext cx="1007332" cy="1007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33757" y="3146874"/>
            <a:ext cx="935398" cy="935402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21"/>
          <p:cNvSpPr txBox="1"/>
          <p:nvPr/>
        </p:nvSpPr>
        <p:spPr>
          <a:xfrm>
            <a:off x="885824" y="4417600"/>
            <a:ext cx="7559351" cy="261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 para tarefa: </a:t>
            </a:r>
            <a:r>
              <a:rPr b="0" i="0" lang="pt-BR" sz="11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https://cursos.alura.com.br/course/git-github-compartilhando-colaborando-projetos/task/139317</a:t>
            </a:r>
            <a:r>
              <a:rPr b="0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39" name="Google Shape;339;p21"/>
          <p:cNvSpPr txBox="1"/>
          <p:nvPr/>
        </p:nvSpPr>
        <p:spPr>
          <a:xfrm>
            <a:off x="2385438" y="1341097"/>
            <a:ext cx="5113876" cy="2246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resolver conflitos no Git, abra os arquivos conflitantes indicados e manualmente ajuste o código, escolhendo entre as alterações das diferentes branches. Após resolver, marque os arquivos como resolvidos, faça commit das mudanças e finalize o merge ou pull request com sucesso.</a:t>
            </a:r>
            <a:endParaRPr/>
          </a:p>
        </p:txBody>
      </p:sp>
      <p:sp>
        <p:nvSpPr>
          <p:cNvPr id="340" name="Google Shape;340;p21"/>
          <p:cNvSpPr txBox="1"/>
          <p:nvPr/>
        </p:nvSpPr>
        <p:spPr>
          <a:xfrm>
            <a:off x="7724785" y="3838239"/>
            <a:ext cx="1246653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Atividade no portal Alura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1" name="Google Shape;341;p2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717699" y="762412"/>
            <a:ext cx="1167511" cy="1118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27180" y="1363464"/>
            <a:ext cx="1965724" cy="1989336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1"/>
          <p:cNvSpPr/>
          <p:nvPr/>
        </p:nvSpPr>
        <p:spPr>
          <a:xfrm>
            <a:off x="354317" y="1654206"/>
            <a:ext cx="1880176" cy="210914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1"/>
          <p:cNvSpPr/>
          <p:nvPr/>
        </p:nvSpPr>
        <p:spPr>
          <a:xfrm>
            <a:off x="351183" y="3097238"/>
            <a:ext cx="1880176" cy="210914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26C96"/>
            </a:gs>
            <a:gs pos="74000">
              <a:srgbClr val="017D71"/>
            </a:gs>
            <a:gs pos="83000">
              <a:srgbClr val="00865E"/>
            </a:gs>
            <a:gs pos="100000">
              <a:srgbClr val="008C52"/>
            </a:gs>
          </a:gsLst>
          <a:lin ang="5400012" scaled="0"/>
        </a:gra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2"/>
          <p:cNvSpPr/>
          <p:nvPr/>
        </p:nvSpPr>
        <p:spPr>
          <a:xfrm>
            <a:off x="109788" y="90237"/>
            <a:ext cx="8924400" cy="496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overno do Paraná prorroga prazo do edital para projeto da Ponte de  Guaratuba - RÁDIO 104 MAIS FM" id="350" name="Google Shape;35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3195" y="189498"/>
            <a:ext cx="715299" cy="3789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, nome da empresa&#10;&#10;Descrição gerada automaticamente" id="351" name="Google Shape;35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1880" y="4546160"/>
            <a:ext cx="497929" cy="460207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22"/>
          <p:cNvSpPr txBox="1"/>
          <p:nvPr/>
        </p:nvSpPr>
        <p:spPr>
          <a:xfrm>
            <a:off x="830179" y="4776264"/>
            <a:ext cx="3095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DESENVOLVIMENTO DE SISTEMAS</a:t>
            </a:r>
            <a:endParaRPr b="0" i="0" sz="14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Ícone&#10;&#10;Descrição gerada automaticamente" id="353" name="Google Shape;353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142" y="4348968"/>
            <a:ext cx="776037" cy="776037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22"/>
          <p:cNvSpPr txBox="1"/>
          <p:nvPr/>
        </p:nvSpPr>
        <p:spPr>
          <a:xfrm>
            <a:off x="259975" y="306220"/>
            <a:ext cx="6094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O que vimos na aula de hoje</a:t>
            </a:r>
            <a:endParaRPr b="0" i="0" sz="36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22"/>
          <p:cNvSpPr txBox="1"/>
          <p:nvPr/>
        </p:nvSpPr>
        <p:spPr>
          <a:xfrm>
            <a:off x="3874825" y="2151650"/>
            <a:ext cx="4667700" cy="18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 próxima aula, </a:t>
            </a: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vamos “voltar no tempo”,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explorando como reverter mudanças e recuperar versões anteriores do código</a:t>
            </a: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 b="1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22"/>
          <p:cNvSpPr txBox="1"/>
          <p:nvPr/>
        </p:nvSpPr>
        <p:spPr>
          <a:xfrm>
            <a:off x="397425" y="1138725"/>
            <a:ext cx="7940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Abordamos a integração e uso do</a:t>
            </a:r>
            <a:r>
              <a:rPr b="1"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Git</a:t>
            </a: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 </a:t>
            </a:r>
            <a:r>
              <a:rPr b="1"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</a:t>
            </a: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</p:txBody>
      </p:sp>
      <p:pic>
        <p:nvPicPr>
          <p:cNvPr id="357" name="Google Shape;357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1834225" y="2151650"/>
            <a:ext cx="2040600" cy="204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26C96"/>
            </a:gs>
            <a:gs pos="74000">
              <a:srgbClr val="017D71"/>
            </a:gs>
            <a:gs pos="83000">
              <a:srgbClr val="00865E"/>
            </a:gs>
            <a:gs pos="100000">
              <a:srgbClr val="008C52"/>
            </a:gs>
          </a:gsLst>
          <a:lin ang="5400012" scaled="0"/>
        </a:gra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3"/>
          <p:cNvSpPr/>
          <p:nvPr/>
        </p:nvSpPr>
        <p:spPr>
          <a:xfrm>
            <a:off x="109788" y="90237"/>
            <a:ext cx="8924400" cy="496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overno do Paraná prorroga prazo do edital para projeto da Ponte de  Guaratuba - RÁDIO 104 MAIS FM" id="363" name="Google Shape;36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3195" y="189498"/>
            <a:ext cx="715299" cy="3789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, nome da empresa&#10;&#10;Descrição gerada automaticamente" id="364" name="Google Shape;36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1880" y="4546160"/>
            <a:ext cx="497929" cy="460207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23"/>
          <p:cNvSpPr txBox="1"/>
          <p:nvPr/>
        </p:nvSpPr>
        <p:spPr>
          <a:xfrm>
            <a:off x="830179" y="4776264"/>
            <a:ext cx="3095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DESENVOLVIMENTO DE SISTEMAS</a:t>
            </a:r>
            <a:endParaRPr b="0" i="0" sz="14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Ícone&#10;&#10;Descrição gerada automaticamente" id="366" name="Google Shape;366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142" y="4348968"/>
            <a:ext cx="776037" cy="776037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23"/>
          <p:cNvSpPr txBox="1"/>
          <p:nvPr/>
        </p:nvSpPr>
        <p:spPr>
          <a:xfrm>
            <a:off x="259975" y="306220"/>
            <a:ext cx="609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0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Referências</a:t>
            </a:r>
            <a:endParaRPr b="0" i="0" sz="30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23"/>
          <p:cNvSpPr txBox="1"/>
          <p:nvPr/>
        </p:nvSpPr>
        <p:spPr>
          <a:xfrm>
            <a:off x="454278" y="445492"/>
            <a:ext cx="8235444" cy="4252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Bibliografia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QUEIRÓS, Ricardo; PORTELA, Felipe. Desenvolvimento Avançado para Web: Do Front-end Ao Back-end. São Paulo: Editora FCA, 2020.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QUEIRÓS,Ricardo; PORTELA, Felipe. Introdução ao Desenvolvimento Moderno Para a Web. Do Front-End ao Back-End. Uma Visão Global! FCA; 1ª edição (6 novembro 2018)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MORAES, W. B. Construindo aplicações com NodeJS. São Paulo: Novatec, 2018.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DALL’OGLIO, P. PHP Programando com orientação a objetos. São Paulo: Novatec, 2018.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POWERS, S. Aprendendo node: usando javascript no servidor. São Paulo: Novatec, 2017.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Softwares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Adobe Dreamweaver; Adobe XD; Java Netbeans; PhpStorm; WebStorm; Java; Visual Studio Code; PHP; Node.js; Xampp; Ccharp; POO.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26C96"/>
            </a:gs>
            <a:gs pos="74000">
              <a:srgbClr val="017D71"/>
            </a:gs>
            <a:gs pos="83000">
              <a:srgbClr val="00865E"/>
            </a:gs>
            <a:gs pos="100000">
              <a:srgbClr val="008C52"/>
            </a:gs>
          </a:gsLst>
          <a:lin ang="5400012" scaled="0"/>
        </a:gra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4"/>
          <p:cNvSpPr/>
          <p:nvPr/>
        </p:nvSpPr>
        <p:spPr>
          <a:xfrm>
            <a:off x="109788" y="90237"/>
            <a:ext cx="8924400" cy="496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overno do Paraná prorroga prazo do edital para projeto da Ponte de  Guaratuba - RÁDIO 104 MAIS FM" id="374" name="Google Shape;37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3195" y="189498"/>
            <a:ext cx="715299" cy="3789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, nome da empresa&#10;&#10;Descrição gerada automaticamente" id="375" name="Google Shape;375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1880" y="4546160"/>
            <a:ext cx="497929" cy="460207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24"/>
          <p:cNvSpPr txBox="1"/>
          <p:nvPr/>
        </p:nvSpPr>
        <p:spPr>
          <a:xfrm>
            <a:off x="830179" y="4776264"/>
            <a:ext cx="3095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DESENVOLVIMENTO DE SISTEMAS</a:t>
            </a:r>
            <a:endParaRPr b="0" i="0" sz="14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Ícone&#10;&#10;Descrição gerada automaticamente" id="377" name="Google Shape;377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142" y="4348968"/>
            <a:ext cx="776037" cy="776037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24"/>
          <p:cNvSpPr txBox="1"/>
          <p:nvPr/>
        </p:nvSpPr>
        <p:spPr>
          <a:xfrm>
            <a:off x="259975" y="306220"/>
            <a:ext cx="609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0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Referências (Imagens)</a:t>
            </a:r>
            <a:endParaRPr b="0" i="0" sz="30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24"/>
          <p:cNvSpPr txBox="1"/>
          <p:nvPr/>
        </p:nvSpPr>
        <p:spPr>
          <a:xfrm>
            <a:off x="326650" y="890131"/>
            <a:ext cx="8235444" cy="3272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Figuras e Imagens: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https://www.flaticon.com/br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https://www.istockphoto.com/br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https://raw.githubusercontent.com/zbtang/React-Native-ViewPager/HEAD/imgs/dotIndicator.gif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https://storyset.com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26C96"/>
            </a:gs>
            <a:gs pos="74000">
              <a:srgbClr val="017D71"/>
            </a:gs>
            <a:gs pos="83000">
              <a:srgbClr val="00865E"/>
            </a:gs>
            <a:gs pos="100000">
              <a:srgbClr val="008C52"/>
            </a:gs>
          </a:gsLst>
          <a:lin ang="5400012" scaled="0"/>
        </a:grad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5"/>
          <p:cNvSpPr/>
          <p:nvPr/>
        </p:nvSpPr>
        <p:spPr>
          <a:xfrm>
            <a:off x="109788" y="90237"/>
            <a:ext cx="8924400" cy="496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overno do Paraná prorroga prazo do edital para projeto da Ponte de  Guaratuba - RÁDIO 104 MAIS FM" id="385" name="Google Shape;38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3195" y="189498"/>
            <a:ext cx="715299" cy="3789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, nome da empresa&#10;&#10;Descrição gerada automaticamente" id="386" name="Google Shape;386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1880" y="4546160"/>
            <a:ext cx="497929" cy="460207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25"/>
          <p:cNvSpPr txBox="1"/>
          <p:nvPr/>
        </p:nvSpPr>
        <p:spPr>
          <a:xfrm>
            <a:off x="830179" y="4776264"/>
            <a:ext cx="3095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DESENVOLVIMENTO DE SISTEMAS</a:t>
            </a:r>
            <a:endParaRPr b="0" i="0" sz="14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Ícone&#10;&#10;Descrição gerada automaticamente" id="388" name="Google Shape;388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142" y="4348968"/>
            <a:ext cx="776037" cy="7760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Ícone&#10;&#10;Descrição gerada automaticamente" id="389" name="Google Shape;389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90700" y="189500"/>
            <a:ext cx="2754901" cy="27549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390" name="Google Shape;390;p25"/>
          <p:cNvSpPr txBox="1"/>
          <p:nvPr/>
        </p:nvSpPr>
        <p:spPr>
          <a:xfrm>
            <a:off x="1004400" y="3036475"/>
            <a:ext cx="7135200" cy="13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 RCO+Aulas é um projeto da Secretaria de Estado da Educação do Paraná e está em constante revisão.  Todos os slides são de uso exclusivo dos professores da Rede Pública de Ensino, com a finalidade específica de aplicação em sala de aula, sendo totalmente vedada a publicização, reutilização, reprodução total ou parcial para quaisquer outros fins.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26C96"/>
            </a:gs>
            <a:gs pos="74000">
              <a:srgbClr val="017D71"/>
            </a:gs>
            <a:gs pos="83000">
              <a:srgbClr val="00865E"/>
            </a:gs>
            <a:gs pos="100000">
              <a:srgbClr val="008C52"/>
            </a:gs>
          </a:gsLst>
          <a:lin ang="5400012" scaled="0"/>
        </a:gra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6"/>
          <p:cNvSpPr/>
          <p:nvPr/>
        </p:nvSpPr>
        <p:spPr>
          <a:xfrm>
            <a:off x="109788" y="90237"/>
            <a:ext cx="8924400" cy="496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overno do Paraná prorroga prazo do edital para projeto da Ponte de  Guaratuba - RÁDIO 104 MAIS FM" id="396" name="Google Shape;39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3195" y="189498"/>
            <a:ext cx="715299" cy="3789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, nome da empresa&#10;&#10;Descrição gerada automaticamente" id="397" name="Google Shape;397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1880" y="4546160"/>
            <a:ext cx="497929" cy="460207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26"/>
          <p:cNvSpPr txBox="1"/>
          <p:nvPr/>
        </p:nvSpPr>
        <p:spPr>
          <a:xfrm>
            <a:off x="830179" y="4776264"/>
            <a:ext cx="3095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DESENVOLVIMENTO DE SISTEMAS</a:t>
            </a:r>
            <a:endParaRPr b="0" i="0" sz="14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Ícone&#10;&#10;Descrição gerada automaticamente" id="399" name="Google Shape;399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142" y="4348968"/>
            <a:ext cx="776037" cy="776037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26"/>
          <p:cNvSpPr txBox="1"/>
          <p:nvPr/>
        </p:nvSpPr>
        <p:spPr>
          <a:xfrm>
            <a:off x="1106650" y="1373650"/>
            <a:ext cx="6845400" cy="28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 publicação tem a cooperação entre a UNESCO e a Secretaria de Estado da Educação e do Esporte do Paraná no âmbito da parceria PRODOC 914BRZ1091, cujo objetivo é trazer soluções inovadoras de gestão da rede pública estadual de educação do Paraná para a melhoria da aprendizagem dos alunos. As indicações de nomes e a apresentação do material ao longo desta publicação não implicam a manifestação de qualquer opinião por parte da UNESCO a respeito da condição jurídica de qualquer país, território, cidade, região ou de suas autoridades, tampouco da delimitação de suas fronteiras ou limites As ideias e opiniões expressas nesta publicação são as dos autores e não refletem obrigatoriamente as da UNESCO nem comprometem a Organização.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6"/>
          <p:cNvSpPr txBox="1"/>
          <p:nvPr/>
        </p:nvSpPr>
        <p:spPr>
          <a:xfrm>
            <a:off x="2460550" y="837150"/>
            <a:ext cx="39453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Cooperação Técnica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2" name="Google Shape;402;p26"/>
          <p:cNvPicPr preferRelativeResize="0"/>
          <p:nvPr/>
        </p:nvPicPr>
        <p:blipFill rotWithShape="1">
          <a:blip r:embed="rId6">
            <a:alphaModFix/>
          </a:blip>
          <a:srcRect b="31728" l="1738" r="2199" t="30933"/>
          <a:stretch/>
        </p:blipFill>
        <p:spPr>
          <a:xfrm>
            <a:off x="6196968" y="4054475"/>
            <a:ext cx="1755081" cy="37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84020" y="3624045"/>
            <a:ext cx="1239850" cy="12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26C96"/>
            </a:gs>
            <a:gs pos="74000">
              <a:srgbClr val="017D71"/>
            </a:gs>
            <a:gs pos="83000">
              <a:srgbClr val="00865E"/>
            </a:gs>
            <a:gs pos="100000">
              <a:srgbClr val="008C52"/>
            </a:gs>
          </a:gsLst>
          <a:lin ang="5400012" scaled="0"/>
        </a:gra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/>
          <p:nvPr/>
        </p:nvSpPr>
        <p:spPr>
          <a:xfrm>
            <a:off x="109788" y="90237"/>
            <a:ext cx="8924400" cy="496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overno do Paraná prorroga prazo do edital para projeto da Ponte de  Guaratuba - RÁDIO 104 MAIS FM" id="73" name="Google Shape;7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3195" y="189498"/>
            <a:ext cx="715299" cy="3789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, nome da empresa&#10;&#10;Descrição gerada automaticamente" id="74" name="Google Shape;7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1880" y="4546160"/>
            <a:ext cx="497929" cy="460207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3"/>
          <p:cNvSpPr txBox="1"/>
          <p:nvPr/>
        </p:nvSpPr>
        <p:spPr>
          <a:xfrm>
            <a:off x="830179" y="4776264"/>
            <a:ext cx="3095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DESENVOLVIMENTO DE SISTEMAS</a:t>
            </a:r>
            <a:endParaRPr b="0" i="0" sz="14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3"/>
          <p:cNvSpPr txBox="1"/>
          <p:nvPr/>
        </p:nvSpPr>
        <p:spPr>
          <a:xfrm>
            <a:off x="215400" y="227859"/>
            <a:ext cx="45708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lang="pt-BR" sz="3000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a aula de hoje</a:t>
            </a:r>
            <a:r>
              <a:rPr b="1" i="0" lang="pt-BR" sz="30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 vamos:</a:t>
            </a:r>
            <a:endParaRPr b="0" i="0" sz="30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Ícone&#10;&#10;Descrição gerada automaticamente" id="77" name="Google Shape;77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142" y="4348968"/>
            <a:ext cx="776037" cy="77603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3"/>
          <p:cNvSpPr txBox="1"/>
          <p:nvPr/>
        </p:nvSpPr>
        <p:spPr>
          <a:xfrm>
            <a:off x="1644450" y="3360225"/>
            <a:ext cx="39441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 um melhor aproveitamento de conteúdo você pode baixar o aplicativo da Alura para seu celular e acompanhar os materiais, clique nos respectivos links: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Ícone&#10;&#10;Descrição gerada automaticamente" id="79" name="Google Shape;79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6647" y="3267739"/>
            <a:ext cx="1043616" cy="104361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3"/>
          <p:cNvSpPr txBox="1"/>
          <p:nvPr/>
        </p:nvSpPr>
        <p:spPr>
          <a:xfrm>
            <a:off x="5497970" y="4392619"/>
            <a:ext cx="13863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Google Play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3"/>
          <p:cNvSpPr txBox="1"/>
          <p:nvPr/>
        </p:nvSpPr>
        <p:spPr>
          <a:xfrm>
            <a:off x="7150514" y="4392619"/>
            <a:ext cx="13533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App Store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514506" y="3029550"/>
            <a:ext cx="1386226" cy="136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133981" y="3021300"/>
            <a:ext cx="1386225" cy="13862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3"/>
          <p:cNvSpPr txBox="1"/>
          <p:nvPr/>
        </p:nvSpPr>
        <p:spPr>
          <a:xfrm>
            <a:off x="2716697" y="1009956"/>
            <a:ext cx="5803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ntegrar e utilizar o Git dentro de uma IDE (Ambiente de Desenvolvimento Integrado), facilitando o controle de versões durante o desenvolvimento de </a:t>
            </a:r>
            <a:r>
              <a:rPr b="1" i="1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</a:t>
            </a:r>
            <a:r>
              <a:rPr b="1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/>
          </a:p>
        </p:txBody>
      </p:sp>
      <p:pic>
        <p:nvPicPr>
          <p:cNvPr id="85" name="Google Shape;85;p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78943" y="872318"/>
            <a:ext cx="1707525" cy="170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26C96"/>
            </a:gs>
            <a:gs pos="74000">
              <a:srgbClr val="017D71"/>
            </a:gs>
            <a:gs pos="83000">
              <a:srgbClr val="00865E"/>
            </a:gs>
            <a:gs pos="100000">
              <a:srgbClr val="008C52"/>
            </a:gs>
          </a:gsLst>
          <a:lin ang="5400012" scaled="0"/>
        </a:gra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/>
          <p:nvPr/>
        </p:nvSpPr>
        <p:spPr>
          <a:xfrm>
            <a:off x="109788" y="90237"/>
            <a:ext cx="8924400" cy="496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overno do Paraná prorroga prazo do edital para projeto da Ponte de  Guaratuba - RÁDIO 104 MAIS FM" id="91" name="Google Shape;9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3195" y="189498"/>
            <a:ext cx="715299" cy="3789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, nome da empresa&#10;&#10;Descrição gerada automaticamente" id="92" name="Google Shape;9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1880" y="4546160"/>
            <a:ext cx="497929" cy="46020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4"/>
          <p:cNvSpPr txBox="1"/>
          <p:nvPr/>
        </p:nvSpPr>
        <p:spPr>
          <a:xfrm>
            <a:off x="830179" y="4776264"/>
            <a:ext cx="3095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DESENVOLVIMENTO DE SISTEMAS</a:t>
            </a:r>
            <a:endParaRPr b="0" i="0" sz="14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Ícone&#10;&#10;Descrição gerada automaticamente" id="94" name="Google Shape;94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142" y="4348968"/>
            <a:ext cx="776037" cy="776037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4"/>
          <p:cNvSpPr txBox="1"/>
          <p:nvPr/>
        </p:nvSpPr>
        <p:spPr>
          <a:xfrm>
            <a:off x="3184502" y="397457"/>
            <a:ext cx="45708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pt-BR" sz="30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ATENÇÃO PROFESSOR!</a:t>
            </a:r>
            <a:endParaRPr b="0" i="0" sz="30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4"/>
          <p:cNvSpPr txBox="1"/>
          <p:nvPr/>
        </p:nvSpPr>
        <p:spPr>
          <a:xfrm>
            <a:off x="2270464" y="995789"/>
            <a:ext cx="6505200" cy="31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Material aqui apresentado, segue a análise do plano de curso contemplando os componentes curriculares e seus objetos de conhecimento, sendo assim, você tem liberdade para customizar o material conforme seu contexto para maior aproveitamento do conteúdo. Em caso de falta ou indisponibilidade de acesso à internet no local de aula, você poderá utilizar os seguintes artigos para criação de material complementar para auxiliar na aula: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809999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Leitura/Recursos Adicionais:</a:t>
            </a:r>
            <a:endParaRPr/>
          </a:p>
          <a:p>
            <a:pPr indent="0" lvl="0" marL="809999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"Pragmatic Guide to Git" por Travis Swicegood.</a:t>
            </a:r>
            <a:endParaRPr/>
          </a:p>
          <a:p>
            <a:pPr indent="0" lvl="0" marL="809999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"Version Control with Git: Powerful Tools and Techniques for Collaborative Software Development" por Jon Loeliger e Matthew McCullough.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8600" y="1052231"/>
            <a:ext cx="2041864" cy="2041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15750" y="3251438"/>
            <a:ext cx="755549" cy="755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26C96"/>
            </a:gs>
            <a:gs pos="74000">
              <a:srgbClr val="017D71"/>
            </a:gs>
            <a:gs pos="83000">
              <a:srgbClr val="00865E"/>
            </a:gs>
            <a:gs pos="100000">
              <a:srgbClr val="008C52"/>
            </a:gs>
          </a:gsLst>
          <a:lin ang="5400012" scaled="0"/>
        </a:gra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"/>
          <p:cNvSpPr/>
          <p:nvPr/>
        </p:nvSpPr>
        <p:spPr>
          <a:xfrm>
            <a:off x="109788" y="90237"/>
            <a:ext cx="8924400" cy="496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overno do Paraná prorroga prazo do edital para projeto da Ponte de  Guaratuba - RÁDIO 104 MAIS FM" id="104" name="Google Shape;10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3195" y="189498"/>
            <a:ext cx="715299" cy="3789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, nome da empresa&#10;&#10;Descrição gerada automaticamente" id="105" name="Google Shape;10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1880" y="4546160"/>
            <a:ext cx="497929" cy="460207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6"/>
          <p:cNvSpPr txBox="1"/>
          <p:nvPr/>
        </p:nvSpPr>
        <p:spPr>
          <a:xfrm>
            <a:off x="830179" y="4776264"/>
            <a:ext cx="3095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DESENVOLVIMENTO DE SISTEMAS</a:t>
            </a:r>
            <a:endParaRPr b="0" i="0" sz="14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Ícone&#10;&#10;Descrição gerada automaticamente" id="107" name="Google Shape;107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142" y="4348968"/>
            <a:ext cx="776037" cy="776037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6"/>
          <p:cNvSpPr txBox="1"/>
          <p:nvPr/>
        </p:nvSpPr>
        <p:spPr>
          <a:xfrm>
            <a:off x="353200" y="256520"/>
            <a:ext cx="6094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Na aula anterior…</a:t>
            </a:r>
            <a:endParaRPr b="0" i="0" sz="36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6"/>
          <p:cNvSpPr txBox="1"/>
          <p:nvPr/>
        </p:nvSpPr>
        <p:spPr>
          <a:xfrm>
            <a:off x="304502" y="1158900"/>
            <a:ext cx="4913100" cy="28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Reconhecemos as ferramentas de colaboração, aplicações e a  importância da comunicação em projetos de </a:t>
            </a:r>
            <a:r>
              <a:rPr i="1"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back-end</a:t>
            </a: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71975" y="903013"/>
            <a:ext cx="3308625" cy="330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26C96"/>
            </a:gs>
            <a:gs pos="74000">
              <a:srgbClr val="017D71"/>
            </a:gs>
            <a:gs pos="83000">
              <a:srgbClr val="00865E"/>
            </a:gs>
            <a:gs pos="100000">
              <a:srgbClr val="008C52"/>
            </a:gs>
          </a:gsLst>
          <a:lin ang="5400012" scaled="0"/>
        </a:gra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b1e461499b_0_0"/>
          <p:cNvSpPr/>
          <p:nvPr/>
        </p:nvSpPr>
        <p:spPr>
          <a:xfrm>
            <a:off x="109788" y="90237"/>
            <a:ext cx="8924400" cy="496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overno do Paraná prorroga prazo do edital para projeto da Ponte de  Guaratuba - RÁDIO 104 MAIS FM" id="116" name="Google Shape;116;g2b1e461499b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3195" y="189498"/>
            <a:ext cx="715299" cy="3789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, nome da empresa&#10;&#10;Descrição gerada automaticamente" id="117" name="Google Shape;117;g2b1e461499b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1880" y="4546160"/>
            <a:ext cx="497929" cy="460207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2b1e461499b_0_0"/>
          <p:cNvSpPr txBox="1"/>
          <p:nvPr/>
        </p:nvSpPr>
        <p:spPr>
          <a:xfrm>
            <a:off x="830179" y="4776264"/>
            <a:ext cx="3095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DESENVOLVIMENTO DE SISTEMAS</a:t>
            </a:r>
            <a:endParaRPr b="0" i="0" sz="14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Ícone&#10;&#10;Descrição gerada automaticamente" id="119" name="Google Shape;119;g2b1e461499b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142" y="4348968"/>
            <a:ext cx="776037" cy="776037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2b1e461499b_0_0"/>
          <p:cNvSpPr txBox="1"/>
          <p:nvPr/>
        </p:nvSpPr>
        <p:spPr>
          <a:xfrm>
            <a:off x="164200" y="129075"/>
            <a:ext cx="8046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Para pensarmos juntos! </a:t>
            </a:r>
            <a:endParaRPr b="0" i="0" sz="36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2b1e461499b_0_0"/>
          <p:cNvSpPr txBox="1"/>
          <p:nvPr/>
        </p:nvSpPr>
        <p:spPr>
          <a:xfrm>
            <a:off x="3866800" y="2182675"/>
            <a:ext cx="4935300" cy="11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a integração do Git com a IDE pode ajudá-lo a melhorar seu fluxo de trabalho?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g2b1e461499b_0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71588" y="4091438"/>
            <a:ext cx="957275" cy="85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2b1e461499b_0_0"/>
          <p:cNvSpPr txBox="1"/>
          <p:nvPr/>
        </p:nvSpPr>
        <p:spPr>
          <a:xfrm>
            <a:off x="5052050" y="4202975"/>
            <a:ext cx="4450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pt-BR" sz="2100" u="none" cap="none" strike="noStrike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Escolhendo alguém para responder essa questão!</a:t>
            </a:r>
            <a:endParaRPr b="1" i="0" sz="2100" u="none" cap="none" strike="noStrike">
              <a:solidFill>
                <a:srgbClr val="004A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2b1e461499b_0_0"/>
          <p:cNvSpPr txBox="1"/>
          <p:nvPr/>
        </p:nvSpPr>
        <p:spPr>
          <a:xfrm>
            <a:off x="213375" y="854650"/>
            <a:ext cx="70314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Carlos, um programador </a:t>
            </a:r>
            <a:r>
              <a:rPr i="1" lang="pt-B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back-end</a:t>
            </a:r>
            <a:r>
              <a:rPr lang="pt-B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encontra dificuldades em gerenciar as versões do seu código enquanto trabalha em diferentes funcionalidades…</a:t>
            </a:r>
            <a:endParaRPr/>
          </a:p>
        </p:txBody>
      </p:sp>
      <p:pic>
        <p:nvPicPr>
          <p:cNvPr id="125" name="Google Shape;125;g2b1e461499b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7100" y="1783575"/>
            <a:ext cx="3044875" cy="304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2b1e461499b_0_0"/>
          <p:cNvSpPr txBox="1"/>
          <p:nvPr/>
        </p:nvSpPr>
        <p:spPr>
          <a:xfrm rot="-5400000">
            <a:off x="-476175" y="3021313"/>
            <a:ext cx="1948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"/>
              <a:t>https://www.google.com/url?sa=i&amp;url=https%3A%2F%2Ficonscout.com%2F3d-illustrations%2Fbackend&amp;psig=AOvVaw1eBAguY0es_HwX2ZEP-R_R&amp;ust=1706274685913000&amp;source=images&amp;cd=vfe&amp;opi=89978449&amp;ved=0CBIQjRxqFwoTCIjdqtzO-IMDFQAAAAAdAAAAABAQ</a:t>
            </a:r>
            <a:endParaRPr sz="500"/>
          </a:p>
        </p:txBody>
      </p:sp>
      <p:pic>
        <p:nvPicPr>
          <p:cNvPr id="127" name="Google Shape;127;g2b1e461499b_0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44788" y="497925"/>
            <a:ext cx="1557325" cy="15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2b1e461499b_0_0"/>
          <p:cNvSpPr txBox="1"/>
          <p:nvPr/>
        </p:nvSpPr>
        <p:spPr>
          <a:xfrm>
            <a:off x="7180438" y="1915375"/>
            <a:ext cx="1686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"/>
              <a:t>https://www.google.com/url?sa=i&amp;url=https%3A%2F%2Ficonscout.com%2F3d-illustrations%2Fbackend-development&amp;psig=AOvVaw1eBAguY0es_HwX2ZEP-R_R&amp;ust=1706274685913000&amp;source=images&amp;cd=vfe&amp;opi=89978449&amp;ved=0CBIQjRxqFwoTCIjdqtzO-IMDFQAAAAAdAAAAABAd</a:t>
            </a:r>
            <a:endParaRPr sz="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26C96"/>
            </a:gs>
            <a:gs pos="74000">
              <a:srgbClr val="017D71"/>
            </a:gs>
            <a:gs pos="83000">
              <a:srgbClr val="00865E"/>
            </a:gs>
            <a:gs pos="100000">
              <a:srgbClr val="008C52"/>
            </a:gs>
          </a:gsLst>
          <a:lin ang="5400012" scaled="0"/>
        </a:gra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/>
          <p:nvPr/>
        </p:nvSpPr>
        <p:spPr>
          <a:xfrm>
            <a:off x="109788" y="90237"/>
            <a:ext cx="8924400" cy="496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overno do Paraná prorroga prazo do edital para projeto da Ponte de  Guaratuba - RÁDIO 104 MAIS FM" id="134" name="Google Shape;13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3195" y="189498"/>
            <a:ext cx="715299" cy="37899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 txBox="1"/>
          <p:nvPr/>
        </p:nvSpPr>
        <p:spPr>
          <a:xfrm>
            <a:off x="830179" y="4776264"/>
            <a:ext cx="3095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DESENVOLVIMENTO DE SISTEMAS</a:t>
            </a:r>
            <a:endParaRPr b="0" i="0" sz="14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Ícone&#10;&#10;Descrição gerada automaticamente" id="136" name="Google Shape;13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142" y="4348968"/>
            <a:ext cx="776037" cy="776037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7"/>
          <p:cNvSpPr txBox="1"/>
          <p:nvPr/>
        </p:nvSpPr>
        <p:spPr>
          <a:xfrm>
            <a:off x="252200" y="127345"/>
            <a:ext cx="6094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Resposta</a:t>
            </a:r>
            <a:endParaRPr b="0" i="0" sz="36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7"/>
          <p:cNvSpPr txBox="1"/>
          <p:nvPr/>
        </p:nvSpPr>
        <p:spPr>
          <a:xfrm>
            <a:off x="568375" y="2108325"/>
            <a:ext cx="5928000" cy="29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Isso permite </a:t>
            </a:r>
            <a:r>
              <a:rPr b="1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gerenciar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versões e mudanças no código diretamente do ambiente de desenvolvimento, facilitando a </a:t>
            </a:r>
            <a:r>
              <a:rPr b="1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visualização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históricos, </a:t>
            </a:r>
            <a:r>
              <a:rPr b="1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diferenças entre versões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a </a:t>
            </a:r>
            <a:r>
              <a:rPr b="1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resolução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conflitos, tornando o processo mais eficiente e menos propenso a erros.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7"/>
          <p:cNvSpPr txBox="1"/>
          <p:nvPr/>
        </p:nvSpPr>
        <p:spPr>
          <a:xfrm>
            <a:off x="326325" y="909450"/>
            <a:ext cx="8507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Carlos pode melhorar seu fluxo de trabalho integrando o </a:t>
            </a:r>
            <a:r>
              <a:rPr b="1"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à sua </a:t>
            </a:r>
            <a:r>
              <a:rPr b="1"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</a:t>
            </a: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2000"/>
          </a:p>
        </p:txBody>
      </p:sp>
      <p:pic>
        <p:nvPicPr>
          <p:cNvPr id="140" name="Google Shape;140;p7"/>
          <p:cNvPicPr preferRelativeResize="0"/>
          <p:nvPr/>
        </p:nvPicPr>
        <p:blipFill rotWithShape="1">
          <a:blip r:embed="rId5">
            <a:alphaModFix/>
          </a:blip>
          <a:srcRect b="11422" l="21318" r="21575" t="10659"/>
          <a:stretch/>
        </p:blipFill>
        <p:spPr>
          <a:xfrm>
            <a:off x="6711425" y="2017650"/>
            <a:ext cx="1990574" cy="27160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, nome da empresa&#10;&#10;Descrição gerada automaticamente" id="141" name="Google Shape;141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381880" y="4546160"/>
            <a:ext cx="497929" cy="460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26C96"/>
            </a:gs>
            <a:gs pos="74000">
              <a:srgbClr val="017D71"/>
            </a:gs>
            <a:gs pos="83000">
              <a:srgbClr val="00865E"/>
            </a:gs>
            <a:gs pos="100000">
              <a:srgbClr val="008C52"/>
            </a:gs>
          </a:gsLst>
          <a:lin ang="5400012" scaled="0"/>
        </a:gra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/>
          <p:nvPr/>
        </p:nvSpPr>
        <p:spPr>
          <a:xfrm>
            <a:off x="109788" y="75737"/>
            <a:ext cx="8924400" cy="496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overno do Paraná prorroga prazo do edital para projeto da Ponte de  Guaratuba - RÁDIO 104 MAIS FM" id="147" name="Google Shape;14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3195" y="189498"/>
            <a:ext cx="715299" cy="3789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8"/>
          <p:cNvSpPr txBox="1"/>
          <p:nvPr/>
        </p:nvSpPr>
        <p:spPr>
          <a:xfrm>
            <a:off x="830179" y="4776264"/>
            <a:ext cx="3095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DESENVOLVIMENTO DE SISTEMAS</a:t>
            </a:r>
            <a:endParaRPr b="0" i="0" sz="14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Ícone&#10;&#10;Descrição gerada automaticamente" id="149" name="Google Shape;14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142" y="4348968"/>
            <a:ext cx="776037" cy="776037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8"/>
          <p:cNvSpPr txBox="1"/>
          <p:nvPr/>
        </p:nvSpPr>
        <p:spPr>
          <a:xfrm>
            <a:off x="221125" y="75720"/>
            <a:ext cx="828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Integração do Git com IDEs</a:t>
            </a:r>
            <a:endParaRPr b="0" i="0" sz="36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8"/>
          <p:cNvSpPr txBox="1"/>
          <p:nvPr/>
        </p:nvSpPr>
        <p:spPr>
          <a:xfrm>
            <a:off x="147625" y="879150"/>
            <a:ext cx="4921800" cy="25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Integrar o </a:t>
            </a:r>
            <a:r>
              <a:rPr b="1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 </a:t>
            </a:r>
            <a:r>
              <a:rPr b="1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IDEs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como </a:t>
            </a:r>
            <a:r>
              <a:rPr b="1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Eclipse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IntelliJ 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 </a:t>
            </a:r>
            <a:r>
              <a:rPr b="1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 Studio Code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oferece uma interface gráfica intuitiva para gerenciar repositórios. Isso simplifica processos como </a:t>
            </a:r>
            <a:r>
              <a:rPr b="1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commit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pull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b="1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branch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tornando o gerenciamento de versões </a:t>
            </a:r>
            <a:r>
              <a:rPr b="1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mais acessível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especialmente para desenvolvedores que preferem ambientes visuais ao invés de linhas de comando.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9425" y="879150"/>
            <a:ext cx="3964774" cy="415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70614" y="4451413"/>
            <a:ext cx="617874" cy="57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26C96"/>
            </a:gs>
            <a:gs pos="74000">
              <a:srgbClr val="017D71"/>
            </a:gs>
            <a:gs pos="83000">
              <a:srgbClr val="00865E"/>
            </a:gs>
            <a:gs pos="100000">
              <a:srgbClr val="008C52"/>
            </a:gs>
          </a:gsLst>
          <a:lin ang="5400012" scaled="0"/>
        </a:gra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/>
          <p:nvPr/>
        </p:nvSpPr>
        <p:spPr>
          <a:xfrm>
            <a:off x="109788" y="90237"/>
            <a:ext cx="8924400" cy="496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overno do Paraná prorroga prazo do edital para projeto da Ponte de  Guaratuba - RÁDIO 104 MAIS FM" id="159" name="Google Shape;15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3195" y="189498"/>
            <a:ext cx="715299" cy="3789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, nome da empresa&#10;&#10;Descrição gerada automaticamente" id="160" name="Google Shape;16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1880" y="4546160"/>
            <a:ext cx="497929" cy="460207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9"/>
          <p:cNvSpPr txBox="1"/>
          <p:nvPr/>
        </p:nvSpPr>
        <p:spPr>
          <a:xfrm>
            <a:off x="1198749" y="90220"/>
            <a:ext cx="8239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Comandos Básicos do Git na IDE</a:t>
            </a:r>
            <a:endParaRPr b="0" i="0" sz="36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p9"/>
          <p:cNvPicPr preferRelativeResize="0"/>
          <p:nvPr/>
        </p:nvPicPr>
        <p:blipFill rotWithShape="1">
          <a:blip r:embed="rId5">
            <a:alphaModFix/>
          </a:blip>
          <a:srcRect b="0" l="7218" r="0" t="0"/>
          <a:stretch/>
        </p:blipFill>
        <p:spPr>
          <a:xfrm>
            <a:off x="109799" y="1957788"/>
            <a:ext cx="4392324" cy="30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9"/>
          <p:cNvSpPr txBox="1"/>
          <p:nvPr/>
        </p:nvSpPr>
        <p:spPr>
          <a:xfrm>
            <a:off x="3925275" y="869000"/>
            <a:ext cx="4878300" cy="20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Utilizar comandos básicos do </a:t>
            </a: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dentro da </a:t>
            </a: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como </a:t>
            </a:r>
            <a:r>
              <a:rPr b="1" i="1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commit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(para salvar mudanças), </a:t>
            </a:r>
            <a:r>
              <a:rPr b="1" i="1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pull</a:t>
            </a:r>
            <a:r>
              <a:rPr b="0" i="1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(para atualizar o repositório local), </a:t>
            </a:r>
            <a:r>
              <a:rPr b="1" i="1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(para enviar mudanças para o repositório remoto) e </a:t>
            </a:r>
            <a:r>
              <a:rPr b="1" i="1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branch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(para gerenciar diferentes linhas de desenvolvimento), facilita o </a:t>
            </a: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fluxo de trabalho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a </a:t>
            </a: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organização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 código.</a:t>
            </a:r>
            <a:endParaRPr b="1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Ícone&#10;&#10;Descrição gerada automaticamente" id="164" name="Google Shape;164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142" y="4348968"/>
            <a:ext cx="776037" cy="776037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9"/>
          <p:cNvSpPr txBox="1"/>
          <p:nvPr/>
        </p:nvSpPr>
        <p:spPr>
          <a:xfrm>
            <a:off x="830179" y="4776264"/>
            <a:ext cx="3095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DESENVOLVIMENTO DE SISTEMAS</a:t>
            </a:r>
            <a:endParaRPr b="0" i="0" sz="14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4150" y="788950"/>
            <a:ext cx="2037900" cy="20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