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j1S4S+wzJfxdXSbEscjONs6cOF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/>
              <a:t>Comentário:</a:t>
            </a:r>
            <a:r>
              <a:rPr lang="pt-BR"/>
              <a:t> A abordagem correta para garantir que a entrada seja um número inteiro é usar int(input()).</a:t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f9a30e974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1ef9a30e974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8" name="Google Shape;35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" name="Google Shape;36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f9a30e97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1ef9a30e97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6382" y="1"/>
            <a:ext cx="9190386" cy="513471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6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3.png"/><Relationship Id="rId7" Type="http://schemas.openxmlformats.org/officeDocument/2006/relationships/image" Target="../media/image29.png"/><Relationship Id="rId8" Type="http://schemas.openxmlformats.org/officeDocument/2006/relationships/hyperlink" Target="https://cursos.alura.com.br/course/python-introducao-a-linguagem" TargetMode="Externa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34.png"/><Relationship Id="rId5" Type="http://schemas.openxmlformats.org/officeDocument/2006/relationships/image" Target="../media/image4.png"/><Relationship Id="rId6" Type="http://schemas.openxmlformats.org/officeDocument/2006/relationships/image" Target="../media/image32.gif"/><Relationship Id="rId7" Type="http://schemas.openxmlformats.org/officeDocument/2006/relationships/image" Target="../media/image31.png"/><Relationship Id="rId8" Type="http://schemas.openxmlformats.org/officeDocument/2006/relationships/hyperlink" Target="https://cursos.alura.com.br/course/python-introducao-a-linguagem/task/2276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39.png"/><Relationship Id="rId5" Type="http://schemas.openxmlformats.org/officeDocument/2006/relationships/image" Target="../media/image4.png"/><Relationship Id="rId6" Type="http://schemas.openxmlformats.org/officeDocument/2006/relationships/image" Target="../media/image32.gif"/><Relationship Id="rId7" Type="http://schemas.openxmlformats.org/officeDocument/2006/relationships/image" Target="../media/image31.png"/><Relationship Id="rId8" Type="http://schemas.openxmlformats.org/officeDocument/2006/relationships/hyperlink" Target="https://cursos.alura.com.br/course/python-introducao-a-linguagem/task/22779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1.png"/><Relationship Id="rId7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27.png"/><Relationship Id="rId7" Type="http://schemas.openxmlformats.org/officeDocument/2006/relationships/hyperlink" Target="https://play.google.com/store/apps/details?id=br.com.alura.mobi&amp;hl=pt_BR&amp;pli=1" TargetMode="External"/><Relationship Id="rId8" Type="http://schemas.openxmlformats.org/officeDocument/2006/relationships/hyperlink" Target="https://apps.apple.com/br/app/alura-cursos-online/id122577663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https://www.online-python.com/" TargetMode="External"/><Relationship Id="rId7" Type="http://schemas.openxmlformats.org/officeDocument/2006/relationships/image" Target="../media/image37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3.gif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3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/>
          <p:nvPr/>
        </p:nvSpPr>
        <p:spPr>
          <a:xfrm>
            <a:off x="109788" y="101089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479" y="198521"/>
            <a:ext cx="1112921" cy="589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59" name="Google Shape;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3195" y="4403558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>
            <p:ph type="ctrTitle"/>
          </p:nvPr>
        </p:nvSpPr>
        <p:spPr>
          <a:xfrm>
            <a:off x="3614710" y="1049315"/>
            <a:ext cx="4744200" cy="117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400">
                <a:latin typeface="Calibri"/>
                <a:ea typeface="Calibri"/>
                <a:cs typeface="Calibri"/>
                <a:sym typeface="Calibri"/>
              </a:rPr>
              <a:t>Curso Técnico Profissional</a:t>
            </a:r>
            <a:br>
              <a:rPr lang="pt-BR" sz="3400"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400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3750443" y="2485962"/>
            <a:ext cx="4608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rgbClr val="008959"/>
              </a:buClr>
              <a:buSzPts val="2400"/>
              <a:buNone/>
            </a:pPr>
            <a:r>
              <a:rPr b="1" lang="pt-BR" sz="2400">
                <a:solidFill>
                  <a:srgbClr val="008959"/>
                </a:solidFill>
              </a:rPr>
              <a:t>PROGRAMAÇÃO NO</a:t>
            </a:r>
            <a:endParaRPr/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rgbClr val="008959"/>
              </a:buClr>
              <a:buSzPts val="2400"/>
              <a:buNone/>
            </a:pPr>
            <a:r>
              <a:rPr b="1" lang="pt-BR" sz="2400">
                <a:solidFill>
                  <a:srgbClr val="008959"/>
                </a:solidFill>
              </a:rPr>
              <a:t>DESENVOLVIMENTO DE </a:t>
            </a:r>
            <a:endParaRPr/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rgbClr val="008959"/>
              </a:buClr>
              <a:buSzPts val="2400"/>
              <a:buNone/>
            </a:pPr>
            <a:r>
              <a:rPr b="1" lang="pt-BR" sz="2400">
                <a:solidFill>
                  <a:srgbClr val="008959"/>
                </a:solidFill>
              </a:rPr>
              <a:t>SISTEMAS</a:t>
            </a:r>
            <a:endParaRPr/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pt-BR" sz="2000" u="none" cap="none" strike="noStrike"/>
              <a:t>3ª SÉRIE</a:t>
            </a:r>
            <a:endParaRPr sz="2000"/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pt-BR" sz="2000" u="none" cap="none" strike="noStrike"/>
              <a:t>Lidando com a entrada do usuário</a:t>
            </a:r>
            <a:endParaRPr/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 sz="2000"/>
              <a:t>Aula 02</a:t>
            </a:r>
            <a:endParaRPr sz="2000"/>
          </a:p>
        </p:txBody>
      </p:sp>
      <p:pic>
        <p:nvPicPr>
          <p:cNvPr descr="Ícone&#10;&#10;Descrição gerada automaticamente" id="62" name="Google Shape;6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7313" y="788192"/>
            <a:ext cx="3588820" cy="358882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71" name="Google Shape;1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72" name="Google Shape;17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0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74" name="Google Shape;17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 txBox="1"/>
          <p:nvPr/>
        </p:nvSpPr>
        <p:spPr>
          <a:xfrm>
            <a:off x="259974" y="306220"/>
            <a:ext cx="812190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Tratamento de Entradas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311899" y="1069250"/>
            <a:ext cx="54246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tratamento de entradas é fundamental para </a:t>
            </a:r>
            <a:r>
              <a:rPr b="0" i="0" lang="pt-BR" sz="2600" u="none" cap="none" strike="noStrike">
                <a:solidFill>
                  <a:schemeClr val="dk1"/>
                </a:solidFill>
                <a:highlight>
                  <a:srgbClr val="EAD1DC"/>
                </a:highlight>
                <a:latin typeface="Calibri"/>
                <a:ea typeface="Calibri"/>
                <a:cs typeface="Calibri"/>
                <a:sym typeface="Calibri"/>
              </a:rPr>
              <a:t>evitar erros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Isso inclui verificar a validade dos dados inseridos, tratando exceções através de estruturas como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try-except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garantindo que a entrada atenda aos critérios do programa.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2275" y="989113"/>
            <a:ext cx="3136425" cy="31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83" name="Google Shape;1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84" name="Google Shape;18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1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86" name="Google Shape;18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1"/>
          <p:cNvSpPr txBox="1"/>
          <p:nvPr/>
        </p:nvSpPr>
        <p:spPr>
          <a:xfrm>
            <a:off x="219350" y="148395"/>
            <a:ext cx="715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Exemplos Práticos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3586925" y="955045"/>
            <a:ext cx="4923300" cy="28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 práticos incluem solicitar ao usuário informações como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preferências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usar esses dados em </a:t>
            </a:r>
            <a:r>
              <a:rPr b="0" i="0" lang="pt-BR" sz="28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Calibri"/>
                <a:ea typeface="Calibri"/>
                <a:cs typeface="Calibri"/>
                <a:sym typeface="Calibri"/>
              </a:rPr>
              <a:t>cálculos ou decisões lógicas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São demonstrações simples que ilustram a captura e utilização de dados do usuário.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350" y="955050"/>
            <a:ext cx="3233550" cy="32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95" name="Google Shape;1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2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97" name="Google Shape;19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2"/>
          <p:cNvSpPr txBox="1"/>
          <p:nvPr/>
        </p:nvSpPr>
        <p:spPr>
          <a:xfrm>
            <a:off x="259975" y="189495"/>
            <a:ext cx="715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Aplicações da Entrada de Usuário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 txBox="1"/>
          <p:nvPr/>
        </p:nvSpPr>
        <p:spPr>
          <a:xfrm>
            <a:off x="221125" y="1024250"/>
            <a:ext cx="32985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entrada do usuário é usada em uma variedade de aplicações, como </a:t>
            </a:r>
            <a:r>
              <a:rPr b="0" i="0" lang="pt-BR" sz="26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Calibri"/>
                <a:ea typeface="Calibri"/>
                <a:cs typeface="Calibri"/>
                <a:sym typeface="Calibri"/>
              </a:rPr>
              <a:t>formulários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pt-BR" sz="2600" u="none" cap="none" strike="noStrike">
                <a:solidFill>
                  <a:schemeClr val="dk1"/>
                </a:solidFill>
                <a:highlight>
                  <a:srgbClr val="D0E0E3"/>
                </a:highlight>
                <a:latin typeface="Calibri"/>
                <a:ea typeface="Calibri"/>
                <a:cs typeface="Calibri"/>
                <a:sym typeface="Calibri"/>
              </a:rPr>
              <a:t>pesquisas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pt-BR" sz="2600" u="none" cap="none" strike="noStrike">
                <a:solidFill>
                  <a:schemeClr val="dk1"/>
                </a:solidFill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jogos interativos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0" i="0" lang="pt-BR" sz="26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usuário. 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 txBox="1"/>
          <p:nvPr/>
        </p:nvSpPr>
        <p:spPr>
          <a:xfrm>
            <a:off x="3993600" y="1024250"/>
            <a:ext cx="49173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Compreender como coletar e usar essas entradas é necessário para desenvolver programas interativos eficientes!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2"/>
          <p:cNvPicPr preferRelativeResize="0"/>
          <p:nvPr/>
        </p:nvPicPr>
        <p:blipFill rotWithShape="1">
          <a:blip r:embed="rId5">
            <a:alphaModFix/>
          </a:blip>
          <a:srcRect b="0" l="21033" r="18474" t="0"/>
          <a:stretch/>
        </p:blipFill>
        <p:spPr>
          <a:xfrm>
            <a:off x="5025175" y="2724750"/>
            <a:ext cx="2725676" cy="2281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202" name="Google Shape;20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2"/>
          <p:cNvSpPr txBox="1"/>
          <p:nvPr/>
        </p:nvSpPr>
        <p:spPr>
          <a:xfrm rot="-5400000">
            <a:off x="7165100" y="4081919"/>
            <a:ext cx="151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/>
              <a:t>https://franciscochaves.com.br/assets/img/blog/2017/07/logo-python-entrada-dados.png</a:t>
            </a:r>
            <a:endParaRPr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0" y="87698"/>
            <a:ext cx="8924402" cy="49681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3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210" name="Google Shape;21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/>
          <p:nvPr/>
        </p:nvSpPr>
        <p:spPr>
          <a:xfrm>
            <a:off x="190050" y="143070"/>
            <a:ext cx="715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9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Boas Práticas</a:t>
            </a:r>
            <a:endParaRPr b="0" i="0" sz="39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586275" y="835775"/>
            <a:ext cx="62043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Incluem a clara instrução ao usuário sobre o tipo de entrada esperado, validação de dados para garantir integridade e segurança, e tratamento de erros para evitar falhas no programa devido a entradas inesperadas ou inválidas.</a:t>
            </a:r>
            <a:endParaRPr b="1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9575" y="143071"/>
            <a:ext cx="1119924" cy="5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8167" y="4440575"/>
            <a:ext cx="641322" cy="5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3"/>
          <p:cNvSpPr txBox="1"/>
          <p:nvPr/>
        </p:nvSpPr>
        <p:spPr>
          <a:xfrm>
            <a:off x="5669150" y="4784600"/>
            <a:ext cx="300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/>
              <a:t>https://posit.co/wp-content/uploads/2023/02/python-academy-blog-hero.jpeg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221" name="Google Shape;2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222" name="Google Shape;22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4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224" name="Google Shape;22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4"/>
          <p:cNvSpPr txBox="1"/>
          <p:nvPr/>
        </p:nvSpPr>
        <p:spPr>
          <a:xfrm>
            <a:off x="174499" y="189495"/>
            <a:ext cx="827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Exemplo atividade para Professor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259975" y="952500"/>
            <a:ext cx="8395500" cy="25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Professor, crie um código Python simples solicitando o nome e a idade do usuário e exibindo estas informações.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Solicita o nome do usuário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= input("Digite seu nome: ")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Solicita a idade do usuário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 = input("Digite sua idade: ")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Exibe as informações coletadas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print("Olá {nome}, você tem {idade} anos.")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7925" y="210775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4"/>
          <p:cNvSpPr txBox="1"/>
          <p:nvPr/>
        </p:nvSpPr>
        <p:spPr>
          <a:xfrm>
            <a:off x="5741750" y="4606188"/>
            <a:ext cx="300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/>
              <a:t>https://cdn.iconscout.com/icon/free/png-256/free-python-3629591-3032289.png?f=webp</a:t>
            </a:r>
            <a:endParaRPr sz="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234" name="Google Shape;2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235" name="Google Shape;23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5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237" name="Google Shape;23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5"/>
          <p:cNvSpPr txBox="1"/>
          <p:nvPr/>
        </p:nvSpPr>
        <p:spPr>
          <a:xfrm>
            <a:off x="190050" y="150850"/>
            <a:ext cx="780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Atividade para a fixação do conteúdo estudado </a:t>
            </a:r>
            <a:endParaRPr b="0" i="0" sz="3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259975" y="1032475"/>
            <a:ext cx="8574000" cy="26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garantir que a entrada do usuário seja um número inteiro, qual abordagem é correta?</a:t>
            </a:r>
            <a:endParaRPr b="1" sz="17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</a:t>
            </a: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input(int)</a:t>
            </a:r>
            <a:endParaRPr sz="17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</a:t>
            </a: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int(input())</a:t>
            </a:r>
            <a:endParaRPr sz="17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</a:t>
            </a: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input().toInt()</a:t>
            </a:r>
            <a:endParaRPr sz="17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</a:t>
            </a: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int.parse(input())</a:t>
            </a:r>
            <a:endParaRPr b="1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1207" y="2733932"/>
            <a:ext cx="1479675" cy="14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5"/>
          <p:cNvSpPr txBox="1"/>
          <p:nvPr/>
        </p:nvSpPr>
        <p:spPr>
          <a:xfrm>
            <a:off x="3788275" y="3861801"/>
            <a:ext cx="693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4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Responda em seu caderno!</a:t>
            </a:r>
            <a:endParaRPr b="1" i="0" sz="2400" u="none" cap="none" strike="noStrike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247" name="Google Shape;2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248" name="Google Shape;24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6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250" name="Google Shape;25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6"/>
          <p:cNvSpPr txBox="1"/>
          <p:nvPr/>
        </p:nvSpPr>
        <p:spPr>
          <a:xfrm>
            <a:off x="259975" y="189500"/>
            <a:ext cx="780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Atividade para a fixação do conteúdo estudado </a:t>
            </a:r>
            <a:endParaRPr b="0" i="0" sz="3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6"/>
          <p:cNvSpPr txBox="1"/>
          <p:nvPr/>
        </p:nvSpPr>
        <p:spPr>
          <a:xfrm>
            <a:off x="259975" y="1008350"/>
            <a:ext cx="5840117" cy="312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garantir que a entrada do usuário seja um número inteiro, qual abordagem é correta?</a:t>
            </a:r>
            <a:endParaRPr b="1" sz="16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input(int)</a:t>
            </a:r>
            <a:endParaRPr sz="16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</a:t>
            </a:r>
            <a:r>
              <a:rPr b="0" i="0" lang="pt-B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int(input())</a:t>
            </a:r>
            <a:endParaRPr sz="16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input().toInt()</a:t>
            </a:r>
            <a:endParaRPr sz="16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int.parse(input())</a:t>
            </a:r>
            <a:endParaRPr sz="16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Resposta correta: 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</a:t>
            </a:r>
            <a:r>
              <a:rPr b="1" i="0" lang="pt-B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int(input())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16"/>
          <p:cNvPicPr preferRelativeResize="0"/>
          <p:nvPr/>
        </p:nvPicPr>
        <p:blipFill rotWithShape="1">
          <a:blip r:embed="rId6">
            <a:alphaModFix/>
          </a:blip>
          <a:srcRect b="0" l="33765" r="27640" t="0"/>
          <a:stretch/>
        </p:blipFill>
        <p:spPr>
          <a:xfrm>
            <a:off x="6273250" y="1147275"/>
            <a:ext cx="2497651" cy="28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259" name="Google Shape;2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260" name="Google Shape;26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7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262" name="Google Shape;26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7"/>
          <p:cNvSpPr txBox="1"/>
          <p:nvPr/>
        </p:nvSpPr>
        <p:spPr>
          <a:xfrm>
            <a:off x="259975" y="228520"/>
            <a:ext cx="609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 b="0" i="0" sz="3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17"/>
          <p:cNvPicPr preferRelativeResize="0"/>
          <p:nvPr/>
        </p:nvPicPr>
        <p:blipFill rotWithShape="1">
          <a:blip r:embed="rId6">
            <a:alphaModFix/>
          </a:blip>
          <a:srcRect b="11010" l="9703" r="5844" t="5829"/>
          <a:stretch/>
        </p:blipFill>
        <p:spPr>
          <a:xfrm>
            <a:off x="5080438" y="738688"/>
            <a:ext cx="3654112" cy="3637263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7"/>
          <p:cNvSpPr txBox="1"/>
          <p:nvPr/>
        </p:nvSpPr>
        <p:spPr>
          <a:xfrm>
            <a:off x="107575" y="1008450"/>
            <a:ext cx="5128200" cy="26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Entender como lidar com entradas do usuário é fundamental para a interação em muitos programas </a:t>
            </a:r>
            <a:r>
              <a:rPr b="1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Esta aula fornece uma base sólida para essa habilidade essencial.</a:t>
            </a:r>
            <a:endParaRPr b="1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f9a30e974_0_14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271" name="Google Shape;271;g1ef9a30e974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272" name="Google Shape;272;g1ef9a30e974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ef9a30e974_0_14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274" name="Google Shape;274;g1ef9a30e974_0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ef9a30e974_0_14"/>
          <p:cNvSpPr txBox="1"/>
          <p:nvPr/>
        </p:nvSpPr>
        <p:spPr>
          <a:xfrm>
            <a:off x="259975" y="134775"/>
            <a:ext cx="740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Atividade Prática na Plataforma Alura</a:t>
            </a:r>
            <a:endParaRPr b="0" i="0" sz="3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1ef9a30e974_0_14"/>
          <p:cNvSpPr txBox="1"/>
          <p:nvPr/>
        </p:nvSpPr>
        <p:spPr>
          <a:xfrm>
            <a:off x="263696" y="578562"/>
            <a:ext cx="83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plataforma Alura vamos acessar o seguinte curso: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ef9a30e974_0_14"/>
          <p:cNvSpPr txBox="1"/>
          <p:nvPr/>
        </p:nvSpPr>
        <p:spPr>
          <a:xfrm>
            <a:off x="356937" y="3554810"/>
            <a:ext cx="8282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recomendação é que você continue esse curso extraclasse, pois ele traz um conteúdo essencial para compreender sobre o referido tema.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g1ef9a30e974_0_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7669" y="1130744"/>
            <a:ext cx="4215063" cy="1865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1ef9a30e974_0_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71870" y="1024102"/>
            <a:ext cx="2053711" cy="207865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1ef9a30e974_0_14"/>
          <p:cNvSpPr txBox="1"/>
          <p:nvPr/>
        </p:nvSpPr>
        <p:spPr>
          <a:xfrm>
            <a:off x="356937" y="3187294"/>
            <a:ext cx="776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para o curso: </a:t>
            </a:r>
            <a:r>
              <a:rPr b="0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https://cursos.alura.com.br/course/python-introducao-a-linguagem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286" name="Google Shape;2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287" name="Google Shape;28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9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289" name="Google Shape;28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9"/>
          <p:cNvSpPr txBox="1"/>
          <p:nvPr/>
        </p:nvSpPr>
        <p:spPr>
          <a:xfrm>
            <a:off x="269756" y="155954"/>
            <a:ext cx="7855069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Instalando e conhecendo o PyCharm</a:t>
            </a:r>
            <a:endParaRPr b="1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9"/>
          <p:cNvSpPr txBox="1"/>
          <p:nvPr/>
        </p:nvSpPr>
        <p:spPr>
          <a:xfrm>
            <a:off x="7571266" y="2941523"/>
            <a:ext cx="14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iajando com crianças #Help! Bomde - O Bom de Viajar" id="292" name="Google Shape;29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9488" y="1994102"/>
            <a:ext cx="1007332" cy="100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757" y="3146874"/>
            <a:ext cx="935398" cy="93540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9"/>
          <p:cNvSpPr txBox="1"/>
          <p:nvPr/>
        </p:nvSpPr>
        <p:spPr>
          <a:xfrm>
            <a:off x="885824" y="4417600"/>
            <a:ext cx="7559351" cy="292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para tarefa: </a:t>
            </a:r>
            <a:r>
              <a:rPr b="0" i="0" lang="pt-BR" sz="13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https://cursos.alura.com.br/course/python-introducao-a-linguagem/task/22764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95" name="Google Shape;295;p19"/>
          <p:cNvSpPr txBox="1"/>
          <p:nvPr/>
        </p:nvSpPr>
        <p:spPr>
          <a:xfrm>
            <a:off x="2377729" y="1178603"/>
            <a:ext cx="5113876" cy="3170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 várias opções de editores de texto no mercado, entre elas o Atom e o Sublime Text. Apesar de esses editores nos ajudarem a escrever o código, eles não são focados no Python, e sim em dar suporte a várias linguagens. Então, vamos utilizar uma ferramenta (IDE, do inglês Integrated Development Environment) só focada para o Python, assim como existe o Eclipse para o Java.</a:t>
            </a:r>
            <a:endParaRPr/>
          </a:p>
        </p:txBody>
      </p:sp>
      <p:sp>
        <p:nvSpPr>
          <p:cNvPr id="296" name="Google Shape;296;p19"/>
          <p:cNvSpPr txBox="1"/>
          <p:nvPr/>
        </p:nvSpPr>
        <p:spPr>
          <a:xfrm>
            <a:off x="7724785" y="3838239"/>
            <a:ext cx="1246653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Atividade no portal Alura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17316" y="751007"/>
            <a:ext cx="1168277" cy="114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9352" y="1201422"/>
            <a:ext cx="2096576" cy="238794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9"/>
          <p:cNvSpPr/>
          <p:nvPr/>
        </p:nvSpPr>
        <p:spPr>
          <a:xfrm>
            <a:off x="270788" y="1624656"/>
            <a:ext cx="2001860" cy="22456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270788" y="2511362"/>
            <a:ext cx="2001860" cy="22456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00" y="4521851"/>
            <a:ext cx="1653000" cy="5268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306" name="Google Shape;3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307" name="Google Shape;30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0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309" name="Google Shape;30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0"/>
          <p:cNvSpPr txBox="1"/>
          <p:nvPr/>
        </p:nvSpPr>
        <p:spPr>
          <a:xfrm>
            <a:off x="269756" y="155954"/>
            <a:ext cx="7855069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Comparando variáveis</a:t>
            </a:r>
            <a:endParaRPr/>
          </a:p>
        </p:txBody>
      </p:sp>
      <p:sp>
        <p:nvSpPr>
          <p:cNvPr id="311" name="Google Shape;311;p20"/>
          <p:cNvSpPr txBox="1"/>
          <p:nvPr/>
        </p:nvSpPr>
        <p:spPr>
          <a:xfrm>
            <a:off x="7571266" y="2941523"/>
            <a:ext cx="14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 minutos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iajando com crianças #Help! Bomde - O Bom de Viajar" id="312" name="Google Shape;31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9488" y="1994102"/>
            <a:ext cx="1007332" cy="100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757" y="3146874"/>
            <a:ext cx="935398" cy="93540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0"/>
          <p:cNvSpPr txBox="1"/>
          <p:nvPr/>
        </p:nvSpPr>
        <p:spPr>
          <a:xfrm>
            <a:off x="885824" y="4417600"/>
            <a:ext cx="7559351" cy="292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para tarefa: </a:t>
            </a:r>
            <a:r>
              <a:rPr b="0" i="0" lang="pt-BR" sz="13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https://cursos.alura.com.br/course/python-introducao-a-linguagem/task/22779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5" name="Google Shape;315;p20"/>
          <p:cNvSpPr txBox="1"/>
          <p:nvPr/>
        </p:nvSpPr>
        <p:spPr>
          <a:xfrm>
            <a:off x="2377729" y="1178603"/>
            <a:ext cx="5113876" cy="224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Python, para comparar variáveis, utilizam-se operadores como == (igualdade), != (diferença), &gt; (maior que), &lt; (menor que), &gt;= (maior ou igual) e &lt;= (menor ou igual). As comparações resultam em valores booleanos True ou False. Por exemplo: a == b verifica se a é igual a b.</a:t>
            </a:r>
            <a:endParaRPr/>
          </a:p>
        </p:txBody>
      </p:sp>
      <p:sp>
        <p:nvSpPr>
          <p:cNvPr id="316" name="Google Shape;316;p20"/>
          <p:cNvSpPr txBox="1"/>
          <p:nvPr/>
        </p:nvSpPr>
        <p:spPr>
          <a:xfrm>
            <a:off x="7724785" y="3838239"/>
            <a:ext cx="1246653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Atividade no portal Alura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37496" y="751007"/>
            <a:ext cx="1127916" cy="114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9352" y="1201422"/>
            <a:ext cx="2096576" cy="238794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0"/>
          <p:cNvSpPr/>
          <p:nvPr/>
        </p:nvSpPr>
        <p:spPr>
          <a:xfrm>
            <a:off x="270788" y="1624656"/>
            <a:ext cx="2001860" cy="22456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270788" y="3301068"/>
            <a:ext cx="2001860" cy="22456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326" name="Google Shape;3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327" name="Google Shape;3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1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329" name="Google Shape;32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1"/>
          <p:cNvSpPr txBox="1"/>
          <p:nvPr/>
        </p:nvSpPr>
        <p:spPr>
          <a:xfrm>
            <a:off x="259975" y="306220"/>
            <a:ext cx="609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O que vimos na aula de hoje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1"/>
          <p:cNvSpPr txBox="1"/>
          <p:nvPr/>
        </p:nvSpPr>
        <p:spPr>
          <a:xfrm>
            <a:off x="2507216" y="2642006"/>
            <a:ext cx="5346300" cy="18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próxima aula, testaremos e validaremos essas entradas para garantir a robustez dos programas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1"/>
          <p:cNvSpPr txBox="1"/>
          <p:nvPr/>
        </p:nvSpPr>
        <p:spPr>
          <a:xfrm>
            <a:off x="259975" y="1181000"/>
            <a:ext cx="8772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prendemos a capturar e tratar entradas do usuário em Python.</a:t>
            </a:r>
            <a:endParaRPr sz="2100"/>
          </a:p>
        </p:txBody>
      </p:sp>
      <p:pic>
        <p:nvPicPr>
          <p:cNvPr id="333" name="Google Shape;333;p21"/>
          <p:cNvPicPr preferRelativeResize="0"/>
          <p:nvPr/>
        </p:nvPicPr>
        <p:blipFill rotWithShape="1">
          <a:blip r:embed="rId6">
            <a:alphaModFix/>
          </a:blip>
          <a:srcRect b="0" l="0" r="11276" t="0"/>
          <a:stretch/>
        </p:blipFill>
        <p:spPr>
          <a:xfrm>
            <a:off x="259975" y="2609875"/>
            <a:ext cx="2149025" cy="13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339" name="Google Shape;3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340" name="Google Shape;34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2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342" name="Google Shape;34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2"/>
          <p:cNvSpPr txBox="1"/>
          <p:nvPr/>
        </p:nvSpPr>
        <p:spPr>
          <a:xfrm>
            <a:off x="259975" y="306220"/>
            <a:ext cx="60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b="0" i="0" sz="3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2"/>
          <p:cNvSpPr txBox="1"/>
          <p:nvPr/>
        </p:nvSpPr>
        <p:spPr>
          <a:xfrm>
            <a:off x="337057" y="355370"/>
            <a:ext cx="8235444" cy="4465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Bibliografia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PUREWAL, Semmy. Aprendendo a Desenvolver Aplicações Web. Desenvolva rapidamente com as tecnologias JavaScript mais modernas. São Paulo: Novatec, 2014.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SILVA, L. F.; OLIVEIRA, A. D. de. Desenvolvimento de Software II C#: programação em camadas. [S. l.]:  CBL Edição do Autor, 2017. E-book.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MARTIN, R. C. Arquitetura limpa: o guia do artesão para estrutura e design de software. Rio de Janeiro: Alta Books, 2019. E-book.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GALOTTI, G. M. A. Qualidade de software. São Paulo: Pearson Education do Brasil, 2016. E-book.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VAZQUEZ, C. E.; SIMÕES, G. S. Engenharia de requisitos: software orientado ao negócio. São Paulo: Brasport, 2016. E-book.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Netbeans; WebStorm; Sublime Text; Intellij IDEA; Astah Software; Netbeans; Python; Ccharp; Colab; PyCharm; Jupyter Notebook.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350" name="Google Shape;3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351" name="Google Shape;35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3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353" name="Google Shape;35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3"/>
          <p:cNvSpPr txBox="1"/>
          <p:nvPr/>
        </p:nvSpPr>
        <p:spPr>
          <a:xfrm>
            <a:off x="259975" y="306220"/>
            <a:ext cx="60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Referências (Imagens)</a:t>
            </a:r>
            <a:endParaRPr b="0" i="0" sz="3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326650" y="890131"/>
            <a:ext cx="8235444" cy="3272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Figuras e Imagens: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https://www.flaticon.com/br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https://www.istockphoto.com/br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https://raw.githubusercontent.com/zbtang/React-Native-ViewPager/HEAD/imgs/dotIndicator.gif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https://storyset.com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361" name="Google Shape;3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362" name="Google Shape;36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4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364" name="Google Shape;36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365" name="Google Shape;365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90700" y="189500"/>
            <a:ext cx="2754901" cy="2754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366" name="Google Shape;366;p24"/>
          <p:cNvSpPr txBox="1"/>
          <p:nvPr/>
        </p:nvSpPr>
        <p:spPr>
          <a:xfrm>
            <a:off x="1004400" y="3036475"/>
            <a:ext cx="7135200" cy="13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RCO+Aulas é um projeto da Secretaria de Estado da Educação do Paraná e está em constante revisão.  Todos os slides são de uso exclusivo dos professores da Rede Pública de Ensino, com a finalidade específica de aplicação em sala de aula, sendo totalmente vedada a publicização, reutilização, reprodução total ou parcial para quaisquer outros fins.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372" name="Google Shape;3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373" name="Google Shape;37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5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375" name="Google Shape;37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5"/>
          <p:cNvSpPr txBox="1"/>
          <p:nvPr/>
        </p:nvSpPr>
        <p:spPr>
          <a:xfrm>
            <a:off x="1106650" y="1373650"/>
            <a:ext cx="6845400" cy="28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publicação tem a cooperação entre a UNESCO e a Secretaria de Estado da Educação e do Esporte do Paraná no âmbito da parceria PRODOC 914BRZ1091, cujo objetivo é trazer soluções inovadoras de gestão da rede pública estadual de educação do Paraná para a melhoria da aprendizagem dos alunos. As indicações de nomes e a apresentação do material ao longo desta publicação não implicam a manifestação de qualquer opinião por parte da UNESCO a respeito da condição jurídica de qualquer país, território, cidade, região ou de suas autoridades, tampouco da delimitação de suas fronteiras ou limites As ideias e opiniões expressas nesta publicação são as dos autores e não refletem obrigatoriamente as da UNESCO nem comprometem a Organização.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5"/>
          <p:cNvSpPr txBox="1"/>
          <p:nvPr/>
        </p:nvSpPr>
        <p:spPr>
          <a:xfrm>
            <a:off x="2460550" y="837150"/>
            <a:ext cx="39453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Cooperação Técnica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25"/>
          <p:cNvPicPr preferRelativeResize="0"/>
          <p:nvPr/>
        </p:nvPicPr>
        <p:blipFill rotWithShape="1">
          <a:blip r:embed="rId6">
            <a:alphaModFix/>
          </a:blip>
          <a:srcRect b="31728" l="1738" r="2199" t="30933"/>
          <a:stretch/>
        </p:blipFill>
        <p:spPr>
          <a:xfrm>
            <a:off x="6196968" y="4054475"/>
            <a:ext cx="1755081" cy="3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84020" y="3624045"/>
            <a:ext cx="1239850" cy="12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74" name="Google Shape;7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215400" y="227859"/>
            <a:ext cx="4570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Na aula</a:t>
            </a:r>
            <a:r>
              <a:rPr b="1" lang="pt-BR" sz="3000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 de hoje</a:t>
            </a: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 vamos:</a:t>
            </a:r>
            <a:endParaRPr b="0" i="0" sz="3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77" name="Google Shape;7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/>
        </p:nvSpPr>
        <p:spPr>
          <a:xfrm>
            <a:off x="1644450" y="3360225"/>
            <a:ext cx="39441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um melhor aproveitamento de conteúdo você pode baixar o aplicativo da Alura para seu celular e acompanhar os materiais, clique nos respectivos links: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Ícone&#10;&#10;Descrição gerada automaticamente" id="79" name="Google Shape;7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6647" y="3267739"/>
            <a:ext cx="1043616" cy="104361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5497970" y="4392619"/>
            <a:ext cx="138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Play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7150514" y="4392619"/>
            <a:ext cx="1353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 Store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14506" y="3029550"/>
            <a:ext cx="1386226" cy="13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33981" y="3021300"/>
            <a:ext cx="1386225" cy="13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2915022" y="1082348"/>
            <a:ext cx="5803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anipular entradas do usuário em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abordando a função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input()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conversão de tipos.</a:t>
            </a:r>
            <a:endParaRPr/>
          </a:p>
        </p:txBody>
      </p:sp>
      <p:pic>
        <p:nvPicPr>
          <p:cNvPr id="85" name="Google Shape;85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78525" y="628963"/>
            <a:ext cx="2476375" cy="2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91" name="Google Shape;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92" name="Google Shape;9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94" name="Google Shape;9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 txBox="1"/>
          <p:nvPr/>
        </p:nvSpPr>
        <p:spPr>
          <a:xfrm>
            <a:off x="3184502" y="397457"/>
            <a:ext cx="4570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ATENÇÃO PROFESSOR!</a:t>
            </a:r>
            <a:endParaRPr b="0" i="0" sz="3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2270464" y="995789"/>
            <a:ext cx="6505200" cy="37471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Material aqui apresentado, segue a análise do plano de curso contemplando os componentes curriculares e seus objetos de conhecimento, sendo assim, você tem liberdade para customizar o material conforme seu contexto para maior aproveitamento do conteúdo. Em caso de falta ou indisponibilidade de acesso à internet no local de aula, você poderá utilizar os seguintes artigos para criação de material complementar para auxiliar na aula: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Leitura/Recursos Adicionais: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 oficial do Python: Python.org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Tutorial de instalação do Python: Real Python - Installing Python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Ferramenta on line para codificação python: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https://www.online-python.com/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8600" y="1052231"/>
            <a:ext cx="2041864" cy="204186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/>
          <p:nvPr/>
        </p:nvSpPr>
        <p:spPr>
          <a:xfrm>
            <a:off x="830175" y="3165100"/>
            <a:ext cx="8005200" cy="135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1787" y="3258093"/>
            <a:ext cx="1168238" cy="11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06" name="Google Shape;1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08" name="Google Shape;10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"/>
          <p:cNvSpPr txBox="1"/>
          <p:nvPr/>
        </p:nvSpPr>
        <p:spPr>
          <a:xfrm>
            <a:off x="259975" y="306220"/>
            <a:ext cx="6094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9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Na aula anterior…</a:t>
            </a:r>
            <a:endParaRPr b="0" i="0" sz="39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304125" y="1077000"/>
            <a:ext cx="84057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aula anterior, focamos na instalação do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abordando como baixar e instalar a linguagem em diferentes sistemas operacionais. Discutimos a importância de adicionar 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sistema para facilitar sua execução e verificamos a instalação correta através do comando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--version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terminal ou </a:t>
            </a:r>
            <a:r>
              <a:rPr b="1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comando. Também introduzimos o interpretador interativo </a:t>
            </a:r>
            <a:r>
              <a:rPr b="1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(IDLE)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os conceitos básicos sobre a gestão de pacotes usando </a:t>
            </a:r>
            <a:r>
              <a:rPr b="1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2650" y="15240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f9a30e974_0_0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17" name="Google Shape;117;g1ef9a30e97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18" name="Google Shape;118;g1ef9a30e97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ef9a30e974_0_0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20" name="Google Shape;120;g1ef9a30e974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ef9a30e974_0_0"/>
          <p:cNvSpPr txBox="1"/>
          <p:nvPr/>
        </p:nvSpPr>
        <p:spPr>
          <a:xfrm>
            <a:off x="259975" y="143050"/>
            <a:ext cx="804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Para pensarmos juntos! 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ef9a30e974_0_0"/>
          <p:cNvSpPr txBox="1"/>
          <p:nvPr/>
        </p:nvSpPr>
        <p:spPr>
          <a:xfrm>
            <a:off x="2176625" y="1218665"/>
            <a:ext cx="58401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Imagine que Alice, uma programadora iniciante, precisa criar um programa que solicite o nome e a idade do usuário e os exiba na tela.</a:t>
            </a:r>
            <a:endParaRPr b="1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g1ef9a30e974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1786" y="4277238"/>
            <a:ext cx="1130943" cy="7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ef9a30e974_0_0"/>
          <p:cNvSpPr txBox="1"/>
          <p:nvPr/>
        </p:nvSpPr>
        <p:spPr>
          <a:xfrm>
            <a:off x="4769222" y="4563925"/>
            <a:ext cx="388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4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Quem sabe responde!</a:t>
            </a:r>
            <a:endParaRPr b="1" i="0" sz="2400" u="none" cap="none" strike="noStrike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1ef9a30e974_0_0"/>
          <p:cNvPicPr preferRelativeResize="0"/>
          <p:nvPr/>
        </p:nvPicPr>
        <p:blipFill rotWithShape="1">
          <a:blip r:embed="rId7">
            <a:alphaModFix/>
          </a:blip>
          <a:srcRect b="7736" l="36839" r="27930" t="9878"/>
          <a:stretch/>
        </p:blipFill>
        <p:spPr>
          <a:xfrm>
            <a:off x="259975" y="1261750"/>
            <a:ext cx="1835625" cy="27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ef9a30e974_0_0"/>
          <p:cNvSpPr txBox="1"/>
          <p:nvPr/>
        </p:nvSpPr>
        <p:spPr>
          <a:xfrm>
            <a:off x="2345500" y="3085900"/>
            <a:ext cx="6534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ela deve utilizar a função input() para capturar essas informações?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1ef9a30e974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2900" y="1057275"/>
            <a:ext cx="1941800" cy="19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34" name="Google Shape;1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36" name="Google Shape;13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/>
          <p:nvPr/>
        </p:nvSpPr>
        <p:spPr>
          <a:xfrm>
            <a:off x="259975" y="306220"/>
            <a:ext cx="609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Resposta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259975" y="1095175"/>
            <a:ext cx="8566200" cy="24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 deve usar a função </a:t>
            </a:r>
            <a:r>
              <a:rPr b="1" i="0" lang="pt-BR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input()</a:t>
            </a:r>
            <a:r>
              <a:rPr b="0" i="0" lang="pt-BR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capturar o nome e a idade. </a:t>
            </a:r>
            <a:endParaRPr b="1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0873" y="2323125"/>
            <a:ext cx="3278925" cy="24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 txBox="1"/>
          <p:nvPr/>
        </p:nvSpPr>
        <p:spPr>
          <a:xfrm>
            <a:off x="334100" y="2128875"/>
            <a:ext cx="45453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 idade, ela deve converter a entrada para um número inteiro usando </a:t>
            </a:r>
            <a:r>
              <a:rPr b="1" lang="pt-BR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int(input())</a:t>
            </a:r>
            <a:r>
              <a:rPr lang="pt-BR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47" name="Google Shape;14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49" name="Google Shape;14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 txBox="1"/>
          <p:nvPr/>
        </p:nvSpPr>
        <p:spPr>
          <a:xfrm>
            <a:off x="233899" y="189495"/>
            <a:ext cx="867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Utilização da Função input()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3587675" y="1262600"/>
            <a:ext cx="5203500" cy="25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função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input()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essencial em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interação com o usuário. Ela pausa o programa e espera pela entrada do usuário, retornando-a como uma </a:t>
            </a:r>
            <a:r>
              <a:rPr b="0" i="1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É frequentemente utilizada para </a:t>
            </a:r>
            <a:r>
              <a:rPr b="0" i="0" lang="pt-BR" sz="2600" u="none" cap="none" strike="noStrike">
                <a:solidFill>
                  <a:schemeClr val="dk1"/>
                </a:solidFill>
                <a:highlight>
                  <a:srgbClr val="D0E0E3"/>
                </a:highlight>
                <a:latin typeface="Calibri"/>
                <a:ea typeface="Calibri"/>
                <a:cs typeface="Calibri"/>
                <a:sym typeface="Calibri"/>
              </a:rPr>
              <a:t>coletar dados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aplicações interativas.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6">
            <a:alphaModFix/>
          </a:blip>
          <a:srcRect b="0" l="25259" r="30418" t="0"/>
          <a:stretch/>
        </p:blipFill>
        <p:spPr>
          <a:xfrm>
            <a:off x="942463" y="1262600"/>
            <a:ext cx="2532926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59" name="Google Shape;15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9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61" name="Google Shape;16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 txBox="1"/>
          <p:nvPr/>
        </p:nvSpPr>
        <p:spPr>
          <a:xfrm>
            <a:off x="221124" y="189495"/>
            <a:ext cx="823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Tipos de Dados em Entradas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262675" y="1069250"/>
            <a:ext cx="86166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7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Ao usar input(), todas as entradas são consideradas </a:t>
            </a:r>
            <a:r>
              <a:rPr b="1" i="1" lang="pt-BR" sz="27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strings</a:t>
            </a:r>
            <a:r>
              <a:rPr b="1" i="0" lang="pt-BR" sz="27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900" y="1568675"/>
            <a:ext cx="2977474" cy="29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 txBox="1"/>
          <p:nvPr/>
        </p:nvSpPr>
        <p:spPr>
          <a:xfrm>
            <a:off x="3325375" y="1775650"/>
            <a:ext cx="5096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importante converter essas entradas para o tipo de dado apropriado, como </a:t>
            </a:r>
            <a:r>
              <a:rPr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para operações matemáticas ou lógicas, utilizando funções de conversão de tipo.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