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jrubWjmJqSU3ASXAsXkau1z+wf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/>
              <a:t>Comentário:</a:t>
            </a:r>
            <a:r>
              <a:rPr lang="pt-BR"/>
              <a:t> A função input() é usada para ler entradas do usuário em Python.</a:t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f9aa53f5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1ef9aa53f5c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9aa53f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1ef9aa53f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6382" y="1"/>
            <a:ext cx="9190386" cy="51347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20.gif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29.png"/><Relationship Id="rId7" Type="http://schemas.openxmlformats.org/officeDocument/2006/relationships/image" Target="../media/image2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hyperlink" Target="https://cursos.alura.com.br/course/python-introducao-a-linguagem" TargetMode="External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39.gif"/><Relationship Id="rId7" Type="http://schemas.openxmlformats.org/officeDocument/2006/relationships/image" Target="../media/image36.png"/><Relationship Id="rId8" Type="http://schemas.openxmlformats.org/officeDocument/2006/relationships/hyperlink" Target="https://cursos.alura.com.br/course/python-introducao-a-linguagem/task/24543" TargetMode="External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image" Target="../media/image35.png"/><Relationship Id="rId5" Type="http://schemas.openxmlformats.org/officeDocument/2006/relationships/image" Target="../media/image2.png"/><Relationship Id="rId6" Type="http://schemas.openxmlformats.org/officeDocument/2006/relationships/image" Target="../media/image39.gif"/><Relationship Id="rId7" Type="http://schemas.openxmlformats.org/officeDocument/2006/relationships/image" Target="../media/image36.png"/><Relationship Id="rId8" Type="http://schemas.openxmlformats.org/officeDocument/2006/relationships/hyperlink" Target="https://cursos.alura.com.br/course/python-introducao-a-linguagem/task/245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0.png"/><Relationship Id="rId7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hyperlink" Target="https://play.google.com/store/apps/details?id=br.com.alura.mobi&amp;hl=pt_BR&amp;pli=1" TargetMode="External"/><Relationship Id="rId8" Type="http://schemas.openxmlformats.org/officeDocument/2006/relationships/hyperlink" Target="https://apps.apple.com/br/app/alura-cursos-online/id122577663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hyperlink" Target="https://www.online-python.com/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4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/>
          <p:nvPr/>
        </p:nvSpPr>
        <p:spPr>
          <a:xfrm>
            <a:off x="109788" y="101089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479" y="198521"/>
            <a:ext cx="1112921" cy="589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59" name="Google Shape;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3195" y="4403558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>
            <p:ph type="ctrTitle"/>
          </p:nvPr>
        </p:nvSpPr>
        <p:spPr>
          <a:xfrm>
            <a:off x="3614710" y="1049315"/>
            <a:ext cx="4744200" cy="117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400">
                <a:latin typeface="Calibri"/>
                <a:ea typeface="Calibri"/>
                <a:cs typeface="Calibri"/>
                <a:sym typeface="Calibri"/>
              </a:rPr>
              <a:t>Curso Técnico Profissional</a:t>
            </a:r>
            <a:br>
              <a:rPr lang="pt-BR" sz="3400"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400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750443" y="2485962"/>
            <a:ext cx="4608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8959"/>
              </a:buClr>
              <a:buSzPts val="2400"/>
              <a:buNone/>
            </a:pPr>
            <a:r>
              <a:rPr b="1" lang="pt-BR" sz="2400">
                <a:solidFill>
                  <a:srgbClr val="008959"/>
                </a:solidFill>
              </a:rPr>
              <a:t>PROGRAMAÇÃO NO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8959"/>
              </a:buClr>
              <a:buSzPts val="2400"/>
              <a:buNone/>
            </a:pPr>
            <a:r>
              <a:rPr b="1" lang="pt-BR" sz="2400">
                <a:solidFill>
                  <a:srgbClr val="008959"/>
                </a:solidFill>
              </a:rPr>
              <a:t>DESENVOLVIMENTO DE 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rgbClr val="008959"/>
              </a:buClr>
              <a:buSzPts val="2400"/>
              <a:buNone/>
            </a:pPr>
            <a:r>
              <a:rPr b="1" lang="pt-BR" sz="2400">
                <a:solidFill>
                  <a:srgbClr val="008959"/>
                </a:solidFill>
              </a:rPr>
              <a:t>SISTEMAS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2000" u="none" cap="none" strike="noStrike"/>
              <a:t>3ª SÉRIE</a:t>
            </a:r>
            <a:endParaRPr sz="2000"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pt-BR" sz="2000" u="none" cap="none" strike="noStrike"/>
              <a:t>A sequência do jogo</a:t>
            </a:r>
            <a:endParaRPr/>
          </a:p>
          <a:p>
            <a:pPr indent="0" lvl="0" marL="0" marR="0" rtl="0" algn="ctr">
              <a:lnSpc>
                <a:spcPct val="106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 sz="2000"/>
              <a:t>Aula 04</a:t>
            </a:r>
            <a:endParaRPr sz="2000"/>
          </a:p>
        </p:txBody>
      </p:sp>
      <p:pic>
        <p:nvPicPr>
          <p:cNvPr descr="Ícone&#10;&#10;Descrição gerada automaticamente" id="62" name="Google Shape;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313" y="788192"/>
            <a:ext cx="3588820" cy="35888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72" name="Google Shape;17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74" name="Google Shape;17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190049" y="189495"/>
            <a:ext cx="812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Captura de Entradas do Usuário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311900" y="1069250"/>
            <a:ext cx="45573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captura as entradas do usuário, essencial em jogos interativos. Ela permite que os jogadores insiram suas adivinhações, que são então processadas pelo programa.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9300" y="1173100"/>
            <a:ext cx="3032650" cy="3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84" name="Google Shape;18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 txBox="1"/>
          <p:nvPr/>
        </p:nvSpPr>
        <p:spPr>
          <a:xfrm>
            <a:off x="174525" y="150820"/>
            <a:ext cx="715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Condições e Verificações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1"/>
          <p:cNvPicPr preferRelativeResize="0"/>
          <p:nvPr/>
        </p:nvPicPr>
        <p:blipFill rotWithShape="1">
          <a:blip r:embed="rId5">
            <a:alphaModFix/>
          </a:blip>
          <a:srcRect b="13822" l="0" r="0" t="0"/>
          <a:stretch/>
        </p:blipFill>
        <p:spPr>
          <a:xfrm>
            <a:off x="719400" y="1843650"/>
            <a:ext cx="6697226" cy="32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187" name="Google Shape;18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2820375" y="2237625"/>
            <a:ext cx="57651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Essas estruturas permitem comparar a entrada do usuário com o número gerado aleatoriamente e decidir o fluxo do jogo.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295250" y="1041125"/>
            <a:ext cx="850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Usamos estruturas condicionais </a:t>
            </a:r>
            <a:r>
              <a:rPr b="1"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(if, elif, else)</a:t>
            </a: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avaliar as adivinhações dos jogadores.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96" name="Google Shape;1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98" name="Google Shape;1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259975" y="189495"/>
            <a:ext cx="715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Feedback ao Usuário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5">
            <a:alphaModFix/>
          </a:blip>
          <a:srcRect b="0" l="20057" r="0" t="0"/>
          <a:stretch/>
        </p:blipFill>
        <p:spPr>
          <a:xfrm>
            <a:off x="5749525" y="1939450"/>
            <a:ext cx="3179925" cy="301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01" name="Google Shape;20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259975" y="2245800"/>
            <a:ext cx="52467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como </a:t>
            </a:r>
            <a:r>
              <a:rPr b="1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"muito alto"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"muito baixo"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"correto!"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ajudam a orientar e motivar o jogador, além de tornar o jogo mais interativo e divertido.</a:t>
            </a:r>
            <a:endParaRPr b="1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426850" y="1002250"/>
            <a:ext cx="8127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Oferecer </a:t>
            </a:r>
            <a:r>
              <a:rPr b="1" i="1"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b="1" lang="pt-BR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essencial para manter o jogador envolvido!</a:t>
            </a:r>
            <a:endParaRPr b="1" sz="1800"/>
          </a:p>
        </p:txBody>
      </p:sp>
      <p:sp>
        <p:nvSpPr>
          <p:cNvPr id="204" name="Google Shape;204;p12"/>
          <p:cNvSpPr txBox="1"/>
          <p:nvPr/>
        </p:nvSpPr>
        <p:spPr>
          <a:xfrm>
            <a:off x="5879800" y="4692900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https://i.gifer.com/7SpJ.gif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11" name="Google Shape;21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13" name="Google Shape;21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/>
        </p:nvSpPr>
        <p:spPr>
          <a:xfrm>
            <a:off x="197825" y="143070"/>
            <a:ext cx="715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Encerramento do Jogo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197825" y="843850"/>
            <a:ext cx="85587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Definimos critérios claros para o fim do jogo, como acertar o número ou esgotar o número de tentativas.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3350" y="1878225"/>
            <a:ext cx="2823752" cy="28237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/>
        </p:nvSpPr>
        <p:spPr>
          <a:xfrm>
            <a:off x="5030875" y="1904850"/>
            <a:ext cx="3351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pode ser controlado por uma condição no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while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por uma estrutura condicional dentro do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24" name="Google Shape;2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26" name="Google Shape;22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/>
        </p:nvSpPr>
        <p:spPr>
          <a:xfrm>
            <a:off x="259975" y="306225"/>
            <a:ext cx="780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Atividade para a fixação do conteúdo estudado 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2652" y="3973877"/>
            <a:ext cx="970325" cy="9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4"/>
          <p:cNvPicPr preferRelativeResize="0"/>
          <p:nvPr/>
        </p:nvPicPr>
        <p:blipFill rotWithShape="1">
          <a:blip r:embed="rId7">
            <a:alphaModFix/>
          </a:blip>
          <a:srcRect b="0" l="14236" r="0" t="5455"/>
          <a:stretch/>
        </p:blipFill>
        <p:spPr>
          <a:xfrm>
            <a:off x="4025225" y="1438474"/>
            <a:ext cx="4247975" cy="26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3508575" y="4268363"/>
            <a:ext cx="693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Responda em seu caderno!</a:t>
            </a:r>
            <a:endParaRPr b="1" i="0" sz="24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59975" y="1032475"/>
            <a:ext cx="84576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função do Python é usada para ler a adivinhação do usuário?</a:t>
            </a:r>
            <a:endParaRPr b="1" sz="2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get_input()</a:t>
            </a:r>
            <a:endParaRPr sz="2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read()</a:t>
            </a:r>
            <a:endParaRPr sz="2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input()</a:t>
            </a:r>
            <a:endParaRPr sz="2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fetch()</a:t>
            </a:r>
            <a:endParaRPr b="1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4156750" y="3973875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https://usagif.com/wp-content/uploads/2020/11/am0ngsusxh-71.gif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38" name="Google Shape;2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39" name="Google Shape;2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41" name="Google Shape;24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5"/>
          <p:cNvSpPr txBox="1"/>
          <p:nvPr/>
        </p:nvSpPr>
        <p:spPr>
          <a:xfrm>
            <a:off x="259975" y="306225"/>
            <a:ext cx="780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Atividade para a fixação do conteúdo estudado 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259975" y="1008350"/>
            <a:ext cx="85662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função do Python é usada para ler a adivinhação do usuário?</a:t>
            </a:r>
            <a:endParaRPr b="1" sz="19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get_input()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read()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(C</a:t>
            </a:r>
            <a:r>
              <a:rPr b="0" i="0" lang="pt-BR" sz="2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input()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</a:t>
            </a: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fetch()</a:t>
            </a:r>
            <a:endParaRPr sz="17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Resposta correta: </a:t>
            </a:r>
            <a:r>
              <a:rPr lang="pt-BR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i="0" lang="pt-BR" sz="2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input()</a:t>
            </a:r>
            <a:endParaRPr i="0" sz="25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5"/>
          <p:cNvPicPr preferRelativeResize="0"/>
          <p:nvPr/>
        </p:nvPicPr>
        <p:blipFill rotWithShape="1">
          <a:blip r:embed="rId6">
            <a:alphaModFix/>
          </a:blip>
          <a:srcRect b="13381" l="25187" r="28589" t="19037"/>
          <a:stretch/>
        </p:blipFill>
        <p:spPr>
          <a:xfrm>
            <a:off x="5283209" y="1565975"/>
            <a:ext cx="2851592" cy="31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5"/>
          <p:cNvSpPr txBox="1"/>
          <p:nvPr/>
        </p:nvSpPr>
        <p:spPr>
          <a:xfrm>
            <a:off x="5337725" y="4389850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/>
              <a:t>https://www.icegif.com/wp-content/uploads/2023/09/icegif-143.gif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6"/>
          <p:cNvGrpSpPr/>
          <p:nvPr/>
        </p:nvGrpSpPr>
        <p:grpSpPr>
          <a:xfrm>
            <a:off x="109800" y="90225"/>
            <a:ext cx="8924401" cy="4963200"/>
            <a:chOff x="109800" y="90225"/>
            <a:chExt cx="8924401" cy="4963200"/>
          </a:xfrm>
        </p:grpSpPr>
        <p:pic>
          <p:nvPicPr>
            <p:cNvPr id="251" name="Google Shape;25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0700" y="90225"/>
              <a:ext cx="5143501" cy="49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6"/>
            <p:cNvPicPr preferRelativeResize="0"/>
            <p:nvPr/>
          </p:nvPicPr>
          <p:blipFill rotWithShape="1">
            <a:blip r:embed="rId3">
              <a:alphaModFix/>
            </a:blip>
            <a:srcRect b="59818" l="65558" r="0" t="0"/>
            <a:stretch/>
          </p:blipFill>
          <p:spPr>
            <a:xfrm>
              <a:off x="109800" y="90225"/>
              <a:ext cx="3868250" cy="496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16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54" name="Google Shape;2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 txBox="1"/>
          <p:nvPr/>
        </p:nvSpPr>
        <p:spPr>
          <a:xfrm>
            <a:off x="213375" y="189495"/>
            <a:ext cx="60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291050" y="868600"/>
            <a:ext cx="42810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um jogo de adivinhação é uma excelente maneira de praticar lógica de programação, estruturas de repetição e interação com o usuário em </a:t>
            </a:r>
            <a:r>
              <a:rPr b="1" i="0" lang="pt-B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pt-B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Um exemplo do jogo em </a:t>
            </a:r>
            <a:r>
              <a:rPr b="1" i="0" lang="pt-B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pt-BR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está no arquivo saiba mais.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7125" y="143273"/>
            <a:ext cx="902400" cy="4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7189" y="4348975"/>
            <a:ext cx="632325" cy="5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f9aa53f5c_0_1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64" name="Google Shape;264;g1ef9aa53f5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65" name="Google Shape;265;g1ef9aa53f5c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ef9aa53f5c_0_1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67" name="Google Shape;267;g1ef9aa53f5c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ef9aa53f5c_0_14"/>
          <p:cNvSpPr txBox="1"/>
          <p:nvPr/>
        </p:nvSpPr>
        <p:spPr>
          <a:xfrm>
            <a:off x="259975" y="134775"/>
            <a:ext cx="74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Atividade Prática na Plataforma Alura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ef9aa53f5c_0_14"/>
          <p:cNvSpPr txBox="1"/>
          <p:nvPr/>
        </p:nvSpPr>
        <p:spPr>
          <a:xfrm>
            <a:off x="263696" y="578562"/>
            <a:ext cx="83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plataforma Alura vamos acessar o seguinte curso: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ef9aa53f5c_0_14"/>
          <p:cNvSpPr txBox="1"/>
          <p:nvPr/>
        </p:nvSpPr>
        <p:spPr>
          <a:xfrm>
            <a:off x="356937" y="3554810"/>
            <a:ext cx="8282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recomendação é que você continue esse curso extraclasse, pois ele traz um conteúdo essencial para compreender sobre o referido tema.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1ef9aa53f5c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7669" y="1130744"/>
            <a:ext cx="4215063" cy="186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1ef9aa53f5c_0_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1870" y="1024102"/>
            <a:ext cx="2053711" cy="207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ef9aa53f5c_0_14"/>
          <p:cNvSpPr txBox="1"/>
          <p:nvPr/>
        </p:nvSpPr>
        <p:spPr>
          <a:xfrm>
            <a:off x="356937" y="3187294"/>
            <a:ext cx="77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o curso: </a:t>
            </a: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https://cursos.alura.com.br/course/python-introducao-a-linguagem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79" name="Google Shape;2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280" name="Google Shape;2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282" name="Google Shape;28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8"/>
          <p:cNvSpPr txBox="1"/>
          <p:nvPr/>
        </p:nvSpPr>
        <p:spPr>
          <a:xfrm>
            <a:off x="269756" y="155954"/>
            <a:ext cx="785506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O laço com while</a:t>
            </a:r>
            <a:endParaRPr b="1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7571266" y="2941523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minutos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ajando com crianças #Help! Bomde - O Bom de Viajar" id="285" name="Google Shape;28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9488" y="1994102"/>
            <a:ext cx="1007332" cy="100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757" y="3146874"/>
            <a:ext cx="935398" cy="93540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8"/>
          <p:cNvSpPr txBox="1"/>
          <p:nvPr/>
        </p:nvSpPr>
        <p:spPr>
          <a:xfrm>
            <a:off x="885824" y="4417600"/>
            <a:ext cx="7559351" cy="29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tarefa: </a:t>
            </a:r>
            <a:r>
              <a:rPr b="0" i="0" lang="pt-BR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https://cursos.alura.com.br/course/python-introducao-a-linguagem/task/24543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2377729" y="1178603"/>
            <a:ext cx="5113876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laço while em Python repete um bloco de código enquanto uma condição especificada é verdadeira. É ideal para situações onde o número de iterações não é conhecido antecipadamente. A estrutura básica é while condição: bloco_de_código, executando o bloco de código até que a condição se torne falsa.</a:t>
            </a:r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7724785" y="3838239"/>
            <a:ext cx="124665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 no portal Alura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41073" y="754626"/>
            <a:ext cx="1120762" cy="11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361" y="1237585"/>
            <a:ext cx="2086537" cy="241371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8"/>
          <p:cNvSpPr/>
          <p:nvPr/>
        </p:nvSpPr>
        <p:spPr>
          <a:xfrm>
            <a:off x="293707" y="1547529"/>
            <a:ext cx="2001860" cy="2245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293707" y="2399599"/>
            <a:ext cx="2001860" cy="2245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00" name="Google Shape;3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9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02" name="Google Shape;30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9"/>
          <p:cNvSpPr txBox="1"/>
          <p:nvPr/>
        </p:nvSpPr>
        <p:spPr>
          <a:xfrm>
            <a:off x="269756" y="155954"/>
            <a:ext cx="785506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Formatação de strings</a:t>
            </a:r>
            <a:endParaRPr b="1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7571266" y="2941523"/>
            <a:ext cx="148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minutos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Viajando com crianças #Help! Bomde - O Bom de Viajar" id="305" name="Google Shape;30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9488" y="1994102"/>
            <a:ext cx="1007332" cy="100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757" y="3146874"/>
            <a:ext cx="935398" cy="93540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885824" y="4417600"/>
            <a:ext cx="7559351" cy="29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para tarefa: </a:t>
            </a:r>
            <a:r>
              <a:rPr b="0" i="0" lang="pt-BR" sz="13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https://cursos.alura.com.br/course/python-introducao-a-linguagem/task/24546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2377729" y="1178603"/>
            <a:ext cx="5113876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formatação de strings em Python pode ser feita de várias maneiras. As mais comuns incluem o uso do método format(), como em "{} {}".format(var1, var2), e f-strings, introduzidas no Python 3.6, como em f"{var1} {var2}". Ambos os métodos permitem a inserção de variáveis e expressões dentro de strings, facilitando a criação de mensagens dinâmicas e formatadas.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7724785" y="3838239"/>
            <a:ext cx="124665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 no portal Alura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41073" y="757091"/>
            <a:ext cx="1120762" cy="112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1361" y="1237585"/>
            <a:ext cx="2086537" cy="241371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9"/>
          <p:cNvSpPr/>
          <p:nvPr/>
        </p:nvSpPr>
        <p:spPr>
          <a:xfrm>
            <a:off x="293707" y="1547529"/>
            <a:ext cx="2001860" cy="2245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293707" y="3383272"/>
            <a:ext cx="2001860" cy="2245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00" y="4521851"/>
            <a:ext cx="1653000" cy="5268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19" name="Google Shape;3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20" name="Google Shape;3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22" name="Google Shape;3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/>
          <p:nvPr/>
        </p:nvSpPr>
        <p:spPr>
          <a:xfrm>
            <a:off x="259975" y="306220"/>
            <a:ext cx="60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O que vimos na aula de hoje: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3170016" y="2964568"/>
            <a:ext cx="53463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próxima aula, aprofundaremos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nossos estudos sobre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iterações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manipulação de dados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427339" y="2964577"/>
            <a:ext cx="1742686" cy="16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294200" y="1010050"/>
            <a:ext cx="8439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Aprendemos a criar um jogo de adivinhação em </a:t>
            </a: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desde a geração de números aleatórios até o </a:t>
            </a:r>
            <a:r>
              <a:rPr i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interativo com o usuário.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32" name="Google Shape;3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33" name="Google Shape;3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35" name="Google Shape;33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/>
          <p:nvPr/>
        </p:nvSpPr>
        <p:spPr>
          <a:xfrm>
            <a:off x="337057" y="355370"/>
            <a:ext cx="8235444" cy="4465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Bibliografia</a:t>
            </a:r>
            <a:endParaRPr sz="1300"/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PUREWAL, Semmy. Aprendendo a Desenvolver Aplicações Web. Desenvolva rapidamente com as tecnologias JavaScript mais modernas. São Paulo: Novatec, 2014.</a:t>
            </a:r>
            <a:endParaRPr sz="1300"/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SILVA, L. F.; OLIVEIRA, A. D. de. Desenvolvimento de Software II C#: programação em camadas. [S. l.]:  CBL Edição do Autor, 2017. E-book.</a:t>
            </a:r>
            <a:endParaRPr sz="1300"/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MARTIN, R. C. Arquitetura limpa: o guia do artesão para estrutura e design de software. Rio de Janeiro: Alta Books, 2019. E-book.</a:t>
            </a:r>
            <a:endParaRPr sz="1300"/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GALOTTI, G. M. A. Qualidade de software. São Paulo: Pearson Education do Brasil, 2016. E-book.</a:t>
            </a:r>
            <a:endParaRPr sz="1300"/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VAZQUEZ, C. E.; SIMÕES, G. S. Engenharia de requisitos: software orientado ao negócio. São Paulo: Brasport, 2016. E-book.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Netbeans; WebStorm; Sublime Text; Intellij IDEA; Astah Software; Netbeans; Python; Ccharp; Colab; PyCharm; Jupyter Notebook.</a:t>
            </a:r>
            <a:endParaRPr sz="1300"/>
          </a:p>
        </p:txBody>
      </p:sp>
      <p:sp>
        <p:nvSpPr>
          <p:cNvPr id="337" name="Google Shape;337;p21"/>
          <p:cNvSpPr txBox="1"/>
          <p:nvPr/>
        </p:nvSpPr>
        <p:spPr>
          <a:xfrm>
            <a:off x="197825" y="101945"/>
            <a:ext cx="60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43" name="Google Shape;3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44" name="Google Shape;3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46" name="Google Shape;34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 txBox="1"/>
          <p:nvPr/>
        </p:nvSpPr>
        <p:spPr>
          <a:xfrm>
            <a:off x="259975" y="306220"/>
            <a:ext cx="60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Referências (Imagens)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326650" y="890131"/>
            <a:ext cx="8235444" cy="3272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Figuras e Imagens: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https://www.flaticon.com/br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https://www.istockphoto.com/br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https://raw.githubusercontent.com/zbtang/React-Native-ViewPager/HEAD/imgs/dotIndicator.gif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https://storyset.com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54" name="Google Shape;3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55" name="Google Shape;3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57" name="Google Shape;35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&#10;&#10;Descrição gerada automaticamente" id="358" name="Google Shape;35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0700" y="189500"/>
            <a:ext cx="2754901" cy="2754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59" name="Google Shape;359;p23"/>
          <p:cNvSpPr txBox="1"/>
          <p:nvPr/>
        </p:nvSpPr>
        <p:spPr>
          <a:xfrm>
            <a:off x="1004400" y="3036475"/>
            <a:ext cx="7135200" cy="13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RCO+Aulas é um projeto da Secretaria de Estado da Educação do Paraná e está em constante revisão.  Todos os slides são de uso exclusivo dos professores da Rede Pública de Ensino, com a finalidade específica de aplicação em sala de aula, sendo totalmente vedada a publicização, reutilização, reprodução total ou parcial para quaisquer outros fins.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365" name="Google Shape;3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366" name="Google Shape;36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368" name="Google Shape;36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4"/>
          <p:cNvSpPr txBox="1"/>
          <p:nvPr/>
        </p:nvSpPr>
        <p:spPr>
          <a:xfrm>
            <a:off x="1106650" y="1373650"/>
            <a:ext cx="68454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publicação tem a cooperação entre a UNESCO e a Secretaria de Estado da Educação e do Esporte do Paraná no âmbito da parceria PRODOC 914BRZ1091, cujo objetivo é trazer soluções inovadoras de gestão da rede pública estadual de educação do Paraná para a melhoria da aprendizagem dos alunos. As indicações de nomes e a apresentação do material ao longo desta publicação não implicam a manifestação de qualquer opinião por parte da UNESCO a respeito da condição jurídica de qualquer país, território, cidade, região ou de suas autoridades, tampouco da delimitação de suas fronteiras ou limites As ideias e opiniões expressas nesta publicação são as dos autores e não refletem obrigatoriamente as da UNESCO nem comprometem a Organização.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2460550" y="837150"/>
            <a:ext cx="3945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Cooperação Técnica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4"/>
          <p:cNvPicPr preferRelativeResize="0"/>
          <p:nvPr/>
        </p:nvPicPr>
        <p:blipFill rotWithShape="1">
          <a:blip r:embed="rId6">
            <a:alphaModFix/>
          </a:blip>
          <a:srcRect b="31728" l="1738" r="2199" t="30933"/>
          <a:stretch/>
        </p:blipFill>
        <p:spPr>
          <a:xfrm>
            <a:off x="6196968" y="4054475"/>
            <a:ext cx="1755081" cy="3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84020" y="3624045"/>
            <a:ext cx="1239850" cy="12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15400" y="227859"/>
            <a:ext cx="457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Na aula</a:t>
            </a:r>
            <a:r>
              <a:rPr b="1" lang="pt-BR" sz="3000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 de hoje</a:t>
            </a: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 vamos: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1644450" y="3360225"/>
            <a:ext cx="39441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um melhor aproveitamento de conteúdo você pode baixar o aplicativo da Alura para seu celular e acompanhar os materiais, clique nos respectivos links: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&#10;&#10;Descrição gerada automaticamente" id="79" name="Google Shape;7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647" y="3267739"/>
            <a:ext cx="1043616" cy="10436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5497970" y="4392619"/>
            <a:ext cx="1386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7150514" y="4392619"/>
            <a:ext cx="1353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 Store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14506" y="3029550"/>
            <a:ext cx="1386226" cy="13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33981" y="3021300"/>
            <a:ext cx="1386225" cy="13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2915022" y="1082348"/>
            <a:ext cx="580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jogo de adivinhação básico em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abordando a geração de números aleatórios e o uso de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 while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processar as tentativas do usuário.</a:t>
            </a:r>
            <a:endParaRPr/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11">
            <a:alphaModFix/>
          </a:blip>
          <a:srcRect b="8673" l="0" r="11870" t="10118"/>
          <a:stretch/>
        </p:blipFill>
        <p:spPr>
          <a:xfrm>
            <a:off x="1103950" y="955675"/>
            <a:ext cx="1888775" cy="17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91" name="Google Shape;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94" name="Google Shape;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3184502" y="397457"/>
            <a:ext cx="4570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30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ATENÇÃO PROFESSOR!</a:t>
            </a:r>
            <a:endParaRPr b="0" i="0" sz="30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2270464" y="995789"/>
            <a:ext cx="6505200" cy="3531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Material aqui apresentado, segue a análise do plano de curso contemplando os componentes curriculares e seus objetos de conhecimento, sendo assim, você tem liberdade para customizar o material conforme seu contexto para maior aproveitamento do conteúdo. Em caso de falta ou indisponibilidade de acesso à internet no local de aula, você poderá utilizar os seguintes artigos para criação de material complementar para auxiliar na aula: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Leitura/Recursos Adicionais: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"Invent Your Own Computer Games with Python" por Al Sweigart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 do módulo random em Python: Python Docs – Random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 on line para codificação python: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https://www.online-python.com/</a:t>
            </a: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180975" y="3165100"/>
            <a:ext cx="6829500" cy="1232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0900" y="3289846"/>
            <a:ext cx="981300" cy="9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8">
            <a:alphaModFix/>
          </a:blip>
          <a:srcRect b="19488" l="17289" r="17269" t="19360"/>
          <a:stretch/>
        </p:blipFill>
        <p:spPr>
          <a:xfrm>
            <a:off x="194150" y="1165450"/>
            <a:ext cx="1999225" cy="18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08" name="Google Shape;10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 rotWithShape="1">
          <a:blip r:embed="rId6">
            <a:alphaModFix/>
          </a:blip>
          <a:srcRect b="19728" l="19627" r="17825" t="19848"/>
          <a:stretch/>
        </p:blipFill>
        <p:spPr>
          <a:xfrm>
            <a:off x="2111125" y="90225"/>
            <a:ext cx="5137630" cy="496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 txBox="1"/>
          <p:nvPr/>
        </p:nvSpPr>
        <p:spPr>
          <a:xfrm>
            <a:off x="143425" y="143045"/>
            <a:ext cx="6094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8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Na aula anterior…</a:t>
            </a:r>
            <a:endParaRPr b="0" i="0" sz="38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310425" y="983738"/>
            <a:ext cx="83604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</a:t>
            </a: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alores em Python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Aprendemos sobre a utilização das estruturas condicionais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tomar decisões baseadas em diferentes condições.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operadores de comparação para verificar igualdade, diferença, e outros relacionamentos entre variáveis. Examinamos exemplos práticos para entender melhor como essas estruturas são usadas em situações reais de programação.</a:t>
            </a:r>
            <a:endParaRPr b="1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f9aa53f5c_0_0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17" name="Google Shape;117;g1ef9aa53f5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18" name="Google Shape;118;g1ef9aa53f5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ef9aa53f5c_0_0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20" name="Google Shape;120;g1ef9aa53f5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ef9aa53f5c_0_0"/>
          <p:cNvSpPr txBox="1"/>
          <p:nvPr/>
        </p:nvSpPr>
        <p:spPr>
          <a:xfrm>
            <a:off x="109800" y="90225"/>
            <a:ext cx="804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Para pensarmos juntos! 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ef9aa53f5c_0_0"/>
          <p:cNvSpPr txBox="1"/>
          <p:nvPr/>
        </p:nvSpPr>
        <p:spPr>
          <a:xfrm>
            <a:off x="1142125" y="2936925"/>
            <a:ext cx="49581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Quais elementos podem ser adicionados para melhorar a experiência do jogador?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1ef9aa53f5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1786" y="4277238"/>
            <a:ext cx="1130943" cy="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ef9aa53f5c_0_0"/>
          <p:cNvSpPr txBox="1"/>
          <p:nvPr/>
        </p:nvSpPr>
        <p:spPr>
          <a:xfrm>
            <a:off x="4921621" y="4563925"/>
            <a:ext cx="402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pt-BR" sz="2400" u="none" cap="none" strike="noStrike">
                <a:solidFill>
                  <a:srgbClr val="004AAD"/>
                </a:solidFill>
                <a:latin typeface="Arial"/>
                <a:ea typeface="Arial"/>
                <a:cs typeface="Arial"/>
                <a:sym typeface="Arial"/>
              </a:rPr>
              <a:t>Quem sabe responde!</a:t>
            </a:r>
            <a:endParaRPr b="1" i="0" sz="2400" u="none" cap="none" strike="noStrike">
              <a:solidFill>
                <a:srgbClr val="004A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1ef9aa53f5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6800" y="2250575"/>
            <a:ext cx="1989562" cy="198956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ef9aa53f5c_0_0"/>
          <p:cNvSpPr txBox="1"/>
          <p:nvPr/>
        </p:nvSpPr>
        <p:spPr>
          <a:xfrm>
            <a:off x="199050" y="808888"/>
            <a:ext cx="8745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um jogo onde o jogador tem que adivinhar um número entre 1 e 10. </a:t>
            </a:r>
            <a:endParaRPr sz="1900"/>
          </a:p>
        </p:txBody>
      </p:sp>
      <p:sp>
        <p:nvSpPr>
          <p:cNvPr id="127" name="Google Shape;127;g1ef9aa53f5c_0_0"/>
          <p:cNvSpPr txBox="1"/>
          <p:nvPr/>
        </p:nvSpPr>
        <p:spPr>
          <a:xfrm>
            <a:off x="478525" y="2050250"/>
            <a:ext cx="5621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garantir que o jogo seja justo e divertido?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36" name="Google Shape;13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182275" y="127520"/>
            <a:ext cx="60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Resposta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266300" y="1094675"/>
            <a:ext cx="5343300" cy="24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jogo deve gerar um número aleatório e dar </a:t>
            </a:r>
            <a:r>
              <a:rPr b="0" i="1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 jogador após cada tentativa. Elementos como limitar o número de tentativas ou fornecer dicas podem tornar o jogo mais desafiador e interessante.</a:t>
            </a:r>
            <a:endParaRPr b="1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1250" y="1251188"/>
            <a:ext cx="3095100" cy="288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45" name="Google Shape;1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48" name="Google Shape;14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66724" y="176445"/>
            <a:ext cx="867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Geração de Números Aleatórios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166725" y="2426129"/>
            <a:ext cx="54114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função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random.randint(start, end)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gera um número inteiro aleatório entre os limites especificados, proporcionando a base para o jogo.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1275" y="1040275"/>
            <a:ext cx="2891575" cy="30631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400000" dist="57150">
              <a:srgbClr val="000000">
                <a:alpha val="50000"/>
              </a:srgbClr>
            </a:outerShdw>
          </a:effectLst>
        </p:spPr>
      </p:pic>
      <p:sp>
        <p:nvSpPr>
          <p:cNvPr id="152" name="Google Shape;152;p8"/>
          <p:cNvSpPr txBox="1"/>
          <p:nvPr/>
        </p:nvSpPr>
        <p:spPr>
          <a:xfrm>
            <a:off x="379875" y="994525"/>
            <a:ext cx="6806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Utilizamos o módulo random em </a:t>
            </a:r>
            <a:r>
              <a:rPr b="1"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gerar números aleatórios, crucial em jogos de adivinhação.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26C96"/>
            </a:gs>
            <a:gs pos="74000">
              <a:srgbClr val="017D71"/>
            </a:gs>
            <a:gs pos="83000">
              <a:srgbClr val="00865E"/>
            </a:gs>
            <a:gs pos="100000">
              <a:srgbClr val="008C52"/>
            </a:gs>
          </a:gsLst>
          <a:lin ang="5400012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109788" y="90237"/>
            <a:ext cx="8924400" cy="49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verno do Paraná prorroga prazo do edital para projeto da Ponte de  Guaratuba - RÁDIO 104 MAIS FM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195" y="189498"/>
            <a:ext cx="715299" cy="37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nome da empresa&#10;&#10;Descrição gerada automaticamente" id="159" name="Google Shape;1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0" y="4546160"/>
            <a:ext cx="497929" cy="46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830179" y="4776264"/>
            <a:ext cx="309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DESENVOLVIMENTO DE SISTEMAS</a:t>
            </a:r>
            <a:endParaRPr b="0" i="0" sz="14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Ícone&#10;&#10;Descrição gerada automaticamente" id="161" name="Google Shape;1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42" y="4348968"/>
            <a:ext cx="776037" cy="77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142074" y="90220"/>
            <a:ext cx="823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45967"/>
                </a:solidFill>
                <a:latin typeface="Calibri"/>
                <a:ea typeface="Calibri"/>
                <a:cs typeface="Calibri"/>
                <a:sym typeface="Calibri"/>
              </a:rPr>
              <a:t>Estrutura do Loop while</a:t>
            </a:r>
            <a:endParaRPr b="0" i="0" sz="3600" u="none" cap="none" strike="noStrike">
              <a:solidFill>
                <a:srgbClr val="04596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5998175" y="989075"/>
            <a:ext cx="28314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um jogo de adivinhação, ele é usado para permitir múltiplas tentativas até que o jogador acerte o número ou esgote as tentativas.</a:t>
            </a:r>
            <a:endParaRPr b="1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7350" y="1099376"/>
            <a:ext cx="3459550" cy="33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 txBox="1"/>
          <p:nvPr/>
        </p:nvSpPr>
        <p:spPr>
          <a:xfrm>
            <a:off x="279700" y="937150"/>
            <a:ext cx="3000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while</a:t>
            </a:r>
            <a:r>
              <a:rPr lang="pt-B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 repetir um bloco de código enquanto uma condição especificada é verdadeira.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