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24" r:id="rId5"/>
    <p:sldId id="426" r:id="rId6"/>
    <p:sldId id="430" r:id="rId7"/>
    <p:sldId id="405" r:id="rId8"/>
    <p:sldId id="406" r:id="rId9"/>
    <p:sldId id="410" r:id="rId10"/>
    <p:sldId id="423" r:id="rId11"/>
    <p:sldId id="404" r:id="rId12"/>
    <p:sldId id="411" r:id="rId13"/>
    <p:sldId id="427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28" r:id="rId22"/>
    <p:sldId id="397" r:id="rId23"/>
    <p:sldId id="398" r:id="rId24"/>
    <p:sldId id="386" r:id="rId25"/>
    <p:sldId id="432" r:id="rId26"/>
    <p:sldId id="433" r:id="rId27"/>
    <p:sldId id="431" r:id="rId28"/>
  </p:sldIdLst>
  <p:sldSz cx="9144000" cy="6858000" type="screen4x3"/>
  <p:notesSz cx="6858000" cy="9525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764"/>
    <a:srgbClr val="FFFFFF"/>
    <a:srgbClr val="555555"/>
    <a:srgbClr val="3092D4"/>
    <a:srgbClr val="367C39"/>
    <a:srgbClr val="7A7A7A"/>
    <a:srgbClr val="AFAFAF"/>
    <a:srgbClr val="4FA2DB"/>
    <a:srgbClr val="669DE0"/>
    <a:srgbClr val="5CA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5" y="1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06628-B7C2-4E32-9BEF-08760B22DF7A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047098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5" y="9047098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D553-4F93-4FD9-8F2F-002A58496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9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8A17-9817-454C-81BC-EDCFA8EFFBED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9338" y="714375"/>
            <a:ext cx="4759325" cy="3570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524376"/>
            <a:ext cx="5486400" cy="428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047098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5" y="9047098"/>
            <a:ext cx="2971800" cy="4762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B607-B1A5-48C5-A10B-0BD371FC2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756000" y="1844824"/>
            <a:ext cx="360000" cy="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2132856"/>
            <a:ext cx="7614416" cy="6480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pic>
        <p:nvPicPr>
          <p:cNvPr id="16" name="그림 15" descr="QTI-International-LOGO200_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52456" y="6125676"/>
            <a:ext cx="1524000" cy="32766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576064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2A50C81-69D7-422B-B66E-1341802C8FFA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전체 화면 활용 시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35A326C-1533-41F3-A929-F94745B0A6E6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항목나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제목을 입력해주십시오</a:t>
            </a:r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제목을 입력해주십시오</a:t>
            </a:r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제목을 입력해주십시오</a:t>
            </a:r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6872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내용을 입력해주십시오</a:t>
            </a:r>
            <a:endParaRPr lang="en-US" altLang="ko-KR" dirty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016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내용을 입력해주십시오</a:t>
            </a:r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내용을 입력해주십시오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항목나열(이미지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제목을 입력해주십시오</a:t>
            </a:r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제목을 입력해주십시오</a:t>
            </a:r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제목을 입력해주십시오</a:t>
            </a:r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7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내용을 입력해주십시오</a:t>
            </a:r>
            <a:endParaRPr lang="en-US" altLang="ko-KR" dirty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내용을 입력해주십시오</a:t>
            </a:r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내용을 입력해주십시오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2304256" cy="3816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내용을 입력해주십시오</a:t>
            </a: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3347864" y="1731584"/>
            <a:ext cx="230425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내용을 입력해주십시오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9C8F4A56-6AA2-4528-A7B7-488AD3B47DD4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단 소타이틀_왼쪽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466208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입력해주십시오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내용 전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761441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입력해주십시오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410445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감사합니다</a:t>
            </a:r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5328592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3529013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날짜를 입력해주십시오</a:t>
            </a:r>
            <a:endParaRPr lang="en-US" altLang="ko-KR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55576" y="2132856"/>
            <a:ext cx="7560840" cy="432048"/>
          </a:xfrm>
        </p:spPr>
        <p:txBody>
          <a:bodyPr>
            <a:normAutofit/>
          </a:bodyPr>
          <a:lstStyle>
            <a:lvl1pPr marL="720000">
              <a:buNone/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내용을 작성해주십시오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2564904"/>
            <a:ext cx="7560840" cy="360040"/>
          </a:xfrm>
        </p:spPr>
        <p:txBody>
          <a:bodyPr>
            <a:normAutofit/>
          </a:bodyPr>
          <a:lstStyle>
            <a:lvl1pPr marL="900000">
              <a:buNone/>
              <a:defRPr sz="160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내용을 작성해주십시오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5576" y="1628800"/>
            <a:ext cx="7560840" cy="432048"/>
          </a:xfrm>
        </p:spPr>
        <p:txBody>
          <a:bodyPr>
            <a:noAutofit/>
          </a:bodyPr>
          <a:lstStyle>
            <a:lvl1pPr marL="288000">
              <a:buNone/>
              <a:defRPr sz="22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내용을 작성해주십시오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2196000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630000" y="1852032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58000" y="1980000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01</a:t>
            </a:r>
          </a:p>
        </p:txBody>
      </p:sp>
      <p:sp>
        <p:nvSpPr>
          <p:cNvPr id="49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2646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5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2574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02</a:t>
            </a:r>
          </a:p>
        </p:txBody>
      </p:sp>
      <p:sp>
        <p:nvSpPr>
          <p:cNvPr id="5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2574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2" name="그림 개체 틀 38"/>
          <p:cNvSpPr>
            <a:spLocks noGrp="1"/>
          </p:cNvSpPr>
          <p:nvPr>
            <p:ph type="pic" sz="quarter" idx="17"/>
          </p:nvPr>
        </p:nvSpPr>
        <p:spPr>
          <a:xfrm>
            <a:off x="4662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53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6678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54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4590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03</a:t>
            </a:r>
          </a:p>
        </p:txBody>
      </p:sp>
      <p:sp>
        <p:nvSpPr>
          <p:cNvPr id="55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6" name="텍스트 개체 틀 19"/>
          <p:cNvSpPr>
            <a:spLocks noGrp="1"/>
          </p:cNvSpPr>
          <p:nvPr>
            <p:ph type="body" sz="quarter" idx="21" hasCustomPrompt="1"/>
          </p:nvPr>
        </p:nvSpPr>
        <p:spPr>
          <a:xfrm>
            <a:off x="6606448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04</a:t>
            </a:r>
          </a:p>
        </p:txBody>
      </p:sp>
      <p:sp>
        <p:nvSpPr>
          <p:cNvPr id="57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06448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8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558000" y="42050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9" name="그림 개체 틀 38"/>
          <p:cNvSpPr>
            <a:spLocks noGrp="1"/>
          </p:cNvSpPr>
          <p:nvPr>
            <p:ph type="pic" sz="quarter" idx="24"/>
          </p:nvPr>
        </p:nvSpPr>
        <p:spPr>
          <a:xfrm>
            <a:off x="630000" y="38610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60" name="텍스트 개체 틀 19"/>
          <p:cNvSpPr>
            <a:spLocks noGrp="1"/>
          </p:cNvSpPr>
          <p:nvPr>
            <p:ph type="body" sz="quarter" idx="25" hasCustomPrompt="1"/>
          </p:nvPr>
        </p:nvSpPr>
        <p:spPr>
          <a:xfrm>
            <a:off x="558000" y="39890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01</a:t>
            </a:r>
          </a:p>
        </p:txBody>
      </p:sp>
      <p:sp>
        <p:nvSpPr>
          <p:cNvPr id="61" name="그림 개체 틀 38"/>
          <p:cNvSpPr>
            <a:spLocks noGrp="1"/>
          </p:cNvSpPr>
          <p:nvPr>
            <p:ph type="pic" sz="quarter" idx="26"/>
          </p:nvPr>
        </p:nvSpPr>
        <p:spPr>
          <a:xfrm>
            <a:off x="2646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62" name="텍스트 개체 틀 19"/>
          <p:cNvSpPr>
            <a:spLocks noGrp="1"/>
          </p:cNvSpPr>
          <p:nvPr>
            <p:ph type="body" sz="quarter" idx="27" hasCustomPrompt="1"/>
          </p:nvPr>
        </p:nvSpPr>
        <p:spPr>
          <a:xfrm>
            <a:off x="2574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02</a:t>
            </a:r>
          </a:p>
        </p:txBody>
      </p:sp>
      <p:sp>
        <p:nvSpPr>
          <p:cNvPr id="63" name="텍스트 개체 틀 19"/>
          <p:cNvSpPr>
            <a:spLocks noGrp="1"/>
          </p:cNvSpPr>
          <p:nvPr>
            <p:ph type="body" sz="quarter" idx="28" hasCustomPrompt="1"/>
          </p:nvPr>
        </p:nvSpPr>
        <p:spPr>
          <a:xfrm>
            <a:off x="2574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4" name="그림 개체 틀 38"/>
          <p:cNvSpPr>
            <a:spLocks noGrp="1"/>
          </p:cNvSpPr>
          <p:nvPr>
            <p:ph type="pic" sz="quarter" idx="29"/>
          </p:nvPr>
        </p:nvSpPr>
        <p:spPr>
          <a:xfrm>
            <a:off x="4662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65" name="그림 개체 틀 38"/>
          <p:cNvSpPr>
            <a:spLocks noGrp="1"/>
          </p:cNvSpPr>
          <p:nvPr>
            <p:ph type="pic" sz="quarter" idx="30"/>
          </p:nvPr>
        </p:nvSpPr>
        <p:spPr>
          <a:xfrm>
            <a:off x="6678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66" name="텍스트 개체 틀 19"/>
          <p:cNvSpPr>
            <a:spLocks noGrp="1"/>
          </p:cNvSpPr>
          <p:nvPr>
            <p:ph type="body" sz="quarter" idx="31" hasCustomPrompt="1"/>
          </p:nvPr>
        </p:nvSpPr>
        <p:spPr>
          <a:xfrm>
            <a:off x="4590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03</a:t>
            </a:r>
          </a:p>
        </p:txBody>
      </p:sp>
      <p:sp>
        <p:nvSpPr>
          <p:cNvPr id="67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4590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8" name="텍스트 개체 틀 19"/>
          <p:cNvSpPr>
            <a:spLocks noGrp="1"/>
          </p:cNvSpPr>
          <p:nvPr>
            <p:ph type="body" sz="quarter" idx="33" hasCustomPrompt="1"/>
          </p:nvPr>
        </p:nvSpPr>
        <p:spPr>
          <a:xfrm>
            <a:off x="6606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04</a:t>
            </a:r>
          </a:p>
        </p:txBody>
      </p:sp>
      <p:sp>
        <p:nvSpPr>
          <p:cNvPr id="69" name="텍스트 개체 틀 19"/>
          <p:cNvSpPr>
            <a:spLocks noGrp="1"/>
          </p:cNvSpPr>
          <p:nvPr>
            <p:ph type="body" sz="quarter" idx="34" hasCustomPrompt="1"/>
          </p:nvPr>
        </p:nvSpPr>
        <p:spPr>
          <a:xfrm>
            <a:off x="6606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0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pic>
        <p:nvPicPr>
          <p:cNvPr id="34" name="그림 33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43" name="날짜 개체 틀 4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31640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그림 개체 틀 38"/>
          <p:cNvSpPr>
            <a:spLocks noGrp="1"/>
          </p:cNvSpPr>
          <p:nvPr>
            <p:ph type="pic" sz="quarter" idx="15"/>
          </p:nvPr>
        </p:nvSpPr>
        <p:spPr>
          <a:xfrm>
            <a:off x="1403640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1331640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01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3635888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63888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02</a:t>
            </a:r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5796119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그림 개체 틀 38"/>
          <p:cNvSpPr>
            <a:spLocks noGrp="1"/>
          </p:cNvSpPr>
          <p:nvPr>
            <p:ph type="pic" sz="quarter" idx="21"/>
          </p:nvPr>
        </p:nvSpPr>
        <p:spPr>
          <a:xfrm>
            <a:off x="5868119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5796119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03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95CAFF5-6EE7-4BE2-9BB3-BEC9F6CA7EC8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24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타이틀- 항목정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3096344" cy="2520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01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923928" y="1853664"/>
            <a:ext cx="446449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내용을 입력해주세요</a:t>
            </a:r>
            <a:endParaRPr lang="en-US" altLang="ko-KR" dirty="0"/>
          </a:p>
          <a:p>
            <a:pPr lvl="0"/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86B2134-EF62-4157-8B47-6D4A2D3B200E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756000" y="1731600"/>
            <a:ext cx="3024336" cy="54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3923928" y="1731600"/>
            <a:ext cx="4500000" cy="144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소타이틀_ 오른쪽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/>
              <a:t>CHAPTER 01</a:t>
            </a:r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 12pt</a:t>
            </a:r>
          </a:p>
        </p:txBody>
      </p:sp>
      <p:sp>
        <p:nvSpPr>
          <p:cNvPr id="21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756000" y="5142792"/>
            <a:ext cx="2520000" cy="144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22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756000" y="1729624"/>
            <a:ext cx="2520000" cy="540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3293824"/>
            <a:ext cx="2592288" cy="17193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2592288" cy="12241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8772E52-347C-41AA-8F37-50F941F57053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하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4590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32F68B67-183F-4A30-BE04-2BB9A3EF1FE6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8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상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/>
              <a:t>나눔바른고딕 </a:t>
            </a:r>
            <a:r>
              <a:rPr lang="en-US" altLang="ko-KR" dirty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/>
              <a:t>제목을 입력해주십시오</a:t>
            </a:r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1628800"/>
            <a:ext cx="761441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입력해주세요 </a:t>
            </a:r>
            <a:endParaRPr lang="en-US" altLang="ko-KR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FD9A06A-04D1-41BC-B1E8-6C2B9EC5FF5F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D08B-4B45-4AF8-B51C-D471AC30AE41}" type="datetime1">
              <a:rPr lang="ko-KR" altLang="en-US" smtClean="0"/>
              <a:pPr/>
              <a:t>2016-03-16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63" r:id="rId11"/>
    <p:sldLayoutId id="2147483666" r:id="rId12"/>
    <p:sldLayoutId id="2147483671" r:id="rId13"/>
    <p:sldLayoutId id="2147483667" r:id="rId14"/>
    <p:sldLayoutId id="2147483668" r:id="rId15"/>
    <p:sldLayoutId id="2147483672" r:id="rId16"/>
    <p:sldLayoutId id="2147483669" r:id="rId17"/>
    <p:sldLayoutId id="2147483674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s://www.samsungsami.io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9" Type="http://schemas.openxmlformats.org/officeDocument/2006/relationships/image" Target="../media/image69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2" Type="http://schemas.openxmlformats.org/officeDocument/2006/relationships/hyperlink" Target="http://www.lightbend.com/resources/case-studies-and-stories" TargetMode="Externa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ghtbend.com/partners/resellerpartners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314352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reactivemanifesto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539552" y="2133277"/>
            <a:ext cx="8208912" cy="1655763"/>
          </a:xfrm>
        </p:spPr>
        <p:txBody>
          <a:bodyPr/>
          <a:lstStyle/>
          <a:p>
            <a:r>
              <a:rPr lang="en-US" altLang="ko-KR" dirty="0" err="1"/>
              <a:t>Lightbend</a:t>
            </a:r>
            <a:r>
              <a:rPr lang="en-US" altLang="ko-KR" dirty="0"/>
              <a:t> Reactive Platform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2016-03-11</a:t>
            </a:r>
            <a:r>
              <a:rPr lang="ko-KR" altLang="en-US" dirty="0"/>
              <a:t> </a:t>
            </a:r>
            <a:r>
              <a:rPr lang="en-US" altLang="ko-KR" dirty="0"/>
              <a:t>/ Jake Lee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6093296"/>
            <a:ext cx="165488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3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568" y="3284984"/>
            <a:ext cx="7776864" cy="864096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/>
              <a:t>Introduction to Product</a:t>
            </a:r>
          </a:p>
        </p:txBody>
      </p:sp>
    </p:spTree>
    <p:extLst>
      <p:ext uri="{BB962C8B-B14F-4D97-AF65-F5344CB8AC3E}">
        <p14:creationId xmlns:p14="http://schemas.microsoft.com/office/powerpoint/2010/main" val="201983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Lightbend</a:t>
            </a:r>
            <a:r>
              <a:rPr lang="en-US" altLang="ko-KR" dirty="0"/>
              <a:t> Reactive Platform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731584"/>
            <a:ext cx="8118472" cy="182921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 Leading product in Reactive System area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39" y="2743390"/>
            <a:ext cx="5666288" cy="1232770"/>
          </a:xfrm>
          <a:prstGeom prst="rect">
            <a:avLst/>
          </a:prstGeom>
        </p:spPr>
      </p:pic>
      <p:pic>
        <p:nvPicPr>
          <p:cNvPr id="5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346443"/>
            <a:ext cx="1146875" cy="541222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716" y="4381554"/>
            <a:ext cx="1297300" cy="506990"/>
          </a:xfrm>
          <a:prstGeom prst="rect">
            <a:avLst/>
          </a:prstGeom>
        </p:spPr>
      </p:pic>
      <p:pic>
        <p:nvPicPr>
          <p:cNvPr id="53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965" y="4311566"/>
            <a:ext cx="1053883" cy="63503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4276324"/>
            <a:ext cx="988015" cy="5420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500" y="5317730"/>
            <a:ext cx="2222484" cy="606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9557" y="5301208"/>
            <a:ext cx="2192763" cy="614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5003884"/>
            <a:ext cx="1480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Sub-products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>
            <a:off x="1726136" y="4509120"/>
            <a:ext cx="181568" cy="1368152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3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Play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731584"/>
            <a:ext cx="8118472" cy="182921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Don’t need WAS (Web Application Server)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Embedded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Asynchronous and Non-blocking IO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57" y="4077072"/>
            <a:ext cx="2006596" cy="104146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547664" y="4149080"/>
            <a:ext cx="989680" cy="936104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723388" y="4396434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19713" y="4922606"/>
            <a:ext cx="691467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HTTP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AJAX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15358" y="3284984"/>
            <a:ext cx="908970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34980" y="4255659"/>
            <a:ext cx="908970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678664" y="5229200"/>
            <a:ext cx="908970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5785820" y="4409395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9565809">
            <a:off x="5760679" y="3859459"/>
            <a:ext cx="691467" cy="499255"/>
          </a:xfrm>
          <a:prstGeom prst="rightArrow">
            <a:avLst>
              <a:gd name="adj1" fmla="val 50000"/>
              <a:gd name="adj2" fmla="val 4850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836522">
            <a:off x="5803059" y="5010416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28184" y="2690358"/>
            <a:ext cx="1680796" cy="66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Java or Scala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pic>
        <p:nvPicPr>
          <p:cNvPr id="2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857424"/>
            <a:ext cx="1152128" cy="69423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87" y="857424"/>
            <a:ext cx="3001991" cy="65312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779912" y="836712"/>
            <a:ext cx="26047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725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292080" y="3337872"/>
            <a:ext cx="3024336" cy="286016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External Producer</a:t>
            </a:r>
            <a:endParaRPr lang="ko-KR" altLang="en-US" sz="1200" b="1" dirty="0"/>
          </a:p>
        </p:txBody>
      </p:sp>
      <p:sp>
        <p:nvSpPr>
          <p:cNvPr id="16" name="타원 15"/>
          <p:cNvSpPr/>
          <p:nvPr/>
        </p:nvSpPr>
        <p:spPr>
          <a:xfrm>
            <a:off x="1043608" y="2492897"/>
            <a:ext cx="4101081" cy="3960439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External Producer</a:t>
            </a:r>
            <a:endParaRPr lang="ko-KR" altLang="en-US" sz="1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Akka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556792"/>
            <a:ext cx="8118472" cy="108012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Distributed Framework on basis of replication and message-driven technology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91" y="908720"/>
            <a:ext cx="1418237" cy="5542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7" y="857424"/>
            <a:ext cx="3001991" cy="65312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4860032" y="2601353"/>
            <a:ext cx="871097" cy="683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/>
              <a:t>External Producer</a:t>
            </a:r>
            <a:endParaRPr lang="ko-KR" altLang="en-US" sz="1100" b="1" dirty="0"/>
          </a:p>
        </p:txBody>
      </p:sp>
      <p:sp>
        <p:nvSpPr>
          <p:cNvPr id="12" name="타원 11"/>
          <p:cNvSpPr/>
          <p:nvPr/>
        </p:nvSpPr>
        <p:spPr>
          <a:xfrm>
            <a:off x="2299396" y="2695808"/>
            <a:ext cx="871097" cy="683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/>
              <a:t>Internal Producer</a:t>
            </a:r>
            <a:endParaRPr lang="ko-KR" altLang="en-US" sz="1100" b="1" dirty="0"/>
          </a:p>
        </p:txBody>
      </p:sp>
      <p:sp>
        <p:nvSpPr>
          <p:cNvPr id="13" name="타원 12"/>
          <p:cNvSpPr/>
          <p:nvPr/>
        </p:nvSpPr>
        <p:spPr>
          <a:xfrm>
            <a:off x="7387514" y="4293096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14" name="타원 13"/>
          <p:cNvSpPr/>
          <p:nvPr/>
        </p:nvSpPr>
        <p:spPr>
          <a:xfrm>
            <a:off x="3234277" y="3466443"/>
            <a:ext cx="871097" cy="6836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/>
              <a:t>Router</a:t>
            </a:r>
          </a:p>
          <a:p>
            <a:pPr algn="ctr"/>
            <a:r>
              <a:rPr lang="en-US" altLang="ko-KR" sz="1100" b="1" dirty="0"/>
              <a:t>Balancer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1339077" y="3993804"/>
            <a:ext cx="1267531" cy="4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Akka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 System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cxnSp>
        <p:nvCxnSpPr>
          <p:cNvPr id="3" name="직선 화살표 연결선 2"/>
          <p:cNvCxnSpPr>
            <a:stCxn id="11" idx="3"/>
            <a:endCxn id="14" idx="7"/>
          </p:cNvCxnSpPr>
          <p:nvPr/>
        </p:nvCxnSpPr>
        <p:spPr>
          <a:xfrm flipH="1">
            <a:off x="3977805" y="3184869"/>
            <a:ext cx="1009796" cy="3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39952" y="3031924"/>
            <a:ext cx="576064" cy="25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msg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cxnSp>
        <p:nvCxnSpPr>
          <p:cNvPr id="20" name="직선 화살표 연결선 19"/>
          <p:cNvCxnSpPr>
            <a:stCxn id="12" idx="5"/>
            <a:endCxn id="14" idx="1"/>
          </p:cNvCxnSpPr>
          <p:nvPr/>
        </p:nvCxnSpPr>
        <p:spPr>
          <a:xfrm>
            <a:off x="3042924" y="3279324"/>
            <a:ext cx="318922" cy="28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112159" y="3121849"/>
            <a:ext cx="576064" cy="25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msg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194079" y="4639176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25" name="타원 24"/>
          <p:cNvSpPr/>
          <p:nvPr/>
        </p:nvSpPr>
        <p:spPr>
          <a:xfrm>
            <a:off x="3071246" y="4824226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26" name="타원 25"/>
          <p:cNvSpPr/>
          <p:nvPr/>
        </p:nvSpPr>
        <p:spPr>
          <a:xfrm>
            <a:off x="4011321" y="4556114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2627784" y="4112044"/>
            <a:ext cx="576064" cy="25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msg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cxnSp>
        <p:nvCxnSpPr>
          <p:cNvPr id="28" name="직선 화살표 연결선 27"/>
          <p:cNvCxnSpPr>
            <a:stCxn id="14" idx="3"/>
            <a:endCxn id="24" idx="7"/>
          </p:cNvCxnSpPr>
          <p:nvPr/>
        </p:nvCxnSpPr>
        <p:spPr>
          <a:xfrm flipH="1">
            <a:off x="2741095" y="4049959"/>
            <a:ext cx="620751" cy="6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940541" y="5360107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51" name="타원 50"/>
          <p:cNvSpPr/>
          <p:nvPr/>
        </p:nvSpPr>
        <p:spPr>
          <a:xfrm>
            <a:off x="2242416" y="5592459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52" name="타원 51"/>
          <p:cNvSpPr/>
          <p:nvPr/>
        </p:nvSpPr>
        <p:spPr>
          <a:xfrm>
            <a:off x="1482657" y="5199684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55" name="타원 54"/>
          <p:cNvSpPr/>
          <p:nvPr/>
        </p:nvSpPr>
        <p:spPr>
          <a:xfrm>
            <a:off x="7298057" y="5034774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56" name="타원 55"/>
          <p:cNvSpPr/>
          <p:nvPr/>
        </p:nvSpPr>
        <p:spPr>
          <a:xfrm>
            <a:off x="6021036" y="4351143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57" name="타원 56"/>
          <p:cNvSpPr/>
          <p:nvPr/>
        </p:nvSpPr>
        <p:spPr>
          <a:xfrm>
            <a:off x="5547694" y="5072073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58" name="타원 57"/>
          <p:cNvSpPr/>
          <p:nvPr/>
        </p:nvSpPr>
        <p:spPr>
          <a:xfrm>
            <a:off x="6387584" y="5127675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6216627" y="3766790"/>
            <a:ext cx="1267531" cy="4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Akka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 System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cxnSp>
        <p:nvCxnSpPr>
          <p:cNvPr id="60" name="직선 화살표 연결선 59"/>
          <p:cNvCxnSpPr>
            <a:stCxn id="14" idx="6"/>
            <a:endCxn id="56" idx="2"/>
          </p:cNvCxnSpPr>
          <p:nvPr/>
        </p:nvCxnSpPr>
        <p:spPr>
          <a:xfrm>
            <a:off x="4105374" y="3808259"/>
            <a:ext cx="1915662" cy="84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4"/>
            <a:endCxn id="58" idx="1"/>
          </p:cNvCxnSpPr>
          <p:nvPr/>
        </p:nvCxnSpPr>
        <p:spPr>
          <a:xfrm>
            <a:off x="6341471" y="4956724"/>
            <a:ext cx="139966" cy="25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4" idx="3"/>
            <a:endCxn id="52" idx="7"/>
          </p:cNvCxnSpPr>
          <p:nvPr/>
        </p:nvCxnSpPr>
        <p:spPr>
          <a:xfrm flipH="1">
            <a:off x="2029673" y="5156072"/>
            <a:ext cx="258259" cy="13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4" idx="4"/>
            <a:endCxn id="51" idx="0"/>
          </p:cNvCxnSpPr>
          <p:nvPr/>
        </p:nvCxnSpPr>
        <p:spPr>
          <a:xfrm>
            <a:off x="2514514" y="5244757"/>
            <a:ext cx="48337" cy="34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6" idx="4"/>
            <a:endCxn id="57" idx="7"/>
          </p:cNvCxnSpPr>
          <p:nvPr/>
        </p:nvCxnSpPr>
        <p:spPr>
          <a:xfrm flipH="1">
            <a:off x="6094710" y="4956724"/>
            <a:ext cx="246761" cy="20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779912" y="836712"/>
            <a:ext cx="26047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131840" y="5631731"/>
            <a:ext cx="640869" cy="6055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Actor</a:t>
            </a:r>
            <a:endParaRPr lang="ko-KR" altLang="en-US" sz="1200" b="1" dirty="0"/>
          </a:p>
        </p:txBody>
      </p:sp>
      <p:sp>
        <p:nvSpPr>
          <p:cNvPr id="45" name="직사각형 44"/>
          <p:cNvSpPr/>
          <p:nvPr/>
        </p:nvSpPr>
        <p:spPr>
          <a:xfrm>
            <a:off x="4499992" y="4126439"/>
            <a:ext cx="576064" cy="25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msg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60706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Spark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731584"/>
            <a:ext cx="8118472" cy="182921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Big Data Engine (De Facto Standard)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0" y="3539785"/>
            <a:ext cx="2029397" cy="111335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331640" y="3773758"/>
            <a:ext cx="989680" cy="936104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584389" y="4005064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0714" y="4547284"/>
            <a:ext cx="691467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query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6720952" y="3645024"/>
            <a:ext cx="1307432" cy="1277662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NoSQL /</a:t>
            </a:r>
          </a:p>
          <a:p>
            <a:pPr algn="ctr"/>
            <a:r>
              <a:rPr lang="en-US" altLang="ko-KR" dirty="0"/>
              <a:t>RDBMS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00468" y="4651451"/>
            <a:ext cx="2448272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Real-time streaming process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796136" y="4005064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64284" y="4513333"/>
            <a:ext cx="691467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query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pic>
        <p:nvPicPr>
          <p:cNvPr id="1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64704"/>
            <a:ext cx="1095923" cy="6012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7" y="857424"/>
            <a:ext cx="3001991" cy="6531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779912" y="836712"/>
            <a:ext cx="26047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53165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Scala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2019616"/>
            <a:ext cx="8118472" cy="4361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advanced Programming Language created in 2003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Pure Object-Oriented and Functional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 based, Compatible with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for Parallel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Concise, Less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by Martin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Odersky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Designed Generic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Built the current Java Compiler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Co-founder of </a:t>
            </a:r>
            <a:r>
              <a:rPr lang="en-US" altLang="ko-KR" sz="1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Lightbend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01" y="881819"/>
            <a:ext cx="1277711" cy="6029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7" y="857424"/>
            <a:ext cx="3001991" cy="6531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79912" y="836712"/>
            <a:ext cx="26047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829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ConductR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959822"/>
            <a:ext cx="8118472" cy="182921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Centralized Management for Distributed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Deploy new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Rolling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Removing app.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3074" name="Picture 2" descr="https://d3gnpvjw8j16uq.cloudfront.net/assets/images/conductr/f6714ffb5302f4b57d330811bf67796f-conductr-visualization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32856"/>
            <a:ext cx="5256584" cy="4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7" y="857424"/>
            <a:ext cx="3001991" cy="6531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63" y="851117"/>
            <a:ext cx="2429669" cy="66356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79912" y="836712"/>
            <a:ext cx="26047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038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Monitoring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656103"/>
            <a:ext cx="8118472" cy="90880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Centralized Monitoring for Distributed System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9220" name="Picture 4" descr="https://d3gnpvjw8j16uq.cloudfront.net/assets/images/devices/ea9a39bb0a9e929fc466abba158a9fe6-monitor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01"/>
          <a:stretch/>
        </p:blipFill>
        <p:spPr bwMode="auto">
          <a:xfrm>
            <a:off x="3923928" y="3798644"/>
            <a:ext cx="1786172" cy="135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918" t="-683" r="22230" b="31589"/>
          <a:stretch/>
        </p:blipFill>
        <p:spPr>
          <a:xfrm>
            <a:off x="1929792" y="2430230"/>
            <a:ext cx="2006259" cy="2088494"/>
          </a:xfrm>
          <a:prstGeom prst="rect">
            <a:avLst/>
          </a:prstGeom>
        </p:spPr>
      </p:pic>
      <p:pic>
        <p:nvPicPr>
          <p:cNvPr id="10" name="Picture 2" descr="https://d3gnpvjw8j16uq.cloudfront.net/assets/images/monitoring/9c47b55f74e010c8590419e6722d0404-loupe-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47422" r="60292" b="4756"/>
          <a:stretch/>
        </p:blipFill>
        <p:spPr bwMode="auto">
          <a:xfrm>
            <a:off x="2075156" y="4738542"/>
            <a:ext cx="1895626" cy="17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3gnpvjw8j16uq.cloudfront.net/assets/images/monitoring/9c47b55f74e010c8590419e6722d0404-loupe-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9" t="3016" r="6292" b="46123"/>
          <a:stretch/>
        </p:blipFill>
        <p:spPr bwMode="auto">
          <a:xfrm>
            <a:off x="5724280" y="2434286"/>
            <a:ext cx="2164056" cy="21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87" y="857424"/>
            <a:ext cx="3001991" cy="6531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70" y="872227"/>
            <a:ext cx="2185544" cy="61255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9365" y="5370477"/>
            <a:ext cx="124318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Filtering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3185602"/>
            <a:ext cx="1460322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Errors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7046" y="4574011"/>
            <a:ext cx="174835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Traffic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836712"/>
            <a:ext cx="260475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&gt;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31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568" y="3284984"/>
            <a:ext cx="7776864" cy="864096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2976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Infra-technology of Samsung SAMI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9592" y="1656984"/>
            <a:ext cx="7776864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pc="20" dirty="0">
                <a:solidFill>
                  <a:srgbClr val="55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SAMI is </a:t>
            </a:r>
            <a:r>
              <a:rPr lang="en-US" altLang="ko-KR" spc="20" dirty="0" err="1">
                <a:solidFill>
                  <a:srgbClr val="55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Internot</a:t>
            </a:r>
            <a:r>
              <a:rPr lang="en-US" altLang="ko-KR" spc="20" dirty="0">
                <a:solidFill>
                  <a:srgbClr val="55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Things(</a:t>
            </a:r>
            <a:r>
              <a:rPr lang="en-US" altLang="ko-KR" spc="20" dirty="0" err="1">
                <a:solidFill>
                  <a:srgbClr val="55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  <a:r>
              <a:rPr lang="en-US" altLang="ko-KR" spc="20" dirty="0">
                <a:solidFill>
                  <a:srgbClr val="55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Platform to support developing and servicing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600" spc="20" dirty="0">
                <a:solidFill>
                  <a:srgbClr val="55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www.samsungsami.io</a:t>
            </a:r>
            <a:endParaRPr lang="en-US" altLang="ko-KR" sz="1600" spc="20" dirty="0">
              <a:solidFill>
                <a:srgbClr val="55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ts val="2000"/>
              </a:lnSpc>
              <a:buFontTx/>
              <a:buChar char="-"/>
            </a:pPr>
            <a:endParaRPr lang="en-US" altLang="ko-KR" spc="20" dirty="0">
              <a:solidFill>
                <a:srgbClr val="55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ts val="2000"/>
              </a:lnSpc>
              <a:buFontTx/>
              <a:buChar char="-"/>
            </a:pPr>
            <a:endParaRPr lang="ko-KR" altLang="en-US" spc="20" dirty="0">
              <a:solidFill>
                <a:srgbClr val="55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1" t="8297" r="17222" b="6654"/>
          <a:stretch/>
        </p:blipFill>
        <p:spPr>
          <a:xfrm>
            <a:off x="850416" y="2924944"/>
            <a:ext cx="758718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328498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Reactive System is Mainstream Trend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50510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Others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9592" y="1412776"/>
            <a:ext cx="7776864" cy="32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spc="20" dirty="0">
                <a:solidFill>
                  <a:srgbClr val="55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www.lightbend.com/resources/case-studies-and-stories</a:t>
            </a:r>
            <a:endParaRPr lang="en-US" altLang="ko-KR" sz="1400" spc="20" dirty="0">
              <a:solidFill>
                <a:srgbClr val="55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62" y="3820716"/>
            <a:ext cx="924949" cy="427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473" y="1941175"/>
            <a:ext cx="866835" cy="501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32" y="2749248"/>
            <a:ext cx="1170071" cy="790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059" y="2717537"/>
            <a:ext cx="1148479" cy="1037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351" y="1980571"/>
            <a:ext cx="1836074" cy="614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7137" y="5822227"/>
            <a:ext cx="1003408" cy="2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2658" y="4102933"/>
            <a:ext cx="861001" cy="451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4630" y="4845859"/>
            <a:ext cx="1092599" cy="352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9609" y="5532617"/>
            <a:ext cx="679915" cy="249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610" y="5278305"/>
            <a:ext cx="1364925" cy="3751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4154" y="5970216"/>
            <a:ext cx="498842" cy="3913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1113" y="5263811"/>
            <a:ext cx="1161243" cy="5376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9291" y="2484065"/>
            <a:ext cx="1549014" cy="508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7194" y="3733989"/>
            <a:ext cx="779568" cy="305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70148" y="6077007"/>
            <a:ext cx="1321356" cy="375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30491" y="4681642"/>
            <a:ext cx="477814" cy="4833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84977" y="5485709"/>
            <a:ext cx="835564" cy="2965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0345" y="5514148"/>
            <a:ext cx="623255" cy="3659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3516" y="1931995"/>
            <a:ext cx="1161508" cy="732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58001" y="2250545"/>
            <a:ext cx="1803312" cy="512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1804" y="3635396"/>
            <a:ext cx="1003471" cy="993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13510" y="3334943"/>
            <a:ext cx="2209800" cy="523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111017" y="5835278"/>
            <a:ext cx="563268" cy="6295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22134" y="5490294"/>
            <a:ext cx="1484828" cy="4208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3144" y="6060894"/>
            <a:ext cx="449481" cy="4583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84797" y="3635396"/>
            <a:ext cx="2244669" cy="9699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680221" y="4704985"/>
            <a:ext cx="484874" cy="4956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905297" y="4834716"/>
            <a:ext cx="1178872" cy="31510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37869" y="4572132"/>
            <a:ext cx="644198" cy="63788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32496" y="4008319"/>
            <a:ext cx="1989529" cy="47442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87915" y="6135781"/>
            <a:ext cx="1095161" cy="2977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891100" y="4226093"/>
            <a:ext cx="922070" cy="3566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23097" y="5836127"/>
            <a:ext cx="390758" cy="4240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37614" y="2823005"/>
            <a:ext cx="1792341" cy="5271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686570" y="4834716"/>
            <a:ext cx="1995422" cy="2788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295096" y="2973623"/>
            <a:ext cx="1628775" cy="3238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779063" y="1782428"/>
            <a:ext cx="1131639" cy="4466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592138" y="1978472"/>
            <a:ext cx="1992061" cy="6539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819147" y="6065340"/>
            <a:ext cx="590242" cy="31479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359681" y="6260140"/>
            <a:ext cx="1169293" cy="2456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95536" y="4831454"/>
            <a:ext cx="1320015" cy="24271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467194" y="3176118"/>
            <a:ext cx="1347359" cy="3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The Only Reseller of </a:t>
            </a:r>
            <a:r>
              <a:rPr lang="en-US" altLang="ko-KR" dirty="0" err="1"/>
              <a:t>Lightbend</a:t>
            </a:r>
            <a:r>
              <a:rPr lang="en-US" altLang="ko-KR" dirty="0"/>
              <a:t> in Korea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556325" cy="367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628800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www.lightbend.com/partners/resellerpartners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685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568" y="3284984"/>
            <a:ext cx="7776864" cy="864096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6958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Lightbend</a:t>
            </a:r>
            <a:r>
              <a:rPr lang="en-US" altLang="ko-KR" dirty="0"/>
              <a:t> Reactive Platform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Introduction to Product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23" y="2420888"/>
            <a:ext cx="5666288" cy="1232770"/>
          </a:xfrm>
          <a:prstGeom prst="rect">
            <a:avLst/>
          </a:prstGeom>
        </p:spPr>
      </p:pic>
      <p:pic>
        <p:nvPicPr>
          <p:cNvPr id="5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4023941"/>
            <a:ext cx="1146875" cy="541222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700" y="4059052"/>
            <a:ext cx="1297300" cy="506990"/>
          </a:xfrm>
          <a:prstGeom prst="rect">
            <a:avLst/>
          </a:prstGeom>
        </p:spPr>
      </p:pic>
      <p:pic>
        <p:nvPicPr>
          <p:cNvPr id="53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949" y="3989064"/>
            <a:ext cx="1053883" cy="63503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3953822"/>
            <a:ext cx="988015" cy="5420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1484" y="4995228"/>
            <a:ext cx="2222484" cy="606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5541" y="4978706"/>
            <a:ext cx="2192763" cy="614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6512" y="4681382"/>
            <a:ext cx="1480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Sub-products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>
            <a:off x="1582120" y="4186618"/>
            <a:ext cx="181568" cy="1368152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60061" y="3772523"/>
            <a:ext cx="1584175" cy="1008112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37525" y="3720784"/>
            <a:ext cx="1584175" cy="1008112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Demonstration of Elastic Server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Demonstration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2" y="3980139"/>
            <a:ext cx="1258116" cy="65299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95536" y="3805471"/>
            <a:ext cx="984737" cy="9160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Browser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519341" y="4045778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16260" y="4759475"/>
            <a:ext cx="691467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HTTP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AJAX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98393" y="2946915"/>
            <a:ext cx="1754517" cy="842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Query</a:t>
            </a:r>
          </a:p>
          <a:p>
            <a:pPr algn="ctr"/>
            <a:r>
              <a:rPr lang="en-US" altLang="ko-KR" sz="1400" b="1" dirty="0"/>
              <a:t>Service</a:t>
            </a:r>
          </a:p>
          <a:p>
            <a:pPr algn="ctr"/>
            <a:r>
              <a:rPr lang="en-US" altLang="ko-KR" sz="1400" b="1" dirty="0"/>
              <a:t>(Built-in)</a:t>
            </a:r>
            <a:endParaRPr lang="ko-KR" altLang="en-US" sz="1400" b="1" dirty="0"/>
          </a:p>
        </p:txBody>
      </p:sp>
      <p:sp>
        <p:nvSpPr>
          <p:cNvPr id="18" name="타원 17"/>
          <p:cNvSpPr/>
          <p:nvPr/>
        </p:nvSpPr>
        <p:spPr>
          <a:xfrm>
            <a:off x="4718015" y="3917590"/>
            <a:ext cx="1754517" cy="842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Sample</a:t>
            </a:r>
          </a:p>
          <a:p>
            <a:pPr algn="ctr"/>
            <a:r>
              <a:rPr lang="en-US" altLang="ko-KR" sz="1400" b="1" dirty="0"/>
              <a:t>Service1</a:t>
            </a:r>
          </a:p>
          <a:p>
            <a:pPr algn="ctr"/>
            <a:r>
              <a:rPr lang="en-US" altLang="ko-KR" sz="1400" b="1" dirty="0"/>
              <a:t>(User Defined)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4761699" y="4891131"/>
            <a:ext cx="1754517" cy="842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Sample</a:t>
            </a:r>
          </a:p>
          <a:p>
            <a:pPr algn="ctr"/>
            <a:r>
              <a:rPr lang="en-US" altLang="ko-KR" sz="1400" b="1" dirty="0"/>
              <a:t>Service2</a:t>
            </a:r>
          </a:p>
          <a:p>
            <a:pPr algn="ctr"/>
            <a:r>
              <a:rPr lang="en-US" altLang="ko-KR" sz="1400" b="1" dirty="0"/>
              <a:t>(User Defined)</a:t>
            </a:r>
            <a:endParaRPr lang="ko-KR" altLang="en-US" sz="1400" b="1" dirty="0"/>
          </a:p>
        </p:txBody>
      </p:sp>
      <p:sp>
        <p:nvSpPr>
          <p:cNvPr id="21" name="오른쪽 화살표 20"/>
          <p:cNvSpPr/>
          <p:nvPr/>
        </p:nvSpPr>
        <p:spPr>
          <a:xfrm>
            <a:off x="3900584" y="4071325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9565809">
            <a:off x="3875443" y="3521389"/>
            <a:ext cx="691467" cy="499255"/>
          </a:xfrm>
          <a:prstGeom prst="rightArrow">
            <a:avLst>
              <a:gd name="adj1" fmla="val 50000"/>
              <a:gd name="adj2" fmla="val 4850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836522">
            <a:off x="3917823" y="4672346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자기 디스크 2"/>
          <p:cNvSpPr/>
          <p:nvPr/>
        </p:nvSpPr>
        <p:spPr>
          <a:xfrm>
            <a:off x="7581651" y="3720161"/>
            <a:ext cx="1152128" cy="1086715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H2</a:t>
            </a:r>
          </a:p>
          <a:p>
            <a:pPr algn="ctr"/>
            <a:r>
              <a:rPr lang="en-US" altLang="ko-KR" sz="1600" b="1" dirty="0"/>
              <a:t>(DBMS)</a:t>
            </a:r>
            <a:endParaRPr lang="ko-KR" altLang="en-US" sz="1600" b="1" dirty="0"/>
          </a:p>
        </p:txBody>
      </p:sp>
      <p:sp>
        <p:nvSpPr>
          <p:cNvPr id="10" name="순서도: 다중 문서 9"/>
          <p:cNvSpPr/>
          <p:nvPr/>
        </p:nvSpPr>
        <p:spPr>
          <a:xfrm>
            <a:off x="6890548" y="2062533"/>
            <a:ext cx="1076180" cy="957959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SQL xml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693824" y="4071325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325090">
            <a:off x="6668683" y="3521389"/>
            <a:ext cx="691467" cy="499255"/>
          </a:xfrm>
          <a:prstGeom prst="rightArrow">
            <a:avLst>
              <a:gd name="adj1" fmla="val 50000"/>
              <a:gd name="adj2" fmla="val 4850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19513530">
            <a:off x="6711063" y="4672346"/>
            <a:ext cx="691467" cy="4992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44209" y="1484784"/>
            <a:ext cx="1872208" cy="1716659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46197" y="1484784"/>
            <a:ext cx="994174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Cached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3085391"/>
            <a:ext cx="864096" cy="57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HTML5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cxnSp>
        <p:nvCxnSpPr>
          <p:cNvPr id="13" name="구부러진 연결선 12"/>
          <p:cNvCxnSpPr>
            <a:stCxn id="11" idx="2"/>
            <a:endCxn id="17" idx="7"/>
          </p:cNvCxnSpPr>
          <p:nvPr/>
        </p:nvCxnSpPr>
        <p:spPr>
          <a:xfrm rot="10800000" flipV="1">
            <a:off x="6195967" y="2343113"/>
            <a:ext cx="248242" cy="727127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11" idx="2"/>
            <a:endCxn id="18" idx="7"/>
          </p:cNvCxnSpPr>
          <p:nvPr/>
        </p:nvCxnSpPr>
        <p:spPr>
          <a:xfrm rot="10800000" flipV="1">
            <a:off x="6215589" y="2343114"/>
            <a:ext cx="228620" cy="1697802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1" idx="2"/>
            <a:endCxn id="19" idx="7"/>
          </p:cNvCxnSpPr>
          <p:nvPr/>
        </p:nvCxnSpPr>
        <p:spPr>
          <a:xfrm rot="10800000" flipV="1">
            <a:off x="6259273" y="2343113"/>
            <a:ext cx="184936" cy="2671343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09" y="2108551"/>
            <a:ext cx="1146875" cy="5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Glossary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35"/>
          </p:nvPr>
        </p:nvSpPr>
        <p:spPr>
          <a:xfrm>
            <a:off x="251520" y="332656"/>
            <a:ext cx="4608512" cy="360040"/>
          </a:xfrm>
        </p:spPr>
        <p:txBody>
          <a:bodyPr>
            <a:normAutofit/>
          </a:bodyPr>
          <a:lstStyle/>
          <a:p>
            <a:r>
              <a:rPr lang="en-US" altLang="ko-KR" dirty="0"/>
              <a:t>Reactive System is Mainstream Trend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731584"/>
            <a:ext cx="7614416" cy="2345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Reactive System is a Trend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Reactive Platform is a Product of </a:t>
            </a:r>
            <a:r>
              <a:rPr lang="en-US" altLang="ko-KR" sz="2000" dirty="0" err="1"/>
              <a:t>Lightbend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Lightbend</a:t>
            </a:r>
            <a:r>
              <a:rPr lang="en-US" altLang="ko-KR" sz="2000" dirty="0"/>
              <a:t> is a Company in US</a:t>
            </a:r>
          </a:p>
        </p:txBody>
      </p:sp>
    </p:spTree>
    <p:extLst>
      <p:ext uri="{BB962C8B-B14F-4D97-AF65-F5344CB8AC3E}">
        <p14:creationId xmlns:p14="http://schemas.microsoft.com/office/powerpoint/2010/main" val="344935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et of Things market statistics - IoT st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74"/>
            <a:ext cx="9144000" cy="670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1880" y="58052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PC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542547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Smart Phone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0851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Tablet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422108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IoT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484941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Smart TV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653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Wearable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15816" y="4437112"/>
            <a:ext cx="0" cy="16561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1520" y="3068960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 ,   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0" name="Oval 1029"/>
          <p:cNvSpPr/>
          <p:nvPr/>
        </p:nvSpPr>
        <p:spPr>
          <a:xfrm>
            <a:off x="827584" y="4960912"/>
            <a:ext cx="1800200" cy="916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/>
          <p:cNvSpPr/>
          <p:nvPr/>
        </p:nvSpPr>
        <p:spPr>
          <a:xfrm>
            <a:off x="611560" y="5229200"/>
            <a:ext cx="23042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Big Data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72200" y="1916832"/>
            <a:ext cx="1800200" cy="3816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39"/>
          <p:cNvSpPr/>
          <p:nvPr/>
        </p:nvSpPr>
        <p:spPr>
          <a:xfrm>
            <a:off x="6012160" y="3519853"/>
            <a:ext cx="23042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Big Data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8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3040940"/>
            <a:ext cx="8886825" cy="322212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Outdated - Monolithic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56" y="2686336"/>
            <a:ext cx="2719688" cy="3450947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09" y="4306071"/>
            <a:ext cx="1451231" cy="184143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441839" y="4409092"/>
            <a:ext cx="1296144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9712" y="4769132"/>
            <a:ext cx="680272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36096" y="3501008"/>
            <a:ext cx="1783584" cy="2060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  <a:endParaRPr lang="ko-KR" altLang="en-US" sz="1600" b="1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35"/>
          </p:nvPr>
        </p:nvSpPr>
        <p:spPr>
          <a:xfrm>
            <a:off x="251520" y="332656"/>
            <a:ext cx="4608512" cy="360040"/>
          </a:xfrm>
        </p:spPr>
        <p:txBody>
          <a:bodyPr>
            <a:normAutofit/>
          </a:bodyPr>
          <a:lstStyle/>
          <a:p>
            <a:r>
              <a:rPr lang="en-US" altLang="ko-KR" dirty="0"/>
              <a:t>Reactive System is Mainstream Trend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731584"/>
            <a:ext cx="7614416" cy="2345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Nonsupport Linear Scalability -&gt; Need to buy Higher End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Single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Bottleneck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643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996952"/>
            <a:ext cx="8886825" cy="322212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Now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Microservice</a:t>
            </a:r>
            <a:r>
              <a:rPr lang="en-US" altLang="ko-KR" dirty="0"/>
              <a:t> based Distributed System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628800"/>
            <a:ext cx="8118472" cy="24174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Linear 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Fault Isolation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Back-pressure -&gt; Automatic Load-balancing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877272"/>
            <a:ext cx="1685806" cy="2160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589240"/>
            <a:ext cx="1685806" cy="2160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301208"/>
            <a:ext cx="1685806" cy="216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013176"/>
            <a:ext cx="1685806" cy="2160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725144"/>
            <a:ext cx="1685806" cy="2160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5877272"/>
            <a:ext cx="1685806" cy="2160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5589240"/>
            <a:ext cx="1685806" cy="2160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5301208"/>
            <a:ext cx="1685806" cy="2160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5013176"/>
            <a:ext cx="1685806" cy="2160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4725144"/>
            <a:ext cx="1685806" cy="216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4437112"/>
            <a:ext cx="1685806" cy="21602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4149080"/>
            <a:ext cx="1685806" cy="21602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3861048"/>
            <a:ext cx="1685806" cy="21602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3573016"/>
            <a:ext cx="1685806" cy="2160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4" y="3284984"/>
            <a:ext cx="1685806" cy="216024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2909435" y="4771062"/>
            <a:ext cx="851332" cy="89018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5085184"/>
            <a:ext cx="1224136" cy="93610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6804247" y="3429000"/>
            <a:ext cx="1080121" cy="252028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  <a:endParaRPr lang="ko-KR" altLang="en-US" sz="1600" b="1" dirty="0"/>
          </a:p>
        </p:txBody>
      </p:sp>
      <p:sp>
        <p:nvSpPr>
          <p:cNvPr id="32" name="타원 31"/>
          <p:cNvSpPr/>
          <p:nvPr/>
        </p:nvSpPr>
        <p:spPr>
          <a:xfrm>
            <a:off x="1410030" y="518968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1907704" y="5157192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2060104" y="5472113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5" name="타원 34"/>
          <p:cNvSpPr/>
          <p:nvPr/>
        </p:nvSpPr>
        <p:spPr>
          <a:xfrm>
            <a:off x="1763688" y="5688137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6" name="타원 35"/>
          <p:cNvSpPr/>
          <p:nvPr/>
        </p:nvSpPr>
        <p:spPr>
          <a:xfrm>
            <a:off x="1187624" y="5544121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7" name="타원 36"/>
          <p:cNvSpPr/>
          <p:nvPr/>
        </p:nvSpPr>
        <p:spPr>
          <a:xfrm>
            <a:off x="6927181" y="3955069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8" name="타원 37"/>
          <p:cNvSpPr/>
          <p:nvPr/>
        </p:nvSpPr>
        <p:spPr>
          <a:xfrm>
            <a:off x="7367577" y="416375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9" name="타원 38"/>
          <p:cNvSpPr/>
          <p:nvPr/>
        </p:nvSpPr>
        <p:spPr>
          <a:xfrm>
            <a:off x="7344307" y="486916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0" name="타원 39"/>
          <p:cNvSpPr/>
          <p:nvPr/>
        </p:nvSpPr>
        <p:spPr>
          <a:xfrm>
            <a:off x="7275936" y="5496974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6927181" y="5184081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6876256" y="3501008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3" name="타원 42"/>
          <p:cNvSpPr/>
          <p:nvPr/>
        </p:nvSpPr>
        <p:spPr>
          <a:xfrm>
            <a:off x="7380312" y="3501008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4" name="타원 43"/>
          <p:cNvSpPr/>
          <p:nvPr/>
        </p:nvSpPr>
        <p:spPr>
          <a:xfrm>
            <a:off x="7380312" y="3815929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6876256" y="431998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6876256" y="5616129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7380312" y="522920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6876256" y="486916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>
          <a:xfrm>
            <a:off x="251520" y="332656"/>
            <a:ext cx="5040560" cy="360040"/>
          </a:xfrm>
        </p:spPr>
        <p:txBody>
          <a:bodyPr>
            <a:normAutofit/>
          </a:bodyPr>
          <a:lstStyle/>
          <a:p>
            <a:r>
              <a:rPr lang="en-US" altLang="ko-KR" dirty="0"/>
              <a:t>Reactive System is Mainstream Trend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596336" y="450912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51" name="타원 50"/>
          <p:cNvSpPr/>
          <p:nvPr/>
        </p:nvSpPr>
        <p:spPr>
          <a:xfrm>
            <a:off x="6516216" y="466152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6588224" y="540010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53" name="타원 52"/>
          <p:cNvSpPr/>
          <p:nvPr/>
        </p:nvSpPr>
        <p:spPr>
          <a:xfrm>
            <a:off x="6588224" y="378904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54" name="타원 53"/>
          <p:cNvSpPr/>
          <p:nvPr/>
        </p:nvSpPr>
        <p:spPr>
          <a:xfrm>
            <a:off x="7596336" y="576014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7668344" y="3356992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7020272" y="3356992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1043608" y="5121188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877272"/>
            <a:ext cx="1685806" cy="2160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589240"/>
            <a:ext cx="1685806" cy="2160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301208"/>
            <a:ext cx="1685806" cy="21602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13176"/>
            <a:ext cx="1685806" cy="21602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725144"/>
            <a:ext cx="1685806" cy="21602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437112"/>
            <a:ext cx="1685806" cy="21602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149080"/>
            <a:ext cx="1685806" cy="216024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097565" y="4216212"/>
            <a:ext cx="1080121" cy="173306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  <a:endParaRPr lang="ko-KR" altLang="en-US" sz="1600" b="1" dirty="0"/>
          </a:p>
        </p:txBody>
      </p:sp>
      <p:sp>
        <p:nvSpPr>
          <p:cNvPr id="70" name="타원 69"/>
          <p:cNvSpPr/>
          <p:nvPr/>
        </p:nvSpPr>
        <p:spPr>
          <a:xfrm>
            <a:off x="4660895" y="416375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71" name="타원 70"/>
          <p:cNvSpPr/>
          <p:nvPr/>
        </p:nvSpPr>
        <p:spPr>
          <a:xfrm>
            <a:off x="4637625" y="486916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72" name="타원 71"/>
          <p:cNvSpPr/>
          <p:nvPr/>
        </p:nvSpPr>
        <p:spPr>
          <a:xfrm>
            <a:off x="4569254" y="5496974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73" name="타원 72"/>
          <p:cNvSpPr/>
          <p:nvPr/>
        </p:nvSpPr>
        <p:spPr>
          <a:xfrm>
            <a:off x="4220499" y="5184081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77" name="타원 76"/>
          <p:cNvSpPr/>
          <p:nvPr/>
        </p:nvSpPr>
        <p:spPr>
          <a:xfrm>
            <a:off x="4169574" y="431998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78" name="타원 77"/>
          <p:cNvSpPr/>
          <p:nvPr/>
        </p:nvSpPr>
        <p:spPr>
          <a:xfrm>
            <a:off x="4169574" y="5616129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79" name="타원 78"/>
          <p:cNvSpPr/>
          <p:nvPr/>
        </p:nvSpPr>
        <p:spPr>
          <a:xfrm>
            <a:off x="4673630" y="522920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80" name="타원 79"/>
          <p:cNvSpPr/>
          <p:nvPr/>
        </p:nvSpPr>
        <p:spPr>
          <a:xfrm>
            <a:off x="4169574" y="486916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81" name="타원 80"/>
          <p:cNvSpPr/>
          <p:nvPr/>
        </p:nvSpPr>
        <p:spPr>
          <a:xfrm>
            <a:off x="4889654" y="450912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82" name="타원 81"/>
          <p:cNvSpPr/>
          <p:nvPr/>
        </p:nvSpPr>
        <p:spPr>
          <a:xfrm>
            <a:off x="3809534" y="4661520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83" name="타원 82"/>
          <p:cNvSpPr/>
          <p:nvPr/>
        </p:nvSpPr>
        <p:spPr>
          <a:xfrm>
            <a:off x="3881542" y="540010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85" name="타원 84"/>
          <p:cNvSpPr/>
          <p:nvPr/>
        </p:nvSpPr>
        <p:spPr>
          <a:xfrm>
            <a:off x="4889654" y="5760145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88" name="오른쪽 화살표 87"/>
          <p:cNvSpPr/>
          <p:nvPr/>
        </p:nvSpPr>
        <p:spPr>
          <a:xfrm>
            <a:off x="5580112" y="4719427"/>
            <a:ext cx="851332" cy="89018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568" y="836712"/>
            <a:ext cx="8136904" cy="57606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Gartner : Top 10 Strategic Technology Trend for 2016</a:t>
            </a: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>
          <a:xfrm>
            <a:off x="251520" y="332656"/>
            <a:ext cx="4680520" cy="360040"/>
          </a:xfrm>
        </p:spPr>
        <p:txBody>
          <a:bodyPr>
            <a:normAutofit/>
          </a:bodyPr>
          <a:lstStyle/>
          <a:p>
            <a:r>
              <a:rPr lang="en-US" altLang="ko-KR" dirty="0"/>
              <a:t>Reactive System is Mainstream Trend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2816"/>
            <a:ext cx="5448917" cy="4402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340768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www.gartner.com/newsroom/id/3143521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54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35"/>
          </p:nvPr>
        </p:nvSpPr>
        <p:spPr>
          <a:xfrm>
            <a:off x="251520" y="332656"/>
            <a:ext cx="5688632" cy="360040"/>
          </a:xfrm>
        </p:spPr>
        <p:txBody>
          <a:bodyPr>
            <a:normAutofit/>
          </a:bodyPr>
          <a:lstStyle/>
          <a:p>
            <a:r>
              <a:rPr lang="en-US" altLang="ko-KR" dirty="0"/>
              <a:t>Reactive System is Mainstream Trend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The Reactive Manifesto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9" y="1556792"/>
            <a:ext cx="5750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http://www.reactivemanifesto.org/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32" y="836712"/>
            <a:ext cx="6417431" cy="5472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429000"/>
            <a:ext cx="5673843" cy="24974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6812" y="6291769"/>
            <a:ext cx="324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4"/>
              </a:rPr>
              <a:t>www.reactivemanifesto.org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13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Reactive System?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9"/>
          </p:nvPr>
        </p:nvSpPr>
        <p:spPr>
          <a:xfrm>
            <a:off x="702000" y="1484784"/>
            <a:ext cx="8118472" cy="20525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Reactive System is the system which is </a:t>
            </a:r>
            <a:r>
              <a:rPr lang="en-US" altLang="ko-KR" sz="2000" b="1" dirty="0">
                <a:solidFill>
                  <a:srgbClr val="F8A764"/>
                </a:solidFill>
              </a:rPr>
              <a:t>consistently responsive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ko-KR" sz="2000" dirty="0">
                <a:solidFill>
                  <a:srgbClr val="F8A764"/>
                </a:solidFill>
              </a:rPr>
              <a:t>highly resilient 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altLang="ko-KR" sz="2000" dirty="0">
                <a:solidFill>
                  <a:srgbClr val="F8A764"/>
                </a:solidFill>
              </a:rPr>
              <a:t>elastic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, by means of an asynchronous, non-blocking </a:t>
            </a:r>
            <a:r>
              <a:rPr lang="en-US" altLang="ko-KR" sz="2000" dirty="0">
                <a:solidFill>
                  <a:srgbClr val="F8A764"/>
                </a:solidFill>
              </a:rPr>
              <a:t>message-driven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 approach in a distributed environment.</a:t>
            </a:r>
            <a:endParaRPr lang="en-US" altLang="ko-KR" sz="2000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35"/>
          </p:nvPr>
        </p:nvSpPr>
        <p:spPr>
          <a:xfrm>
            <a:off x="251519" y="332656"/>
            <a:ext cx="4236079" cy="360040"/>
          </a:xfrm>
        </p:spPr>
        <p:txBody>
          <a:bodyPr>
            <a:normAutofit/>
          </a:bodyPr>
          <a:lstStyle/>
          <a:p>
            <a:r>
              <a:rPr lang="en-US" altLang="ko-KR" dirty="0"/>
              <a:t>Reactive System is Mainstream Trend</a:t>
            </a:r>
            <a:endParaRPr lang="ko-KR" altLang="en-US" dirty="0"/>
          </a:p>
        </p:txBody>
      </p:sp>
      <p:pic>
        <p:nvPicPr>
          <p:cNvPr id="5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2" y="3049158"/>
            <a:ext cx="306372" cy="504056"/>
          </a:xfrm>
          <a:prstGeom prst="rect">
            <a:avLst/>
          </a:prstGeom>
        </p:spPr>
      </p:pic>
      <p:pic>
        <p:nvPicPr>
          <p:cNvPr id="5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84" y="2996952"/>
            <a:ext cx="648072" cy="556262"/>
          </a:xfrm>
          <a:prstGeom prst="rect">
            <a:avLst/>
          </a:prstGeom>
        </p:spPr>
      </p:pic>
      <p:pic>
        <p:nvPicPr>
          <p:cNvPr id="5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60" y="3114890"/>
            <a:ext cx="628993" cy="654348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25" y="5281406"/>
            <a:ext cx="804579" cy="804579"/>
          </a:xfrm>
          <a:prstGeom prst="rect">
            <a:avLst/>
          </a:prstGeom>
        </p:spPr>
      </p:pic>
      <p:pic>
        <p:nvPicPr>
          <p:cNvPr id="54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12" y="3669867"/>
            <a:ext cx="792088" cy="459411"/>
          </a:xfrm>
          <a:prstGeom prst="rect">
            <a:avLst/>
          </a:prstGeom>
        </p:spPr>
      </p:pic>
      <p:pic>
        <p:nvPicPr>
          <p:cNvPr id="55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91" y="5209398"/>
            <a:ext cx="847365" cy="1021074"/>
          </a:xfrm>
          <a:prstGeom prst="rect">
            <a:avLst/>
          </a:prstGeom>
        </p:spPr>
      </p:pic>
      <p:pic>
        <p:nvPicPr>
          <p:cNvPr id="56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945" y="4673525"/>
            <a:ext cx="427115" cy="738935"/>
          </a:xfrm>
          <a:prstGeom prst="rect">
            <a:avLst/>
          </a:prstGeom>
        </p:spPr>
      </p:pic>
      <p:pic>
        <p:nvPicPr>
          <p:cNvPr id="57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63" y="4345302"/>
            <a:ext cx="876489" cy="1069536"/>
          </a:xfrm>
          <a:prstGeom prst="rect">
            <a:avLst/>
          </a:prstGeom>
        </p:spPr>
      </p:pic>
      <p:pic>
        <p:nvPicPr>
          <p:cNvPr id="58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12" y="5497430"/>
            <a:ext cx="1111098" cy="555549"/>
          </a:xfrm>
          <a:prstGeom prst="rect">
            <a:avLst/>
          </a:prstGeom>
        </p:spPr>
      </p:pic>
      <p:pic>
        <p:nvPicPr>
          <p:cNvPr id="59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7266" y="3550169"/>
            <a:ext cx="706354" cy="638155"/>
          </a:xfrm>
          <a:prstGeom prst="rect">
            <a:avLst/>
          </a:prstGeom>
        </p:spPr>
      </p:pic>
      <p:cxnSp>
        <p:nvCxnSpPr>
          <p:cNvPr id="60" name="Curved Connector 17"/>
          <p:cNvCxnSpPr>
            <a:stCxn id="54" idx="3"/>
            <a:endCxn id="2" idx="2"/>
          </p:cNvCxnSpPr>
          <p:nvPr/>
        </p:nvCxnSpPr>
        <p:spPr>
          <a:xfrm>
            <a:off x="2626700" y="3899573"/>
            <a:ext cx="814630" cy="538291"/>
          </a:xfrm>
          <a:prstGeom prst="curvedConnector3">
            <a:avLst>
              <a:gd name="adj1" fmla="val 50000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18"/>
          <p:cNvCxnSpPr>
            <a:stCxn id="56" idx="3"/>
            <a:endCxn id="2" idx="3"/>
          </p:cNvCxnSpPr>
          <p:nvPr/>
        </p:nvCxnSpPr>
        <p:spPr>
          <a:xfrm flipV="1">
            <a:off x="2333060" y="4890752"/>
            <a:ext cx="1463669" cy="152241"/>
          </a:xfrm>
          <a:prstGeom prst="curvedConnector4">
            <a:avLst>
              <a:gd name="adj1" fmla="val 37859"/>
              <a:gd name="adj2" fmla="val -5015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19"/>
          <p:cNvCxnSpPr>
            <a:stCxn id="53" idx="0"/>
            <a:endCxn id="2" idx="3"/>
          </p:cNvCxnSpPr>
          <p:nvPr/>
        </p:nvCxnSpPr>
        <p:spPr>
          <a:xfrm rot="5400000" flipH="1" flipV="1">
            <a:off x="3316495" y="4801172"/>
            <a:ext cx="390654" cy="569814"/>
          </a:xfrm>
          <a:prstGeom prst="curvedConnector3">
            <a:avLst>
              <a:gd name="adj1" fmla="val 50000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20"/>
          <p:cNvCxnSpPr>
            <a:stCxn id="55" idx="0"/>
          </p:cNvCxnSpPr>
          <p:nvPr/>
        </p:nvCxnSpPr>
        <p:spPr>
          <a:xfrm rot="5400000" flipH="1" flipV="1">
            <a:off x="4676651" y="5032193"/>
            <a:ext cx="74229" cy="280183"/>
          </a:xfrm>
          <a:prstGeom prst="curvedConnector2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21"/>
          <p:cNvCxnSpPr>
            <a:stCxn id="58" idx="0"/>
            <a:endCxn id="2" idx="5"/>
          </p:cNvCxnSpPr>
          <p:nvPr/>
        </p:nvCxnSpPr>
        <p:spPr>
          <a:xfrm rot="16200000" flipV="1">
            <a:off x="5481514" y="4921983"/>
            <a:ext cx="606678" cy="544216"/>
          </a:xfrm>
          <a:prstGeom prst="curvedConnector3">
            <a:avLst>
              <a:gd name="adj1" fmla="val 50000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22"/>
          <p:cNvCxnSpPr>
            <a:stCxn id="57" idx="1"/>
            <a:endCxn id="2" idx="6"/>
          </p:cNvCxnSpPr>
          <p:nvPr/>
        </p:nvCxnSpPr>
        <p:spPr>
          <a:xfrm rot="10800000">
            <a:off x="5868145" y="4437864"/>
            <a:ext cx="995719" cy="442206"/>
          </a:xfrm>
          <a:prstGeom prst="curvedConnector3">
            <a:avLst>
              <a:gd name="adj1" fmla="val 50000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23"/>
          <p:cNvCxnSpPr>
            <a:stCxn id="59" idx="1"/>
            <a:endCxn id="2" idx="7"/>
          </p:cNvCxnSpPr>
          <p:nvPr/>
        </p:nvCxnSpPr>
        <p:spPr>
          <a:xfrm rot="10800000" flipV="1">
            <a:off x="5512746" y="3869247"/>
            <a:ext cx="1154521" cy="115728"/>
          </a:xfrm>
          <a:prstGeom prst="curvedConnector4">
            <a:avLst>
              <a:gd name="adj1" fmla="val 34608"/>
              <a:gd name="adj2" fmla="val -97532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24"/>
          <p:cNvCxnSpPr>
            <a:stCxn id="50" idx="2"/>
            <a:endCxn id="2" idx="0"/>
          </p:cNvCxnSpPr>
          <p:nvPr/>
        </p:nvCxnSpPr>
        <p:spPr>
          <a:xfrm rot="5400000">
            <a:off x="5203434" y="3004518"/>
            <a:ext cx="244169" cy="1341561"/>
          </a:xfrm>
          <a:prstGeom prst="curvedConnector3">
            <a:avLst>
              <a:gd name="adj1" fmla="val 50000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25"/>
          <p:cNvCxnSpPr>
            <a:stCxn id="51" idx="2"/>
            <a:endCxn id="2" idx="0"/>
          </p:cNvCxnSpPr>
          <p:nvPr/>
        </p:nvCxnSpPr>
        <p:spPr>
          <a:xfrm rot="5400000">
            <a:off x="4541945" y="3666007"/>
            <a:ext cx="244169" cy="18583"/>
          </a:xfrm>
          <a:prstGeom prst="curvedConnector3">
            <a:avLst>
              <a:gd name="adj1" fmla="val 50000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27"/>
          <p:cNvCxnSpPr>
            <a:stCxn id="52" idx="3"/>
            <a:endCxn id="2" idx="1"/>
          </p:cNvCxnSpPr>
          <p:nvPr/>
        </p:nvCxnSpPr>
        <p:spPr>
          <a:xfrm>
            <a:off x="3559553" y="3442064"/>
            <a:ext cx="237176" cy="542911"/>
          </a:xfrm>
          <a:prstGeom prst="curvedConnector2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35"/>
          <p:cNvSpPr/>
          <p:nvPr/>
        </p:nvSpPr>
        <p:spPr>
          <a:xfrm>
            <a:off x="3520554" y="3901199"/>
            <a:ext cx="2666601" cy="12793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Rectangle 34"/>
          <p:cNvSpPr/>
          <p:nvPr/>
        </p:nvSpPr>
        <p:spPr>
          <a:xfrm>
            <a:off x="3561539" y="4286256"/>
            <a:ext cx="2306605" cy="392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</a:rPr>
              <a:t>Reactive System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24139" y="4097121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4754388" y="4013127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5220072" y="4646296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4697923" y="4717979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4134853" y="4745193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5" name="타원 34"/>
          <p:cNvSpPr/>
          <p:nvPr/>
        </p:nvSpPr>
        <p:spPr>
          <a:xfrm>
            <a:off x="3737464" y="4632526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6" name="타원 35"/>
          <p:cNvSpPr/>
          <p:nvPr/>
        </p:nvSpPr>
        <p:spPr>
          <a:xfrm>
            <a:off x="3636857" y="4097121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7" name="타원 36"/>
          <p:cNvSpPr/>
          <p:nvPr/>
        </p:nvSpPr>
        <p:spPr>
          <a:xfrm>
            <a:off x="5339056" y="4097121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38" name="타원 37"/>
          <p:cNvSpPr/>
          <p:nvPr/>
        </p:nvSpPr>
        <p:spPr>
          <a:xfrm>
            <a:off x="4268107" y="3826309"/>
            <a:ext cx="504056" cy="2611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/>
              <a:t>Actor</a:t>
            </a:r>
            <a:endParaRPr lang="ko-KR" altLang="en-US" sz="1000" b="1" dirty="0"/>
          </a:p>
        </p:txBody>
      </p:sp>
      <p:sp>
        <p:nvSpPr>
          <p:cNvPr id="2" name="타원 1"/>
          <p:cNvSpPr/>
          <p:nvPr/>
        </p:nvSpPr>
        <p:spPr>
          <a:xfrm>
            <a:off x="3441330" y="3797383"/>
            <a:ext cx="2426814" cy="1280961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49121"/>
      </p:ext>
    </p:extLst>
  </p:cSld>
  <p:clrMapOvr>
    <a:masterClrMapping/>
  </p:clrMapOvr>
</p:sld>
</file>

<file path=ppt/theme/theme1.xml><?xml version="1.0" encoding="utf-8"?>
<a:theme xmlns:a="http://schemas.openxmlformats.org/drawingml/2006/main" name="QTII_PPT_Design_Templat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6E9CBF5EBA50841B60FD31A95C2DE42" ma:contentTypeVersion="5" ma:contentTypeDescription="새 문서를 만듭니다." ma:contentTypeScope="" ma:versionID="d78cd0d3da0335dec41111f04a7b9c4e">
  <xsd:schema xmlns:xsd="http://www.w3.org/2001/XMLSchema" xmlns:xs="http://www.w3.org/2001/XMLSchema" xmlns:p="http://schemas.microsoft.com/office/2006/metadata/properties" xmlns:ns2="2f4fe505-ace0-4ad3-a676-739da17a4465" xmlns:ns3="a4f2be6a-32a8-4557-8730-8fdfa73c44d3" targetNamespace="http://schemas.microsoft.com/office/2006/metadata/properties" ma:root="true" ma:fieldsID="85d3412f43da11ac7c40d931df72bcc3" ns2:_="" ns3:_="">
    <xsd:import namespace="2f4fe505-ace0-4ad3-a676-739da17a4465"/>
    <xsd:import namespace="a4f2be6a-32a8-4557-8730-8fdfa73c44d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_xc124__xba85_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fe505-ace0-4ad3-a676-739da17a44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힌트 해시 공유" ma:internalName="SharingHintHash" ma:readOnly="true">
      <xsd:simpleType>
        <xsd:restriction base="dms:Text"/>
      </xsd:simpleType>
    </xsd:element>
    <xsd:element name="SharedWithDetails" ma:index="12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2be6a-32a8-4557-8730-8fdfa73c44d3" elementFormDefault="qualified">
    <xsd:import namespace="http://schemas.microsoft.com/office/2006/documentManagement/types"/>
    <xsd:import namespace="http://schemas.microsoft.com/office/infopath/2007/PartnerControls"/>
    <xsd:element name="_xc124__xba85_" ma:index="9" nillable="true" ma:displayName="설명" ma:internalName="_xc124__xba85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c124__xba85_ xmlns="a4f2be6a-32a8-4557-8730-8fdfa73c44d3" xsi:nil="true"/>
    <SharedWithUsers xmlns="2f4fe505-ace0-4ad3-a676-739da17a4465">
      <UserInfo>
        <DisplayName>김종석(Jong Seok Kim)</DisplayName>
        <AccountId>43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7240DD-5C5D-49A8-921E-CBA593493A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fe505-ace0-4ad3-a676-739da17a4465"/>
    <ds:schemaRef ds:uri="a4f2be6a-32a8-4557-8730-8fdfa73c44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D8404E-75B7-46C7-8DA5-BDD68C78A613}">
  <ds:schemaRefs>
    <ds:schemaRef ds:uri="http://schemas.microsoft.com/office/2006/metadata/properties"/>
    <ds:schemaRef ds:uri="http://purl.org/dc/terms/"/>
    <ds:schemaRef ds:uri="2f4fe505-ace0-4ad3-a676-739da17a44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4f2be6a-32a8-4557-8730-8fdfa73c44d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303256-265C-4828-BAA3-9D34FF5D00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QTII_PPT_Design_Template_v1</Template>
  <TotalTime>6095</TotalTime>
  <Words>475</Words>
  <Application>Microsoft Office PowerPoint</Application>
  <PresentationFormat>화면 슬라이드 쇼(4:3)</PresentationFormat>
  <Paragraphs>206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나눔고딕</vt:lpstr>
      <vt:lpstr>나눔고딕 ExtraBold</vt:lpstr>
      <vt:lpstr>나눔바른고딕</vt:lpstr>
      <vt:lpstr>맑은 고딕</vt:lpstr>
      <vt:lpstr>Arial</vt:lpstr>
      <vt:lpstr>QTII_PPT_Design_Template_v1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Jake Lee</cp:lastModifiedBy>
  <cp:revision>1887</cp:revision>
  <cp:lastPrinted>2015-03-20T04:51:05Z</cp:lastPrinted>
  <dcterms:created xsi:type="dcterms:W3CDTF">2015-01-05T08:12:36Z</dcterms:created>
  <dcterms:modified xsi:type="dcterms:W3CDTF">2016-03-16T05:28:40Z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0x01010086E9CBF5EBA50841B60FD31A95C2DE42</vt:lpwstr>
  </property>
</Properties>
</file>