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0290-4627-420A-BF44-3D831E188C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4C55-7892-4E64-8876-3CBAA10481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hmmmmmm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dobe Garamond Pro Bold" panose="02020702060506020403" pitchFamily="18" charset="0"/>
              </a:rPr>
              <a:t>Assalamualaikum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wr</a:t>
            </a:r>
            <a:r>
              <a:rPr lang="en-US" dirty="0" smtClean="0">
                <a:latin typeface="Adobe Garamond Pro Bold" panose="02020702060506020403" pitchFamily="18" charset="0"/>
              </a:rPr>
              <a:t>. </a:t>
            </a:r>
            <a:r>
              <a:rPr lang="en-US" dirty="0" err="1" smtClean="0">
                <a:latin typeface="Adobe Garamond Pro Bold" panose="02020702060506020403" pitchFamily="18" charset="0"/>
              </a:rPr>
              <a:t>wb</a:t>
            </a:r>
            <a:endParaRPr lang="en-US" dirty="0">
              <a:latin typeface="Adobe Garamond Pro Bold" panose="02020702060506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Tujuan interaksi dalam dinamika kelompok</a:t>
            </a:r>
            <a:endParaRPr lang="id-ID" altLang="en-US" sz="4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 err="1"/>
              <a:t>Mempertahankan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 agar </a:t>
            </a:r>
            <a:r>
              <a:rPr lang="en-US" altLang="en-US" dirty="0" err="1"/>
              <a:t>tetap</a:t>
            </a:r>
            <a:r>
              <a:rPr lang="en-US" altLang="en-US" dirty="0"/>
              <a:t> </a:t>
            </a:r>
            <a:r>
              <a:rPr lang="en-US" altLang="en-US" dirty="0" err="1"/>
              <a:t>utuh</a:t>
            </a:r>
            <a:r>
              <a:rPr lang="en-US" altLang="en-US" dirty="0"/>
              <a:t>, </a:t>
            </a:r>
            <a:r>
              <a:rPr lang="en-US" altLang="en-US" dirty="0" err="1"/>
              <a:t>terpadu</a:t>
            </a:r>
            <a:r>
              <a:rPr lang="en-US" altLang="en-US" dirty="0"/>
              <a:t>, </a:t>
            </a:r>
            <a:r>
              <a:rPr lang="en-US" altLang="en-US" dirty="0" err="1"/>
              <a:t>berfungsiu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Mempertahankan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 agar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melaksanakan</a:t>
            </a:r>
            <a:r>
              <a:rPr lang="en-US" altLang="en-US" dirty="0"/>
              <a:t> tugas2 </a:t>
            </a:r>
            <a:r>
              <a:rPr lang="en-US" altLang="en-US" dirty="0" err="1"/>
              <a:t>yg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tanggung</a:t>
            </a:r>
            <a:r>
              <a:rPr lang="en-US" altLang="en-US" dirty="0"/>
              <a:t> </a:t>
            </a:r>
            <a:r>
              <a:rPr lang="en-US" altLang="en-US" dirty="0" err="1" smtClean="0"/>
              <a:t>jawabnya</a:t>
            </a:r>
            <a:r>
              <a:rPr lang="en-US" altLang="en-US" dirty="0"/>
              <a:t>.</a:t>
            </a:r>
            <a:endParaRPr lang="en-US" altLang="en-US" dirty="0"/>
          </a:p>
          <a:p>
            <a:pPr marL="609600" indent="-609600">
              <a:buFontTx/>
              <a:buAutoNum type="arabicPeriod"/>
            </a:pPr>
            <a:endParaRPr lang="id-ID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Peranan fungsional  bagi anggota kelompok </a:t>
            </a:r>
            <a:endParaRPr lang="id-ID" altLang="en-US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1.Peranan </a:t>
            </a:r>
            <a:r>
              <a:rPr lang="en-US" altLang="en-US" dirty="0" err="1"/>
              <a:t>tugas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2.Peranan </a:t>
            </a:r>
            <a:r>
              <a:rPr lang="en-US" altLang="en-US" dirty="0" err="1"/>
              <a:t>Pemeliharaan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3.Peranan </a:t>
            </a:r>
            <a:r>
              <a:rPr lang="en-US" altLang="en-US" dirty="0" err="1"/>
              <a:t>Mengganggu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err="1"/>
              <a:t>Budaya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: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a</a:t>
            </a:r>
            <a:r>
              <a:rPr lang="en-US" altLang="en-US" dirty="0" smtClean="0"/>
              <a:t>. Norma              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b. </a:t>
            </a:r>
            <a:r>
              <a:rPr lang="en-US" altLang="en-US" dirty="0" err="1"/>
              <a:t>Nilai</a:t>
            </a:r>
            <a:r>
              <a:rPr lang="en-US" altLang="en-US" dirty="0"/>
              <a:t>       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c. </a:t>
            </a:r>
            <a:r>
              <a:rPr lang="en-US" altLang="en-US" dirty="0" err="1"/>
              <a:t>Keyakinan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yg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dianut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anggota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klp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berpengaruh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secara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kuat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thdp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perilaku</a:t>
            </a:r>
            <a:r>
              <a:rPr lang="en-US" altLang="en-US" dirty="0">
                <a:sym typeface="Wingdings" panose="05000000000000000000" pitchFamily="2" charset="2"/>
              </a:rPr>
              <a:t> para </a:t>
            </a:r>
            <a:r>
              <a:rPr lang="en-US" altLang="en-US" dirty="0" err="1">
                <a:sym typeface="Wingdings" panose="05000000000000000000" pitchFamily="2" charset="2"/>
              </a:rPr>
              <a:t>anggota</a:t>
            </a:r>
            <a:endParaRPr lang="id-ID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Akibat dari budaya Kelompok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endParaRPr lang="id-ID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/>
              <a:t>Seseorang harus menentukan hal-hal berikut :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Menerima nilai2 kelompok yg baru bagi anggota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Mencoba mengubah nilai2 tsb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Berusaha meninggalkan kelompok tsb.</a:t>
            </a:r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Proses Pengembangan Kelompok</a:t>
            </a:r>
            <a:br>
              <a:rPr lang="en-US" altLang="en-US" sz="4000"/>
            </a:br>
            <a:r>
              <a:rPr lang="en-US" altLang="en-US" sz="4000"/>
              <a:t>(Gibson,dkk, 1989,20-209)</a:t>
            </a:r>
            <a:endParaRPr lang="id-ID" altLang="en-US" sz="4000"/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/>
              <a:t>Saling menerima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Saling berkomunikasi &amp; mengambil keputusan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Motivasi &amp; produktivitas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Pengendalian dan Organisasi</a:t>
            </a:r>
            <a:endParaRPr lang="en-US" altLang="en-US"/>
          </a:p>
          <a:p>
            <a:pPr marL="609600" indent="-609600">
              <a:buNone/>
            </a:pPr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Jenis interaksi yg efektif dalam kelompok</a:t>
            </a:r>
            <a:endParaRPr lang="id-ID" altLang="en-US" sz="40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1. Rapat (meeting)</a:t>
            </a:r>
            <a:endParaRPr lang="en-US" altLang="en-US"/>
          </a:p>
          <a:p>
            <a:r>
              <a:rPr lang="en-US" altLang="en-US"/>
              <a:t>2. Pembangunan tim (team building)</a:t>
            </a:r>
            <a:endParaRPr lang="en-US" altLang="en-US"/>
          </a:p>
          <a:p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Ciri Kelompok yg berkembang</a:t>
            </a:r>
            <a:endParaRPr lang="id-ID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1. Struktur kelompok/organisasi</a:t>
            </a:r>
            <a:endParaRPr lang="en-US" altLang="en-US"/>
          </a:p>
          <a:p>
            <a:r>
              <a:rPr lang="en-US" altLang="en-US"/>
              <a:t>2. Peranan</a:t>
            </a:r>
            <a:endParaRPr lang="en-US" altLang="en-US"/>
          </a:p>
          <a:p>
            <a:r>
              <a:rPr lang="en-US" altLang="en-US"/>
              <a:t>3. Hierarki</a:t>
            </a:r>
            <a:endParaRPr lang="en-US" altLang="en-US"/>
          </a:p>
          <a:p>
            <a:r>
              <a:rPr lang="en-US" altLang="en-US"/>
              <a:t>4. Norma-norma</a:t>
            </a:r>
            <a:endParaRPr lang="en-US" altLang="en-US"/>
          </a:p>
          <a:p>
            <a:r>
              <a:rPr lang="en-US" altLang="en-US"/>
              <a:t>5. Kepemimpinan</a:t>
            </a:r>
            <a:endParaRPr lang="en-US" altLang="en-US"/>
          </a:p>
          <a:p>
            <a:r>
              <a:rPr lang="en-US" altLang="en-US"/>
              <a:t>6. Kesatuapaduan dan kepuasan</a:t>
            </a:r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Alat untuk memelihara agar kelompok  utuh , terpadu &amp;dinamis </a:t>
            </a:r>
            <a:endParaRPr lang="id-ID" altLang="en-US" sz="40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1.Sasaran jelas&amp; di tetapkan bersama</a:t>
            </a: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2.Kejelasan pembagian fungsi &amp;peranan </a:t>
            </a: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3. Komunikasi yg terbuka, dipahami&amp;efektif</a:t>
            </a: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4. Kepemimpinan yg mampu melaksanakan tugas &amp;fungsi kepemimpinan</a:t>
            </a: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5. Norma &amp; pertumbuhan kelompok</a:t>
            </a: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6. Pengambilan keputusan yg disepakati bersama.</a:t>
            </a:r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704" y="0"/>
            <a:ext cx="4641572" cy="61887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977809" cy="6890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71" y="1815549"/>
            <a:ext cx="7058989" cy="5074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58983" cy="4319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See you </a:t>
            </a:r>
            <a:r>
              <a:rPr lang="en-US" dirty="0" smtClean="0">
                <a:latin typeface="Montserrat ExtraBold" panose="00000900000000000000" pitchFamily="50" charset="0"/>
              </a:rPr>
              <a:t>next</a:t>
            </a:r>
            <a:r>
              <a:rPr lang="en-US" dirty="0" smtClean="0"/>
              <a:t> time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Montserrat ExtraBold" panose="00000900000000000000" pitchFamily="50" charset="0"/>
              </a:rPr>
              <a:t>Dinamika</a:t>
            </a:r>
            <a:r>
              <a:rPr lang="en-US" altLang="en-US" b="1" dirty="0">
                <a:latin typeface="Montserrat ExtraBold" panose="00000900000000000000" pitchFamily="50" charset="0"/>
              </a:rPr>
              <a:t> </a:t>
            </a:r>
            <a:r>
              <a:rPr lang="en-US" altLang="en-US" b="1" dirty="0" err="1">
                <a:latin typeface="Montserrat ExtraBold" panose="00000900000000000000" pitchFamily="50" charset="0"/>
              </a:rPr>
              <a:t>Kelompok</a:t>
            </a:r>
            <a:endParaRPr lang="id-ID" altLang="en-US" b="1" dirty="0">
              <a:latin typeface="Montserrat ExtraBold" panose="00000900000000000000" pitchFamily="50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err="1">
                <a:latin typeface="Montserrat SemiBold" panose="00000700000000000000" pitchFamily="50" charset="0"/>
              </a:rPr>
              <a:t>Dinamika</a:t>
            </a:r>
            <a:r>
              <a:rPr lang="en-US" altLang="en-US" b="1" dirty="0">
                <a:latin typeface="Montserrat SemiBold" panose="00000700000000000000" pitchFamily="50" charset="0"/>
              </a:rPr>
              <a:t> : “</a:t>
            </a:r>
            <a:r>
              <a:rPr lang="en-US" altLang="en-US" b="1" dirty="0" err="1">
                <a:latin typeface="Montserrat SemiBold" panose="00000700000000000000" pitchFamily="50" charset="0"/>
              </a:rPr>
              <a:t>Kekuatan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atau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gerak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yg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timbul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sendiri</a:t>
            </a:r>
            <a:endParaRPr lang="en-US" altLang="en-US" b="1" dirty="0">
              <a:latin typeface="Montserrat SemiBold" panose="00000700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 err="1">
                <a:latin typeface="Montserrat SemiBold" panose="00000700000000000000" pitchFamily="50" charset="0"/>
              </a:rPr>
              <a:t>Kelompok</a:t>
            </a:r>
            <a:r>
              <a:rPr lang="en-US" altLang="en-US" b="1" dirty="0">
                <a:latin typeface="Montserrat SemiBold" panose="00000700000000000000" pitchFamily="50" charset="0"/>
              </a:rPr>
              <a:t> : </a:t>
            </a:r>
            <a:r>
              <a:rPr lang="en-US" altLang="en-US" b="1" dirty="0" err="1">
                <a:latin typeface="Montserrat SemiBold" panose="00000700000000000000" pitchFamily="50" charset="0"/>
              </a:rPr>
              <a:t>Sekumpulan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individu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yg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saling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berinteraksi</a:t>
            </a:r>
            <a:r>
              <a:rPr lang="en-US" altLang="en-US" b="1" dirty="0">
                <a:latin typeface="Montserrat SemiBold" panose="00000700000000000000" pitchFamily="50" charset="0"/>
              </a:rPr>
              <a:t>.</a:t>
            </a:r>
            <a:endParaRPr lang="en-US" altLang="en-US" b="1" dirty="0">
              <a:latin typeface="Montserrat SemiBold" panose="00000700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 err="1">
                <a:latin typeface="Montserrat SemiBold" panose="00000700000000000000" pitchFamily="50" charset="0"/>
              </a:rPr>
              <a:t>Dinamika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kelompok</a:t>
            </a:r>
            <a:r>
              <a:rPr lang="en-US" altLang="en-US" b="1" dirty="0">
                <a:latin typeface="Montserrat SemiBold" panose="00000700000000000000" pitchFamily="50" charset="0"/>
              </a:rPr>
              <a:t> : </a:t>
            </a:r>
            <a:r>
              <a:rPr lang="en-US" altLang="en-US" b="1" dirty="0" err="1">
                <a:latin typeface="Montserrat SemiBold" panose="00000700000000000000" pitchFamily="50" charset="0"/>
              </a:rPr>
              <a:t>Kekuatan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yg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ada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dalam</a:t>
            </a:r>
            <a:r>
              <a:rPr lang="en-US" altLang="en-US" b="1" dirty="0">
                <a:latin typeface="Montserrat SemiBold" panose="00000700000000000000" pitchFamily="50" charset="0"/>
              </a:rPr>
              <a:t> </a:t>
            </a:r>
            <a:r>
              <a:rPr lang="en-US" altLang="en-US" b="1" dirty="0" err="1">
                <a:latin typeface="Montserrat SemiBold" panose="00000700000000000000" pitchFamily="50" charset="0"/>
              </a:rPr>
              <a:t>kelomok</a:t>
            </a:r>
            <a:r>
              <a:rPr lang="en-US" altLang="en-US" b="1" dirty="0">
                <a:latin typeface="Montserrat SemiBold" panose="00000700000000000000" pitchFamily="50" charset="0"/>
              </a:rPr>
              <a:t>. (Keith Davis &amp; John </a:t>
            </a:r>
            <a:r>
              <a:rPr lang="en-US" altLang="en-US" b="1" dirty="0" err="1">
                <a:latin typeface="Montserrat SemiBold" panose="00000700000000000000" pitchFamily="50" charset="0"/>
              </a:rPr>
              <a:t>Newstromilid</a:t>
            </a:r>
            <a:r>
              <a:rPr lang="en-US" altLang="en-US" b="1" dirty="0">
                <a:latin typeface="Montserrat SemiBold" panose="00000700000000000000" pitchFamily="50" charset="0"/>
              </a:rPr>
              <a:t> 1, 1993,208 </a:t>
            </a:r>
            <a:endParaRPr lang="id-ID" altLang="en-US" b="1" dirty="0">
              <a:latin typeface="Montserrat SemiBold" panose="000007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latin typeface="Montserrat ExtraBold" panose="00000900000000000000" pitchFamily="50" charset="0"/>
              </a:rPr>
              <a:t>Arti</a:t>
            </a:r>
            <a:r>
              <a:rPr lang="en-US" altLang="en-US" sz="4000" dirty="0">
                <a:latin typeface="Montserrat ExtraBold" panose="00000900000000000000" pitchFamily="50" charset="0"/>
              </a:rPr>
              <a:t> </a:t>
            </a:r>
            <a:r>
              <a:rPr lang="en-US" altLang="en-US" sz="4000" dirty="0" err="1">
                <a:latin typeface="Montserrat ExtraBold" panose="00000900000000000000" pitchFamily="50" charset="0"/>
              </a:rPr>
              <a:t>Kelompok</a:t>
            </a:r>
            <a:r>
              <a:rPr lang="en-US" altLang="en-US" sz="4000" dirty="0">
                <a:latin typeface="Montserrat ExtraBold" panose="00000900000000000000" pitchFamily="50" charset="0"/>
              </a:rPr>
              <a:t> </a:t>
            </a:r>
            <a:r>
              <a:rPr lang="en-US" altLang="en-US" sz="4000" dirty="0" err="1">
                <a:latin typeface="Montserrat ExtraBold" panose="00000900000000000000" pitchFamily="50" charset="0"/>
              </a:rPr>
              <a:t>dalam</a:t>
            </a:r>
            <a:r>
              <a:rPr lang="en-US" altLang="en-US" sz="4000" dirty="0">
                <a:latin typeface="Montserrat ExtraBold" panose="00000900000000000000" pitchFamily="50" charset="0"/>
              </a:rPr>
              <a:t> </a:t>
            </a:r>
            <a:r>
              <a:rPr lang="en-US" altLang="en-US" sz="4000" dirty="0" err="1">
                <a:latin typeface="Montserrat ExtraBold" panose="00000900000000000000" pitchFamily="50" charset="0"/>
              </a:rPr>
              <a:t>berbagai</a:t>
            </a:r>
            <a:r>
              <a:rPr lang="en-US" altLang="en-US" sz="4000" dirty="0">
                <a:latin typeface="Montserrat ExtraBold" panose="00000900000000000000" pitchFamily="50" charset="0"/>
              </a:rPr>
              <a:t> </a:t>
            </a:r>
            <a:r>
              <a:rPr lang="en-US" altLang="en-US" sz="4000" dirty="0" err="1">
                <a:latin typeface="Montserrat ExtraBold" panose="00000900000000000000" pitchFamily="50" charset="0"/>
              </a:rPr>
              <a:t>sudut</a:t>
            </a:r>
            <a:r>
              <a:rPr lang="en-US" altLang="en-US" sz="4000" dirty="0">
                <a:latin typeface="Montserrat ExtraBold" panose="00000900000000000000" pitchFamily="50" charset="0"/>
              </a:rPr>
              <a:t> </a:t>
            </a:r>
            <a:r>
              <a:rPr lang="en-US" altLang="en-US" sz="4000" dirty="0" err="1">
                <a:latin typeface="Montserrat ExtraBold" panose="00000900000000000000" pitchFamily="50" charset="0"/>
              </a:rPr>
              <a:t>pandang</a:t>
            </a:r>
            <a:r>
              <a:rPr lang="en-US" altLang="en-US" sz="4000" dirty="0">
                <a:latin typeface="Montserrat ExtraBold" panose="00000900000000000000" pitchFamily="50" charset="0"/>
              </a:rPr>
              <a:t>:</a:t>
            </a:r>
            <a:endParaRPr lang="id-ID" altLang="en-US" sz="4000" dirty="0">
              <a:latin typeface="Montserrat ExtraBold" panose="00000900000000000000" pitchFamily="50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1. </a:t>
            </a:r>
            <a:r>
              <a:rPr lang="en-US" altLang="en-US" dirty="0" err="1"/>
              <a:t>Persepsi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/>
              <a:t>       </a:t>
            </a:r>
            <a:r>
              <a:rPr lang="en-US" altLang="en-US" dirty="0" err="1"/>
              <a:t>Kelompok</a:t>
            </a:r>
            <a:r>
              <a:rPr lang="en-US" altLang="en-US" dirty="0"/>
              <a:t> : </a:t>
            </a:r>
            <a:r>
              <a:rPr lang="en-US" altLang="en-US" dirty="0" err="1"/>
              <a:t>sejumlah</a:t>
            </a:r>
            <a:r>
              <a:rPr lang="en-US" altLang="en-US" dirty="0"/>
              <a:t> orang </a:t>
            </a:r>
            <a:r>
              <a:rPr lang="en-US" altLang="en-US" dirty="0" err="1"/>
              <a:t>yg</a:t>
            </a:r>
            <a:r>
              <a:rPr lang="en-US" altLang="en-US" dirty="0"/>
              <a:t>  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interaksi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orang lain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rangkaian</a:t>
            </a:r>
            <a:r>
              <a:rPr lang="en-US" altLang="en-US" dirty="0"/>
              <a:t> </a:t>
            </a:r>
            <a:r>
              <a:rPr lang="en-US" altLang="en-US" dirty="0" err="1"/>
              <a:t>pertemuan</a:t>
            </a:r>
            <a:r>
              <a:rPr lang="en-US" altLang="en-US" dirty="0"/>
              <a:t> </a:t>
            </a:r>
            <a:r>
              <a:rPr lang="en-US" altLang="en-US" dirty="0" err="1"/>
              <a:t>tatap</a:t>
            </a:r>
            <a:r>
              <a:rPr lang="en-US" altLang="en-US" dirty="0"/>
              <a:t> </a:t>
            </a:r>
            <a:r>
              <a:rPr lang="en-US" altLang="en-US" dirty="0" err="1"/>
              <a:t>muka</a:t>
            </a:r>
            <a:r>
              <a:rPr lang="en-US" altLang="en-US" dirty="0"/>
              <a:t>.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2. </a:t>
            </a:r>
            <a:r>
              <a:rPr lang="en-US" altLang="en-US" dirty="0" err="1"/>
              <a:t>Segi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: 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Kelompok</a:t>
            </a:r>
            <a:r>
              <a:rPr lang="en-US" altLang="en-US" dirty="0"/>
              <a:t> :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yg</a:t>
            </a:r>
            <a:r>
              <a:rPr lang="en-US" altLang="en-US" dirty="0"/>
              <a:t> </a:t>
            </a:r>
            <a:r>
              <a:rPr lang="en-US" altLang="en-US" dirty="0" err="1"/>
              <a:t>terorganisasi</a:t>
            </a:r>
            <a:r>
              <a:rPr lang="en-US" altLang="en-US" dirty="0"/>
              <a:t> </a:t>
            </a:r>
            <a:r>
              <a:rPr lang="en-US" altLang="en-US" dirty="0" err="1"/>
              <a:t>yg</a:t>
            </a:r>
            <a:r>
              <a:rPr lang="en-US" altLang="en-US" dirty="0"/>
              <a:t>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atas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orang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yg</a:t>
            </a:r>
            <a:r>
              <a:rPr lang="en-US" altLang="en-US" dirty="0"/>
              <a:t> </a:t>
            </a:r>
            <a:r>
              <a:rPr lang="en-US" altLang="en-US" dirty="0" err="1"/>
              <a:t>saling</a:t>
            </a:r>
            <a:r>
              <a:rPr lang="en-US" altLang="en-US" dirty="0"/>
              <a:t> </a:t>
            </a:r>
            <a:r>
              <a:rPr lang="en-US" altLang="en-US" dirty="0" err="1"/>
              <a:t>berhub</a:t>
            </a:r>
            <a:r>
              <a:rPr lang="en-US" altLang="en-US" dirty="0"/>
              <a:t> </a:t>
            </a:r>
            <a:r>
              <a:rPr lang="en-US" altLang="en-US" dirty="0" err="1"/>
              <a:t>sedemikian</a:t>
            </a:r>
            <a:r>
              <a:rPr lang="en-US" altLang="en-US" dirty="0"/>
              <a:t> </a:t>
            </a:r>
            <a:r>
              <a:rPr lang="en-US" altLang="en-US" dirty="0" err="1"/>
              <a:t>rupa</a:t>
            </a:r>
            <a:r>
              <a:rPr lang="en-US" altLang="en-US" dirty="0"/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tsb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, </a:t>
            </a:r>
            <a:r>
              <a:rPr lang="en-US" altLang="en-US" dirty="0" err="1"/>
              <a:t>memp</a:t>
            </a:r>
            <a:r>
              <a:rPr lang="en-US" altLang="en-US" dirty="0"/>
              <a:t> </a:t>
            </a:r>
            <a:r>
              <a:rPr lang="en-US" altLang="en-US" dirty="0" err="1"/>
              <a:t>peran</a:t>
            </a:r>
            <a:r>
              <a:rPr lang="en-US" altLang="en-US" dirty="0"/>
              <a:t>, </a:t>
            </a:r>
            <a:r>
              <a:rPr lang="en-US" altLang="en-US" dirty="0" err="1"/>
              <a:t>norma</a:t>
            </a:r>
            <a:r>
              <a:rPr lang="en-US" altLang="en-US" dirty="0"/>
              <a:t> .</a:t>
            </a:r>
            <a:endParaRPr lang="en-US" altLang="en-US" dirty="0"/>
          </a:p>
          <a:p>
            <a:pPr>
              <a:buFontTx/>
              <a:buNone/>
            </a:pPr>
            <a:endParaRPr lang="id-ID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lanjutan</a:t>
            </a:r>
            <a:endParaRPr lang="id-ID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ym typeface="+mn-ea"/>
              </a:rPr>
              <a:t>1. </a:t>
            </a:r>
            <a:r>
              <a:rPr lang="en-US" altLang="en-US" dirty="0" err="1">
                <a:sym typeface="+mn-ea"/>
              </a:rPr>
              <a:t>Persepsi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+mn-ea"/>
              </a:rPr>
              <a:t>       </a:t>
            </a:r>
            <a:r>
              <a:rPr lang="en-US" altLang="en-US" dirty="0" err="1">
                <a:sym typeface="+mn-ea"/>
              </a:rPr>
              <a:t>Kelompok</a:t>
            </a:r>
            <a:r>
              <a:rPr lang="en-US" altLang="en-US" dirty="0">
                <a:sym typeface="+mn-ea"/>
              </a:rPr>
              <a:t> : </a:t>
            </a:r>
            <a:r>
              <a:rPr lang="en-US" altLang="en-US" dirty="0" err="1">
                <a:sym typeface="+mn-ea"/>
              </a:rPr>
              <a:t>sejumlah</a:t>
            </a:r>
            <a:r>
              <a:rPr lang="en-US" altLang="en-US" dirty="0">
                <a:sym typeface="+mn-ea"/>
              </a:rPr>
              <a:t> orang </a:t>
            </a:r>
            <a:r>
              <a:rPr lang="en-US" altLang="en-US" dirty="0" err="1">
                <a:sym typeface="+mn-ea"/>
              </a:rPr>
              <a:t>yg</a:t>
            </a:r>
            <a:r>
              <a:rPr lang="en-US" altLang="en-US" dirty="0">
                <a:sym typeface="+mn-ea"/>
              </a:rPr>
              <a:t>   </a:t>
            </a:r>
            <a:r>
              <a:rPr lang="en-US" altLang="en-US" dirty="0" err="1">
                <a:sym typeface="+mn-ea"/>
              </a:rPr>
              <a:t>melakukan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interaksi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dengan</a:t>
            </a:r>
            <a:r>
              <a:rPr lang="en-US" altLang="en-US" dirty="0">
                <a:sym typeface="+mn-ea"/>
              </a:rPr>
              <a:t> orang lain </a:t>
            </a:r>
            <a:r>
              <a:rPr lang="en-US" altLang="en-US" dirty="0" err="1">
                <a:sym typeface="+mn-ea"/>
              </a:rPr>
              <a:t>dalam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suatu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rangkaian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pertemuan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tatap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muka</a:t>
            </a:r>
            <a:r>
              <a:rPr lang="en-US" altLang="en-US" dirty="0">
                <a:sym typeface="+mn-ea"/>
              </a:rPr>
              <a:t>.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sym typeface="+mn-ea"/>
              </a:rPr>
              <a:t>2. </a:t>
            </a:r>
            <a:r>
              <a:rPr lang="en-US" altLang="en-US" dirty="0" err="1">
                <a:sym typeface="+mn-ea"/>
              </a:rPr>
              <a:t>Segi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Organisasi</a:t>
            </a:r>
            <a:r>
              <a:rPr lang="en-US" altLang="en-US" dirty="0">
                <a:sym typeface="+mn-ea"/>
              </a:rPr>
              <a:t> : 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sym typeface="+mn-ea"/>
              </a:rPr>
              <a:t>    </a:t>
            </a:r>
            <a:r>
              <a:rPr lang="en-US" altLang="en-US" dirty="0" err="1">
                <a:sym typeface="+mn-ea"/>
              </a:rPr>
              <a:t>Kelompok</a:t>
            </a:r>
            <a:r>
              <a:rPr lang="en-US" altLang="en-US" dirty="0">
                <a:sym typeface="+mn-ea"/>
              </a:rPr>
              <a:t> : </a:t>
            </a:r>
            <a:r>
              <a:rPr lang="en-US" altLang="en-US" dirty="0" err="1">
                <a:sym typeface="+mn-ea"/>
              </a:rPr>
              <a:t>suatu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sistem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yg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terorganisasi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yg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terdiri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atas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dua</a:t>
            </a:r>
            <a:r>
              <a:rPr lang="en-US" altLang="en-US" dirty="0">
                <a:sym typeface="+mn-ea"/>
              </a:rPr>
              <a:t> orang </a:t>
            </a:r>
            <a:r>
              <a:rPr lang="en-US" altLang="en-US" dirty="0" err="1">
                <a:sym typeface="+mn-ea"/>
              </a:rPr>
              <a:t>atau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lebih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yg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saling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berhub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sedemikian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rupa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sehingga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sistem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tsb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melakukan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fungsi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tertentu</a:t>
            </a:r>
            <a:r>
              <a:rPr lang="en-US" altLang="en-US" dirty="0">
                <a:sym typeface="+mn-ea"/>
              </a:rPr>
              <a:t>, </a:t>
            </a:r>
            <a:r>
              <a:rPr lang="en-US" altLang="en-US" dirty="0" err="1">
                <a:sym typeface="+mn-ea"/>
              </a:rPr>
              <a:t>memp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peran</a:t>
            </a:r>
            <a:r>
              <a:rPr lang="en-US" altLang="en-US" dirty="0">
                <a:sym typeface="+mn-ea"/>
              </a:rPr>
              <a:t>, </a:t>
            </a:r>
            <a:r>
              <a:rPr lang="en-US" altLang="en-US" dirty="0" err="1">
                <a:sym typeface="+mn-ea"/>
              </a:rPr>
              <a:t>norma</a:t>
            </a:r>
            <a:r>
              <a:rPr lang="en-US" altLang="en-US" dirty="0">
                <a:sym typeface="+mn-ea"/>
              </a:rPr>
              <a:t> .</a:t>
            </a:r>
            <a:endParaRPr lang="en-US" altLang="en-US" dirty="0"/>
          </a:p>
          <a:p>
            <a:pPr>
              <a:buFontTx/>
              <a:buNone/>
            </a:pPr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Perilaku para anggota kelompok dalam organisasi </a:t>
            </a:r>
            <a:endParaRPr lang="id-ID" altLang="en-US" sz="40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1.Anggota </a:t>
            </a:r>
            <a:r>
              <a:rPr lang="en-US" altLang="en-US" dirty="0" err="1" smtClean="0"/>
              <a:t>kelompok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memotivasi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/>
              <a:t>bergabung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2.Unit </a:t>
            </a:r>
            <a:r>
              <a:rPr lang="en-US" altLang="en-US" dirty="0" err="1"/>
              <a:t>terpadu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orang2 </a:t>
            </a:r>
            <a:r>
              <a:rPr lang="en-US" altLang="en-US" dirty="0" smtClean="0"/>
              <a:t>yang </a:t>
            </a:r>
            <a:r>
              <a:rPr lang="en-US" altLang="en-US" dirty="0"/>
              <a:t>sling </a:t>
            </a:r>
            <a:r>
              <a:rPr lang="en-US" altLang="en-US" dirty="0" err="1" smtClean="0"/>
              <a:t>berinteraksi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3.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sumbangan</a:t>
            </a:r>
            <a:r>
              <a:rPr lang="en-US" altLang="en-US" dirty="0"/>
              <a:t> (</a:t>
            </a:r>
            <a:r>
              <a:rPr lang="en-US" altLang="en-US" dirty="0" err="1"/>
              <a:t>wkt&amp;tenaga</a:t>
            </a:r>
            <a:r>
              <a:rPr lang="en-US" altLang="en-US" dirty="0"/>
              <a:t>) </a:t>
            </a:r>
            <a:r>
              <a:rPr lang="en-US" altLang="en-US" dirty="0" err="1"/>
              <a:t>yg</a:t>
            </a:r>
            <a:r>
              <a:rPr lang="en-US" altLang="en-US" dirty="0"/>
              <a:t> </a:t>
            </a:r>
            <a:r>
              <a:rPr lang="en-US" altLang="en-US" dirty="0" err="1"/>
              <a:t>berbeda-beda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4. </a:t>
            </a:r>
            <a:r>
              <a:rPr lang="en-US" altLang="en-US" dirty="0" err="1"/>
              <a:t>Mencapai</a:t>
            </a:r>
            <a:r>
              <a:rPr lang="en-US" altLang="en-US" dirty="0"/>
              <a:t> </a:t>
            </a:r>
            <a:r>
              <a:rPr lang="en-US" altLang="en-US" dirty="0" err="1"/>
              <a:t>kesepakatan</a:t>
            </a:r>
            <a:r>
              <a:rPr lang="en-US" altLang="en-US" dirty="0"/>
              <a:t> &amp;</a:t>
            </a:r>
            <a:r>
              <a:rPr lang="en-US" altLang="en-US" dirty="0" err="1"/>
              <a:t>memp</a:t>
            </a:r>
            <a:r>
              <a:rPr lang="en-US" altLang="en-US" dirty="0"/>
              <a:t> </a:t>
            </a:r>
            <a:r>
              <a:rPr lang="en-US" altLang="en-US" dirty="0" err="1"/>
              <a:t>perbedaan</a:t>
            </a:r>
            <a:r>
              <a:rPr lang="en-US" altLang="en-US" dirty="0"/>
              <a:t> </a:t>
            </a:r>
            <a:r>
              <a:rPr lang="en-US" altLang="en-US" dirty="0" err="1"/>
              <a:t>pendapat</a:t>
            </a:r>
            <a:r>
              <a:rPr lang="en-US" altLang="en-US" dirty="0"/>
              <a:t> </a:t>
            </a:r>
            <a:r>
              <a:rPr lang="en-US" altLang="en-US" dirty="0" err="1"/>
              <a:t>lewat</a:t>
            </a:r>
            <a:r>
              <a:rPr lang="en-US" altLang="en-US" dirty="0"/>
              <a:t> macam2 </a:t>
            </a:r>
            <a:r>
              <a:rPr lang="en-US" altLang="en-US" dirty="0" err="1"/>
              <a:t>interaksi</a:t>
            </a:r>
            <a:r>
              <a:rPr lang="en-US" altLang="en-US" dirty="0"/>
              <a:t>.</a:t>
            </a:r>
            <a:endParaRPr lang="id-ID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Pentingnya Dinamika Kelompok</a:t>
            </a:r>
            <a:endParaRPr lang="id-ID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err="1"/>
              <a:t>Dinamika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: </a:t>
            </a:r>
            <a:r>
              <a:rPr lang="en-US" altLang="en-US" dirty="0" err="1"/>
              <a:t>metode</a:t>
            </a:r>
            <a:r>
              <a:rPr lang="en-US" altLang="en-US" dirty="0"/>
              <a:t> &amp; proses yang </a:t>
            </a:r>
            <a:r>
              <a:rPr lang="en-US" altLang="en-US" dirty="0" err="1"/>
              <a:t>bertujuan</a:t>
            </a:r>
            <a:r>
              <a:rPr lang="en-US" altLang="en-US" dirty="0"/>
              <a:t> </a:t>
            </a:r>
            <a:r>
              <a:rPr lang="en-US" altLang="en-US" dirty="0" err="1"/>
              <a:t>meningkatkan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kerja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 </a:t>
            </a:r>
            <a:r>
              <a:rPr lang="en-US" altLang="en-US" dirty="0" err="1"/>
              <a:t>yg</a:t>
            </a:r>
            <a:r>
              <a:rPr lang="en-US" altLang="en-US" dirty="0"/>
              <a:t> </a:t>
            </a:r>
            <a:r>
              <a:rPr lang="en-US" altLang="en-US" dirty="0" err="1"/>
              <a:t>dilandasi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prinsip2: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1, Gestalt </a:t>
            </a:r>
            <a:r>
              <a:rPr lang="en-US" altLang="en-US" dirty="0" err="1"/>
              <a:t>psychologi</a:t>
            </a:r>
            <a:r>
              <a:rPr lang="en-US" altLang="en-US" dirty="0"/>
              <a:t>( </a:t>
            </a:r>
            <a:r>
              <a:rPr lang="en-US" altLang="en-US" dirty="0" err="1"/>
              <a:t>keseluruhan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 smtClean="0"/>
              <a:t>penjumlahan</a:t>
            </a:r>
            <a:r>
              <a:rPr lang="en-US" altLang="en-US" dirty="0" smtClean="0"/>
              <a:t> </a:t>
            </a:r>
            <a:r>
              <a:rPr lang="en-US" altLang="en-US" dirty="0"/>
              <a:t>bagian2nya.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2.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kerjasama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 </a:t>
            </a:r>
            <a:r>
              <a:rPr lang="en-US" altLang="en-US" dirty="0" err="1"/>
              <a:t>bergantung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iteraksi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perilaku</a:t>
            </a:r>
            <a:r>
              <a:rPr lang="en-US" altLang="en-US" dirty="0"/>
              <a:t> para </a:t>
            </a:r>
            <a:r>
              <a:rPr lang="en-US" altLang="en-US" dirty="0" err="1"/>
              <a:t>anggotanya</a:t>
            </a:r>
            <a:r>
              <a:rPr lang="en-US" altLang="en-US" dirty="0"/>
              <a:t>.</a:t>
            </a:r>
            <a:endParaRPr lang="id-ID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Kedua prinsip tsb dapat diketahui:</a:t>
            </a:r>
            <a:endParaRPr lang="id-ID" altLang="en-US" sz="40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 err="1" smtClean="0"/>
              <a:t>Hubungan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Saling</a:t>
            </a:r>
            <a:r>
              <a:rPr lang="en-US" altLang="en-US" dirty="0" smtClean="0"/>
              <a:t> </a:t>
            </a:r>
            <a:r>
              <a:rPr lang="en-US" altLang="en-US" dirty="0" err="1"/>
              <a:t>tergantung</a:t>
            </a:r>
            <a:r>
              <a:rPr lang="en-US" altLang="en-US" dirty="0"/>
              <a:t> &amp; </a:t>
            </a:r>
            <a:r>
              <a:rPr lang="en-US" altLang="en-US" dirty="0" err="1"/>
              <a:t>saling</a:t>
            </a:r>
            <a:r>
              <a:rPr lang="en-US" altLang="en-US" dirty="0"/>
              <a:t> </a:t>
            </a:r>
            <a:r>
              <a:rPr lang="en-US" altLang="en-US" dirty="0" err="1"/>
              <a:t>menunjang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seluruh</a:t>
            </a:r>
            <a:r>
              <a:rPr lang="en-US" altLang="en-US" dirty="0"/>
              <a:t> </a:t>
            </a:r>
            <a:r>
              <a:rPr lang="en-US" altLang="en-US" dirty="0" err="1"/>
              <a:t>jajaran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      (</a:t>
            </a:r>
            <a:r>
              <a:rPr lang="en-US" altLang="en-US" dirty="0" err="1" smtClean="0"/>
              <a:t>antar</a:t>
            </a:r>
            <a:r>
              <a:rPr lang="en-US" altLang="en-US" dirty="0"/>
              <a:t> </a:t>
            </a:r>
            <a:r>
              <a:rPr lang="en-US" altLang="en-US" dirty="0" err="1" smtClean="0"/>
              <a:t>karyawan&amp;pimpinan</a:t>
            </a:r>
            <a:r>
              <a:rPr lang="en-US" altLang="en-US" dirty="0"/>
              <a:t>)</a:t>
            </a: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2.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keputusan&amp;penggunaannya</a:t>
            </a:r>
            <a:r>
              <a:rPr lang="en-US" altLang="en-US" dirty="0"/>
              <a:t>  &amp; </a:t>
            </a:r>
            <a:r>
              <a:rPr lang="en-US" altLang="en-US" dirty="0" err="1"/>
              <a:t>pengawasan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klp</a:t>
            </a: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3. </a:t>
            </a:r>
            <a:r>
              <a:rPr lang="en-US" altLang="en-US" dirty="0" err="1"/>
              <a:t>Interaksi</a:t>
            </a:r>
            <a:r>
              <a:rPr lang="en-US" altLang="en-US" dirty="0"/>
              <a:t> &amp; </a:t>
            </a:r>
            <a:r>
              <a:rPr lang="en-US" altLang="en-US" dirty="0" err="1"/>
              <a:t>perilaku</a:t>
            </a:r>
            <a:r>
              <a:rPr lang="en-US" altLang="en-US" dirty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agar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 </a:t>
            </a:r>
            <a:r>
              <a:rPr lang="en-US" altLang="en-US" dirty="0" err="1"/>
              <a:t>dapt</a:t>
            </a:r>
            <a:r>
              <a:rPr lang="en-US" altLang="en-US" dirty="0"/>
              <a:t> </a:t>
            </a:r>
            <a:r>
              <a:rPr lang="en-US" altLang="en-US" dirty="0" err="1"/>
              <a:t>tercapai</a:t>
            </a:r>
            <a:endParaRPr lang="id-ID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Tipe Kelompok</a:t>
            </a:r>
            <a:br>
              <a:rPr lang="en-US" altLang="en-US" sz="4000"/>
            </a:br>
            <a:r>
              <a:rPr lang="en-US" altLang="en-US" sz="4000"/>
              <a:t>(Gibson dkk, 189.204-205)</a:t>
            </a:r>
            <a:endParaRPr lang="id-ID" altLang="en-US" sz="40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/>
              <a:t>Kelompok Formal:</a:t>
            </a:r>
            <a:endParaRPr lang="en-US" altLang="en-US"/>
          </a:p>
          <a:p>
            <a:pPr marL="609600" indent="-609600">
              <a:buNone/>
            </a:pPr>
            <a:r>
              <a:rPr lang="en-US" altLang="en-US"/>
              <a:t>     a. Kelompok Komando</a:t>
            </a:r>
            <a:endParaRPr lang="en-US" altLang="en-US"/>
          </a:p>
          <a:p>
            <a:pPr marL="609600" indent="-609600">
              <a:buNone/>
            </a:pPr>
            <a:r>
              <a:rPr lang="en-US" altLang="en-US"/>
              <a:t>     b. Kelompok Tugas</a:t>
            </a:r>
            <a:endParaRPr lang="en-US" altLang="en-US"/>
          </a:p>
          <a:p>
            <a:pPr marL="609600" indent="-609600">
              <a:buFontTx/>
              <a:buAutoNum type="arabicPeriod" startAt="2"/>
            </a:pPr>
            <a:r>
              <a:rPr lang="en-US" altLang="en-US"/>
              <a:t>Kelompok Informal :</a:t>
            </a:r>
            <a:endParaRPr lang="en-US" altLang="en-US"/>
          </a:p>
          <a:p>
            <a:pPr marL="609600" indent="-609600">
              <a:buNone/>
            </a:pPr>
            <a:r>
              <a:rPr lang="en-US" altLang="en-US"/>
              <a:t>     a. Kelompok Kepentingan</a:t>
            </a:r>
            <a:endParaRPr lang="en-US" altLang="en-US"/>
          </a:p>
          <a:p>
            <a:pPr marL="609600" indent="-609600">
              <a:buNone/>
            </a:pPr>
            <a:r>
              <a:rPr lang="en-US" altLang="en-US"/>
              <a:t>     b. Kelompok Persahabatan.</a:t>
            </a:r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Alasan Membentuk Kelompok</a:t>
            </a:r>
            <a:br>
              <a:rPr lang="en-US" altLang="en-US" sz="4000"/>
            </a:br>
            <a:r>
              <a:rPr lang="en-US" altLang="en-US" sz="2800"/>
              <a:t>(Gibson dkk,1989,205-207, Marvin E.Shaw 1981,81-97)</a:t>
            </a:r>
            <a:endParaRPr lang="id-ID" altLang="en-US" sz="2800"/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/>
              <a:t>Kebutuhan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Kedekatan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Daya tarik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Tujuan kelompok</a:t>
            </a: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Ekonomi</a:t>
            </a:r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3493</Words>
  <Application>WPS Presentation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Adobe Garamond Pro Bold</vt:lpstr>
      <vt:lpstr>Montserrat ExtraBold</vt:lpstr>
      <vt:lpstr>RomanS</vt:lpstr>
      <vt:lpstr>Montserrat SemiBold</vt:lpstr>
      <vt:lpstr>Calibri Light</vt:lpstr>
      <vt:lpstr>Microsoft YaHei</vt:lpstr>
      <vt:lpstr>Arial Unicode MS</vt:lpstr>
      <vt:lpstr>Calibri</vt:lpstr>
      <vt:lpstr>Office Theme</vt:lpstr>
      <vt:lpstr>hmmmmmm</vt:lpstr>
      <vt:lpstr>Dinamika Kelompok</vt:lpstr>
      <vt:lpstr>Arti Kelompok dalam berbagai sudut pandang:</vt:lpstr>
      <vt:lpstr>lanjutan</vt:lpstr>
      <vt:lpstr>Perilaku para anggota kelompok dalam organisasi </vt:lpstr>
      <vt:lpstr>Pentingnya Dinamika Kelompok</vt:lpstr>
      <vt:lpstr>Kedua prinsip tsb dapat diketahui:</vt:lpstr>
      <vt:lpstr>Tipe Kelompok (Gibson dkk, 189.204-205)</vt:lpstr>
      <vt:lpstr>Alasan Membentuk Kelompok (Gibson dkk,1989,205-207, Marvin E.Shaw 1981,81-97)</vt:lpstr>
      <vt:lpstr>Tujuan interaksi dalam dinamika kelompok</vt:lpstr>
      <vt:lpstr>Peranan fungsional  bagi anggota kelompok </vt:lpstr>
      <vt:lpstr>Akibat dari budaya Kelompok</vt:lpstr>
      <vt:lpstr>Proses Pengembangan Kelompok (Gibson,dkk, 1989,20-209)</vt:lpstr>
      <vt:lpstr>Jenis interaksi yg efektif dalam kelompok</vt:lpstr>
      <vt:lpstr>Ciri Kelompok yg berkembang</vt:lpstr>
      <vt:lpstr>Alat untuk memelihara agar kelompok  utuh , terpadu &amp;dinamis </vt:lpstr>
      <vt:lpstr>PowerPoint 演示文稿</vt:lpstr>
      <vt:lpstr>See you next time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Nur Masfian</dc:creator>
  <cp:lastModifiedBy>Win X</cp:lastModifiedBy>
  <cp:revision>8</cp:revision>
  <dcterms:created xsi:type="dcterms:W3CDTF">2021-06-09T05:34:00Z</dcterms:created>
  <dcterms:modified xsi:type="dcterms:W3CDTF">2021-10-08T05:14:06Z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9B29FD42F6D64A3EA87FE1264C935435</vt:lpwstr>
  </property>
  <property fmtid="{D5CDD505-2E9C-101B-9397-08002B2CF9AE}" pid="3" name="KSOProductBuildVer">
    <vt:lpwstr>1057-11.2.0.10296</vt:lpwstr>
  </property>
</Properties>
</file>