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582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7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971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32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491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84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451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375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617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365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125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186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785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34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838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56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212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67DA89-66B3-4325-944D-FA0E9CC7337C}" type="datetimeFigureOut">
              <a:rPr lang="id-ID" smtClean="0"/>
              <a:t>04/11/2020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7EF05D-BCA3-4137-930F-82DAB29DC1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4861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618A-4056-4E21-A911-62FCD8158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B4A09-5869-4A89-AC1D-609FAA516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Programming  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A1BEC-4C8C-46AF-A452-CF1DB04E346B}"/>
              </a:ext>
            </a:extLst>
          </p:cNvPr>
          <p:cNvSpPr txBox="1"/>
          <p:nvPr/>
        </p:nvSpPr>
        <p:spPr>
          <a:xfrm>
            <a:off x="9369083" y="6372665"/>
            <a:ext cx="216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Irvan </a:t>
            </a:r>
            <a:r>
              <a:rPr lang="en-US" dirty="0" err="1"/>
              <a:t>Lewenusa</a:t>
            </a:r>
            <a:r>
              <a:rPr lang="en-US" dirty="0"/>
              <a:t> 2020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673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E848-5540-48A3-97C5-54C20BD6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3B3F-073C-48E9-AE03-3901BEDF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Berikut adalah daftar beberapa perintah NPM yang dapat digunakan:</a:t>
            </a:r>
          </a:p>
          <a:p>
            <a:pPr lvl="1"/>
            <a:r>
              <a:rPr lang="id-ID" sz="3000" dirty="0"/>
              <a:t>	Melihat daftar </a:t>
            </a:r>
            <a:r>
              <a:rPr lang="id-ID" sz="3000" dirty="0" err="1"/>
              <a:t>packacge</a:t>
            </a:r>
            <a:r>
              <a:rPr lang="id-ID" sz="3000" dirty="0"/>
              <a:t> yang sudah </a:t>
            </a:r>
            <a:r>
              <a:rPr lang="id-ID" sz="3000" dirty="0" err="1"/>
              <a:t>diinstall</a:t>
            </a:r>
            <a:r>
              <a:rPr lang="id-ID" sz="3000" dirty="0"/>
              <a:t>: </a:t>
            </a:r>
            <a:r>
              <a:rPr lang="id-ID" sz="3000" dirty="0" err="1"/>
              <a:t>npm</a:t>
            </a:r>
            <a:r>
              <a:rPr lang="id-ID" sz="3000" dirty="0"/>
              <a:t> </a:t>
            </a:r>
            <a:r>
              <a:rPr lang="id-ID" sz="3000" dirty="0" err="1"/>
              <a:t>ls</a:t>
            </a:r>
            <a:endParaRPr lang="id-ID" sz="3000" dirty="0"/>
          </a:p>
          <a:p>
            <a:pPr lvl="1"/>
            <a:r>
              <a:rPr lang="id-ID" sz="3000" dirty="0"/>
              <a:t>	Menghapus </a:t>
            </a:r>
            <a:r>
              <a:rPr lang="id-ID" sz="3000" dirty="0" err="1"/>
              <a:t>package</a:t>
            </a:r>
            <a:r>
              <a:rPr lang="id-ID" sz="3000" dirty="0"/>
              <a:t>: </a:t>
            </a:r>
            <a:r>
              <a:rPr lang="id-ID" sz="3000" dirty="0" err="1"/>
              <a:t>npm</a:t>
            </a:r>
            <a:r>
              <a:rPr lang="id-ID" sz="3000" dirty="0"/>
              <a:t> </a:t>
            </a:r>
            <a:r>
              <a:rPr lang="id-ID" sz="3000" dirty="0" err="1"/>
              <a:t>uninstall</a:t>
            </a:r>
            <a:r>
              <a:rPr lang="id-ID" sz="3000" dirty="0"/>
              <a:t> </a:t>
            </a:r>
            <a:r>
              <a:rPr lang="id-ID" sz="3000" dirty="0">
                <a:solidFill>
                  <a:schemeClr val="tx1"/>
                </a:solidFill>
              </a:rPr>
              <a:t>&lt;</a:t>
            </a:r>
            <a:r>
              <a:rPr lang="id-ID" sz="3000" dirty="0" err="1">
                <a:solidFill>
                  <a:schemeClr val="tx1"/>
                </a:solidFill>
              </a:rPr>
              <a:t>PackageName</a:t>
            </a:r>
            <a:r>
              <a:rPr lang="id-ID" sz="3000" dirty="0">
                <a:solidFill>
                  <a:schemeClr val="tx1"/>
                </a:solidFill>
              </a:rPr>
              <a:t>&gt;</a:t>
            </a:r>
            <a:endParaRPr lang="id-ID" sz="3000" dirty="0"/>
          </a:p>
          <a:p>
            <a:pPr lvl="1"/>
            <a:r>
              <a:rPr lang="id-ID" sz="3000" dirty="0"/>
              <a:t>	</a:t>
            </a:r>
            <a:r>
              <a:rPr lang="id-ID" sz="3000" dirty="0" err="1"/>
              <a:t>Mengupdate</a:t>
            </a:r>
            <a:r>
              <a:rPr lang="id-ID" sz="3000" dirty="0"/>
              <a:t> </a:t>
            </a:r>
            <a:r>
              <a:rPr lang="id-ID" sz="3000" dirty="0" err="1"/>
              <a:t>package</a:t>
            </a:r>
            <a:r>
              <a:rPr lang="id-ID" sz="3000" dirty="0"/>
              <a:t>: </a:t>
            </a:r>
            <a:r>
              <a:rPr lang="id-ID" sz="3000" dirty="0" err="1"/>
              <a:t>npm</a:t>
            </a:r>
            <a:r>
              <a:rPr lang="id-ID" sz="3000" dirty="0"/>
              <a:t> </a:t>
            </a:r>
            <a:r>
              <a:rPr lang="id-ID" sz="3000" dirty="0" err="1"/>
              <a:t>update</a:t>
            </a:r>
            <a:r>
              <a:rPr lang="id-ID" sz="3000" dirty="0"/>
              <a:t> </a:t>
            </a:r>
            <a:r>
              <a:rPr lang="id-ID" sz="3000" dirty="0">
                <a:solidFill>
                  <a:schemeClr val="tx1"/>
                </a:solidFill>
              </a:rPr>
              <a:t>&lt;</a:t>
            </a:r>
            <a:r>
              <a:rPr lang="id-ID" sz="3000" dirty="0" err="1">
                <a:solidFill>
                  <a:schemeClr val="tx1"/>
                </a:solidFill>
              </a:rPr>
              <a:t>PackageName</a:t>
            </a:r>
            <a:r>
              <a:rPr lang="id-ID" sz="3000" dirty="0">
                <a:solidFill>
                  <a:schemeClr val="tx1"/>
                </a:solidFill>
              </a:rPr>
              <a:t>&gt;</a:t>
            </a:r>
            <a:endParaRPr lang="id-ID" sz="3000" dirty="0"/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23880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123-2E84-48DA-88FD-6B91DD93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20CF-C9F0-4EF4-8DB2-95518A2C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Event emitter</a:t>
            </a:r>
          </a:p>
          <a:p>
            <a:r>
              <a:rPr lang="en-US" dirty="0" err="1"/>
              <a:t>Asynchronuous</a:t>
            </a:r>
            <a:r>
              <a:rPr lang="en-US" dirty="0"/>
              <a:t> Callback</a:t>
            </a:r>
          </a:p>
          <a:p>
            <a:r>
              <a:rPr lang="en-US" dirty="0"/>
              <a:t>File System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48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8340-7E35-4BC9-AD54-55C8132D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Web server</a:t>
            </a:r>
            <a:endParaRPr lang="id-ID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972B0A-9F7C-4A57-BB24-22F7F98C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C008F6-30C6-43D3-8741-959ED0C27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8EBE42-B9D3-4FD7-8DE6-32F09DED2220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10089" b="-1"/>
          <a:stretch/>
        </p:blipFill>
        <p:spPr>
          <a:xfrm>
            <a:off x="5120640" y="1438360"/>
            <a:ext cx="56762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9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12F6-5072-4A13-83E6-524B04F6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957B-6CE7-4891-88CE-0ECC9180F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r>
              <a:rPr lang="en-US" dirty="0"/>
              <a:t>Serving static Content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391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9425-984E-471F-841A-D94C4027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84C4-4EDC-4F90-B6EF-66310497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4000" b="0" i="0" u="none" strike="noStrike" dirty="0">
                <a:solidFill>
                  <a:srgbClr val="FFFFFF"/>
                </a:solidFill>
                <a:effectLst/>
                <a:latin typeface="YACgEev4gKc 0"/>
              </a:rPr>
              <a:t>Node.js adalah sebuah </a:t>
            </a:r>
            <a:r>
              <a:rPr lang="id-ID" sz="4000" b="0" i="0" u="none" strike="noStrike" dirty="0" err="1">
                <a:solidFill>
                  <a:srgbClr val="FFFFFF"/>
                </a:solidFill>
                <a:effectLst/>
                <a:latin typeface="YACgEev4gKc 0"/>
              </a:rPr>
              <a:t>Javascript</a:t>
            </a:r>
            <a:r>
              <a:rPr lang="id-ID" sz="4000" b="0" i="0" u="none" strike="noStrike" dirty="0">
                <a:solidFill>
                  <a:srgbClr val="FFFFFF"/>
                </a:solidFill>
                <a:effectLst/>
                <a:latin typeface="YACgEev4gKc 0"/>
              </a:rPr>
              <a:t> </a:t>
            </a:r>
            <a:r>
              <a:rPr lang="id-ID" sz="4000" b="0" i="0" u="none" strike="noStrike" dirty="0" err="1">
                <a:solidFill>
                  <a:srgbClr val="FFFFFF"/>
                </a:solidFill>
                <a:effectLst/>
                <a:latin typeface="YACgEev4gKc 0"/>
              </a:rPr>
              <a:t>runtime</a:t>
            </a:r>
            <a:r>
              <a:rPr lang="id-ID" sz="4000" b="0" i="0" u="none" strike="noStrike" dirty="0">
                <a:solidFill>
                  <a:srgbClr val="FFFFFF"/>
                </a:solidFill>
                <a:effectLst/>
                <a:latin typeface="YACgEev4gKc 0"/>
              </a:rPr>
              <a:t> yang dibangun dari </a:t>
            </a:r>
            <a:r>
              <a:rPr lang="id-ID" sz="4000" b="0" i="0" u="none" strike="noStrike" dirty="0" err="1">
                <a:solidFill>
                  <a:srgbClr val="FFFFFF"/>
                </a:solidFill>
                <a:effectLst/>
                <a:latin typeface="YACgEev4gKc 0"/>
              </a:rPr>
              <a:t>javascript</a:t>
            </a:r>
            <a:r>
              <a:rPr lang="id-ID" sz="4000" b="0" i="0" u="none" strike="noStrike" dirty="0">
                <a:solidFill>
                  <a:srgbClr val="FFFFFF"/>
                </a:solidFill>
                <a:effectLst/>
                <a:latin typeface="YACgEev4gKc 0"/>
              </a:rPr>
              <a:t> </a:t>
            </a:r>
            <a:r>
              <a:rPr lang="id-ID" sz="4000" b="0" i="0" u="none" strike="noStrike" dirty="0" err="1">
                <a:solidFill>
                  <a:srgbClr val="FFFFFF"/>
                </a:solidFill>
                <a:effectLst/>
                <a:latin typeface="YACgEev4gKc 0"/>
              </a:rPr>
              <a:t>engine</a:t>
            </a:r>
            <a:r>
              <a:rPr lang="id-ID" sz="4000" b="0" i="0" u="none" strike="noStrike" dirty="0">
                <a:solidFill>
                  <a:srgbClr val="FFFFFF"/>
                </a:solidFill>
                <a:effectLst/>
                <a:latin typeface="YACgEev4gKc 0"/>
              </a:rPr>
              <a:t> </a:t>
            </a:r>
            <a:r>
              <a:rPr lang="id-ID" sz="4000" b="0" i="0" u="none" strike="noStrike" dirty="0" err="1">
                <a:solidFill>
                  <a:srgbClr val="FFFFFF"/>
                </a:solidFill>
                <a:effectLst/>
                <a:latin typeface="YACgEev4gKc 0"/>
              </a:rPr>
              <a:t>Chrome</a:t>
            </a:r>
            <a:r>
              <a:rPr lang="id-ID" sz="4000" b="0" i="0" u="none" strike="noStrike" dirty="0">
                <a:solidFill>
                  <a:srgbClr val="FFFFFF"/>
                </a:solidFill>
                <a:effectLst/>
                <a:latin typeface="YACgEev4gKc 0"/>
              </a:rPr>
              <a:t> V8</a:t>
            </a:r>
            <a:endParaRPr lang="id-ID" sz="4000" dirty="0">
              <a:solidFill>
                <a:srgbClr val="FFFFFF"/>
              </a:solidFill>
              <a:effectLst/>
              <a:latin typeface="YACgEev4gKc 0"/>
            </a:endParaRPr>
          </a:p>
          <a:p>
            <a:r>
              <a:rPr lang="id-ID" sz="4000" b="0" i="0" u="none" strike="noStrike" dirty="0">
                <a:solidFill>
                  <a:srgbClr val="FFFFFF"/>
                </a:solidFill>
                <a:effectLst/>
                <a:latin typeface="YACgEev4gKc 0"/>
              </a:rPr>
              <a:t>Node.js bersifat </a:t>
            </a:r>
            <a:r>
              <a:rPr lang="id-ID" sz="4000" b="0" i="0" u="none" strike="noStrike" dirty="0" err="1">
                <a:solidFill>
                  <a:srgbClr val="FFFFFF"/>
                </a:solidFill>
                <a:effectLst/>
                <a:latin typeface="YACgEev4gKc 0"/>
              </a:rPr>
              <a:t>opensource</a:t>
            </a:r>
            <a:r>
              <a:rPr lang="id-ID" sz="4000" b="0" i="0" u="none" strike="noStrike" dirty="0">
                <a:solidFill>
                  <a:srgbClr val="FFFFFF"/>
                </a:solidFill>
                <a:effectLst/>
                <a:latin typeface="YACgEev4gKc 0"/>
              </a:rPr>
              <a:t> dan memungkinkan Kita menjalankan </a:t>
            </a:r>
            <a:r>
              <a:rPr lang="id-ID" sz="4000" b="0" i="0" u="none" strike="noStrike" dirty="0" err="1">
                <a:solidFill>
                  <a:srgbClr val="FFFFFF"/>
                </a:solidFill>
                <a:effectLst/>
                <a:latin typeface="YACgEev4gKc 0"/>
              </a:rPr>
              <a:t>javascript</a:t>
            </a:r>
            <a:r>
              <a:rPr lang="id-ID" sz="4000" b="0" i="0" u="none" strike="noStrike" dirty="0">
                <a:solidFill>
                  <a:srgbClr val="FFFFFF"/>
                </a:solidFill>
                <a:effectLst/>
                <a:latin typeface="YACgEev4gKc 0"/>
              </a:rPr>
              <a:t> pada server</a:t>
            </a:r>
            <a:r>
              <a:rPr lang="en-US" sz="4000" dirty="0">
                <a:solidFill>
                  <a:srgbClr val="FFFFFF"/>
                </a:solidFill>
                <a:effectLst/>
                <a:latin typeface="YACgEev4gKc 0"/>
              </a:rPr>
              <a:t> </a:t>
            </a:r>
            <a:r>
              <a:rPr lang="id-ID" sz="4000" b="0" i="0" u="none" strike="noStrike" dirty="0">
                <a:solidFill>
                  <a:srgbClr val="FFFFFF"/>
                </a:solidFill>
                <a:effectLst/>
                <a:latin typeface="YACgEev4gKc 0"/>
              </a:rPr>
              <a:t>(server </a:t>
            </a:r>
            <a:r>
              <a:rPr lang="id-ID" sz="4000" b="0" i="0" u="none" strike="noStrike" dirty="0" err="1">
                <a:solidFill>
                  <a:srgbClr val="FFFFFF"/>
                </a:solidFill>
                <a:effectLst/>
                <a:latin typeface="YACgEev4gKc 0"/>
              </a:rPr>
              <a:t>side</a:t>
            </a:r>
            <a:r>
              <a:rPr lang="id-ID" sz="4000" b="0" i="0" u="none" strike="noStrike" dirty="0">
                <a:solidFill>
                  <a:srgbClr val="FFFFFF"/>
                </a:solidFill>
                <a:effectLst/>
                <a:latin typeface="YACgEev4gKc 0"/>
              </a:rPr>
              <a:t>)</a:t>
            </a:r>
            <a:endParaRPr lang="id-ID" sz="4000" dirty="0">
              <a:solidFill>
                <a:srgbClr val="FFFFFF"/>
              </a:solidFill>
              <a:effectLst/>
              <a:latin typeface="YACgEev4gKc 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393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03F7-6813-44A1-BE11-0E595790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NodeJS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9AC1-EB03-4396-B157-02AFD05B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Node.js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sifat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Non-Blocking Asynchronous,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artinya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menangani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sekaligus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sifat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Syncronous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diselesaikan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terlebih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dahulu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menangani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lain. </a:t>
            </a:r>
          </a:p>
          <a:p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Dikarenakan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sifat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Node.js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scalable,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kapasitas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server.</a:t>
            </a:r>
            <a:endParaRPr lang="id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637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6F7D-9A17-4155-9DC9-45CA5D41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endParaRPr lang="id-ID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D42A8-836A-4FC6-BE02-6336C6C5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5AA229-0B4E-4809-8BE3-C36D5ACEF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Node.js Concepts">
            <a:extLst>
              <a:ext uri="{FF2B5EF4-FFF2-40B4-BE49-F238E27FC236}">
                <a16:creationId xmlns:a16="http://schemas.microsoft.com/office/drawing/2014/main" id="{1971DBE8-36D1-4B08-99B0-F835DFCBC9A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8783" y="1438360"/>
            <a:ext cx="4599949" cy="3835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914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FD38-C868-4B8E-925C-957A4A95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53EF-1603-419D-A319-57020DC3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Kunjungi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situr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Node.js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Url: </a:t>
            </a:r>
            <a:r>
              <a:rPr lang="en-US" sz="4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https://nodejs.org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unduh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LTS (Long Term Support).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LTS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menghadapi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Fitur-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Current,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kemungkinan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bug.</a:t>
            </a:r>
            <a:endParaRPr lang="id-ID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201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446B-35FA-48D8-8CEF-CC0DD7FC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79A4-6CD3-4E84-BD65-CBD0DDF0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bukalah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prompt,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Node.js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E91C4-D56A-499B-A5AC-05CB1B503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4" y="3761824"/>
            <a:ext cx="4014206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9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1B7B5-0A6F-4652-8D02-EE516CB7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NPM</a:t>
            </a:r>
            <a:endParaRPr lang="id-I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76CA-FB53-4128-95BC-E79694C40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id-ID">
                <a:solidFill>
                  <a:schemeClr val="tx1"/>
                </a:solidFill>
              </a:rPr>
              <a:t> npm adalah Node Package Manager. Selama bertahun-tahun, Node digunakan secara luas oleh developer JavaScript untuk membagikan tools, install berbagai modul dan mengelola dependensi mereka. Karena itu, mengetahui npm sangatlah penting untuk orang yang bekerja dengan Node.js.</a:t>
            </a:r>
          </a:p>
        </p:txBody>
      </p:sp>
    </p:spTree>
    <p:extLst>
      <p:ext uri="{BB962C8B-B14F-4D97-AF65-F5344CB8AC3E}">
        <p14:creationId xmlns:p14="http://schemas.microsoft.com/office/powerpoint/2010/main" val="247046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D6415-2851-4898-9F71-497E6BA7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endParaRPr lang="id-ID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641A-4EA7-4CE6-BD59-D0A9B2E9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id-ID" err="1"/>
              <a:t>Node</a:t>
            </a:r>
            <a:r>
              <a:rPr lang="id-ID"/>
              <a:t> </a:t>
            </a:r>
            <a:r>
              <a:rPr lang="id-ID" err="1"/>
              <a:t>Package</a:t>
            </a:r>
            <a:r>
              <a:rPr lang="id-ID"/>
              <a:t> </a:t>
            </a:r>
            <a:r>
              <a:rPr lang="id-ID" err="1"/>
              <a:t>Manager</a:t>
            </a:r>
            <a:r>
              <a:rPr lang="id-ID"/>
              <a:t> (NPM) menyediakan dua fungsi utama:</a:t>
            </a:r>
          </a:p>
          <a:p>
            <a:pPr lvl="1"/>
            <a:r>
              <a:rPr lang="id-ID"/>
              <a:t>Repositori </a:t>
            </a:r>
            <a:r>
              <a:rPr lang="id-ID" err="1"/>
              <a:t>online</a:t>
            </a:r>
            <a:r>
              <a:rPr lang="id-ID"/>
              <a:t> untuk </a:t>
            </a:r>
            <a:r>
              <a:rPr lang="id-ID" err="1"/>
              <a:t>package</a:t>
            </a:r>
            <a:r>
              <a:rPr lang="id-ID"/>
              <a:t> / modul Node.js yang dapat dicari di www.npmjs.com</a:t>
            </a:r>
          </a:p>
          <a:p>
            <a:pPr lvl="1"/>
            <a:r>
              <a:rPr lang="id-ID" err="1"/>
              <a:t>Command</a:t>
            </a:r>
            <a:r>
              <a:rPr lang="id-ID"/>
              <a:t> </a:t>
            </a:r>
            <a:r>
              <a:rPr lang="id-ID" err="1"/>
              <a:t>Utility</a:t>
            </a:r>
            <a:r>
              <a:rPr lang="id-ID"/>
              <a:t> untuk </a:t>
            </a:r>
            <a:r>
              <a:rPr lang="id-ID" err="1"/>
              <a:t>menginstal</a:t>
            </a:r>
            <a:r>
              <a:rPr lang="id-ID"/>
              <a:t> </a:t>
            </a:r>
            <a:r>
              <a:rPr lang="id-ID" err="1"/>
              <a:t>package</a:t>
            </a:r>
            <a:r>
              <a:rPr lang="id-ID"/>
              <a:t> Node.js, melakukan manajemen versi dan </a:t>
            </a:r>
            <a:r>
              <a:rPr lang="id-ID" err="1"/>
              <a:t>dependency</a:t>
            </a:r>
            <a:r>
              <a:rPr lang="id-ID"/>
              <a:t> </a:t>
            </a:r>
            <a:r>
              <a:rPr lang="id-ID" err="1"/>
              <a:t>management</a:t>
            </a:r>
            <a:r>
              <a:rPr lang="id-ID"/>
              <a:t> Node.js </a:t>
            </a:r>
            <a:r>
              <a:rPr lang="id-ID" err="1"/>
              <a:t>package</a:t>
            </a:r>
            <a:r>
              <a:rPr lang="id-ID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0015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5F594-6318-41A1-88BC-1DC5B550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endParaRPr lang="id-I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0537-F95B-4436-BDDE-8F62BDD3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Untuk melakukan instalasi sebuah paket gunakan perintah seperti berikut: npm install &lt;PackageName&gt;, 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Secara </a:t>
            </a:r>
            <a:r>
              <a:rPr lang="id-ID" dirty="0" err="1">
                <a:solidFill>
                  <a:schemeClr val="tx1"/>
                </a:solidFill>
              </a:rPr>
              <a:t>default</a:t>
            </a:r>
            <a:r>
              <a:rPr lang="id-ID" dirty="0">
                <a:solidFill>
                  <a:schemeClr val="tx1"/>
                </a:solidFill>
              </a:rPr>
              <a:t>, NPM </a:t>
            </a:r>
            <a:r>
              <a:rPr lang="id-ID" dirty="0" err="1">
                <a:solidFill>
                  <a:schemeClr val="tx1"/>
                </a:solidFill>
              </a:rPr>
              <a:t>menginstal</a:t>
            </a:r>
            <a:r>
              <a:rPr lang="id-ID" dirty="0">
                <a:solidFill>
                  <a:schemeClr val="tx1"/>
                </a:solidFill>
              </a:rPr>
              <a:t> dependensi dalam mode lokal. Mode lokal mengacu pada instalasi paket di </a:t>
            </a:r>
            <a:r>
              <a:rPr lang="id-ID" dirty="0" err="1">
                <a:solidFill>
                  <a:schemeClr val="tx1"/>
                </a:solidFill>
              </a:rPr>
              <a:t>direktori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node_modules</a:t>
            </a:r>
            <a:r>
              <a:rPr lang="id-ID" dirty="0">
                <a:solidFill>
                  <a:schemeClr val="tx1"/>
                </a:solidFill>
              </a:rPr>
              <a:t> yang terletak di folder tempat aplikasi </a:t>
            </a:r>
            <a:r>
              <a:rPr lang="id-ID" dirty="0" err="1">
                <a:solidFill>
                  <a:schemeClr val="tx1"/>
                </a:solidFill>
              </a:rPr>
              <a:t>Node</a:t>
            </a:r>
            <a:r>
              <a:rPr lang="id-ID" dirty="0">
                <a:solidFill>
                  <a:schemeClr val="tx1"/>
                </a:solidFill>
              </a:rPr>
              <a:t>. Paket yang digunakan secara lokal dapat diakses melalui metode </a:t>
            </a:r>
            <a:r>
              <a:rPr lang="id-ID" dirty="0" err="1">
                <a:solidFill>
                  <a:schemeClr val="tx1"/>
                </a:solidFill>
              </a:rPr>
              <a:t>require</a:t>
            </a:r>
            <a:r>
              <a:rPr lang="id-ID" dirty="0">
                <a:solidFill>
                  <a:schemeClr val="tx1"/>
                </a:solidFill>
              </a:rPr>
              <a:t>(). Untuk melakukan instalasi secara global, gunakan perintah </a:t>
            </a:r>
            <a:r>
              <a:rPr lang="id-ID" dirty="0" err="1">
                <a:solidFill>
                  <a:schemeClr val="tx1"/>
                </a:solidFill>
              </a:rPr>
              <a:t>npm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install</a:t>
            </a:r>
            <a:r>
              <a:rPr lang="id-ID" dirty="0">
                <a:solidFill>
                  <a:schemeClr val="tx1"/>
                </a:solidFill>
              </a:rPr>
              <a:t> &lt;</a:t>
            </a:r>
            <a:r>
              <a:rPr lang="id-ID" dirty="0" err="1">
                <a:solidFill>
                  <a:schemeClr val="tx1"/>
                </a:solidFill>
              </a:rPr>
              <a:t>PackageName</a:t>
            </a:r>
            <a:r>
              <a:rPr lang="id-ID" dirty="0">
                <a:solidFill>
                  <a:schemeClr val="tx1"/>
                </a:solidFill>
              </a:rPr>
              <a:t>&gt; -g.</a:t>
            </a:r>
          </a:p>
        </p:txBody>
      </p:sp>
    </p:spTree>
    <p:extLst>
      <p:ext uri="{BB962C8B-B14F-4D97-AF65-F5344CB8AC3E}">
        <p14:creationId xmlns:p14="http://schemas.microsoft.com/office/powerpoint/2010/main" val="11246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6" ma:contentTypeDescription="Create a new document." ma:contentTypeScope="" ma:versionID="4b664ee213e759ba444a87b833322cb1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97c5fece331c7a44d3ded141a61444bb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C011BD-3FDF-43E7-8482-DE8986ADC9B0}"/>
</file>

<file path=customXml/itemProps2.xml><?xml version="1.0" encoding="utf-8"?>
<ds:datastoreItem xmlns:ds="http://schemas.openxmlformats.org/officeDocument/2006/customXml" ds:itemID="{348E8967-AAD3-44D9-8530-CEF8B2ACA419}"/>
</file>

<file path=customXml/itemProps3.xml><?xml version="1.0" encoding="utf-8"?>
<ds:datastoreItem xmlns:ds="http://schemas.openxmlformats.org/officeDocument/2006/customXml" ds:itemID="{1AE920A5-51DC-4DF9-8F73-3E3568CA4764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386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Calisto MT</vt:lpstr>
      <vt:lpstr>Wingdings 2</vt:lpstr>
      <vt:lpstr>YACgEev4gKc 0</vt:lpstr>
      <vt:lpstr>Slate</vt:lpstr>
      <vt:lpstr>NodeJs</vt:lpstr>
      <vt:lpstr>Pengenalan NodeJs</vt:lpstr>
      <vt:lpstr>Konsep NodeJS</vt:lpstr>
      <vt:lpstr>PowerPoint Presentation</vt:lpstr>
      <vt:lpstr>Instalasi</vt:lpstr>
      <vt:lpstr>PowerPoint Presentation</vt:lpstr>
      <vt:lpstr>NPM</vt:lpstr>
      <vt:lpstr>PowerPoint Presentation</vt:lpstr>
      <vt:lpstr>PowerPoint Presentation</vt:lpstr>
      <vt:lpstr>PowerPoint Presentation</vt:lpstr>
      <vt:lpstr>PowerPoint Presentation</vt:lpstr>
      <vt:lpstr>Web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IRVAN LEWENUSA 10817001</dc:creator>
  <cp:lastModifiedBy>IRVAN LEWENUSA 10817001</cp:lastModifiedBy>
  <cp:revision>2</cp:revision>
  <dcterms:created xsi:type="dcterms:W3CDTF">2020-11-04T07:24:26Z</dcterms:created>
  <dcterms:modified xsi:type="dcterms:W3CDTF">2020-11-04T07:28:51Z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