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59" roundtripDataSignature="AMtx7mhICjXOlAMpt/KBDLHlr3KMznPP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customschemas.google.com/relationships/presentationmetadata" Target="meta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-1" y="8890412"/>
            <a:ext cx="6308999" cy="2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 txBox="1"/>
          <p:nvPr>
            <p:ph idx="12" type="sldNum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:notes"/>
          <p:cNvSpPr txBox="1"/>
          <p:nvPr>
            <p:ph idx="11" type="ftr"/>
          </p:nvPr>
        </p:nvSpPr>
        <p:spPr>
          <a:xfrm>
            <a:off x="-1" y="8890412"/>
            <a:ext cx="6308999" cy="2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b="0" i="0" lang="en-US" sz="1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https://softuni.org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261" name="Google Shape;261;p15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262" name="Google Shape;262;p15:notes"/>
          <p:cNvSpPr txBox="1"/>
          <p:nvPr>
            <p:ph idx="12" type="sldNum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263" name="Google Shape;263;p15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15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5:notes"/>
          <p:cNvSpPr txBox="1"/>
          <p:nvPr>
            <p:ph idx="11" type="ftr"/>
          </p:nvPr>
        </p:nvSpPr>
        <p:spPr>
          <a:xfrm>
            <a:off x="-1" y="8890412"/>
            <a:ext cx="6308999" cy="2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https://softuni.org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285" name="Google Shape;285;p16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286" name="Google Shape;286;p16:notes"/>
          <p:cNvSpPr txBox="1"/>
          <p:nvPr>
            <p:ph idx="12" type="sldNum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287" name="Google Shape;287;p16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:notes"/>
          <p:cNvSpPr txBox="1"/>
          <p:nvPr>
            <p:ph idx="11" type="ftr"/>
          </p:nvPr>
        </p:nvSpPr>
        <p:spPr>
          <a:xfrm>
            <a:off x="-1" y="8890412"/>
            <a:ext cx="6308999" cy="2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https://softuni.org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 txBox="1"/>
          <p:nvPr>
            <p:ph idx="11" type="ftr"/>
          </p:nvPr>
        </p:nvSpPr>
        <p:spPr>
          <a:xfrm>
            <a:off x="-1" y="8890412"/>
            <a:ext cx="6308999" cy="2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b="0" i="0" lang="en-US" sz="1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https://softuni.org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2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:notes"/>
          <p:cNvSpPr txBox="1"/>
          <p:nvPr>
            <p:ph idx="12" type="sldNum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7" name="Google Shape;337;p20:notes"/>
          <p:cNvSpPr txBox="1"/>
          <p:nvPr>
            <p:ph idx="11" type="ftr"/>
          </p:nvPr>
        </p:nvSpPr>
        <p:spPr>
          <a:xfrm>
            <a:off x="-1" y="8890412"/>
            <a:ext cx="6308999" cy="2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https://softuni.org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 txBox="1"/>
          <p:nvPr>
            <p:ph idx="12" type="sldNum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3:notes"/>
          <p:cNvSpPr txBox="1"/>
          <p:nvPr>
            <p:ph idx="11" type="ftr"/>
          </p:nvPr>
        </p:nvSpPr>
        <p:spPr>
          <a:xfrm>
            <a:off x="-1" y="8890412"/>
            <a:ext cx="6308999" cy="2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b="0" i="0" lang="en-US" sz="1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https://softuni.org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3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5:notes"/>
          <p:cNvSpPr txBox="1"/>
          <p:nvPr>
            <p:ph idx="12" type="sldNum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9" name="Google Shape;529;p35:notes"/>
          <p:cNvSpPr txBox="1"/>
          <p:nvPr>
            <p:ph idx="11" type="ftr"/>
          </p:nvPr>
        </p:nvSpPr>
        <p:spPr>
          <a:xfrm>
            <a:off x="-1" y="8890412"/>
            <a:ext cx="6308999" cy="2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https://softuni.org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4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3:notes"/>
          <p:cNvSpPr txBox="1"/>
          <p:nvPr>
            <p:ph idx="12" type="sldNum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1" name="Google Shape;641;p43:notes"/>
          <p:cNvSpPr txBox="1"/>
          <p:nvPr>
            <p:ph idx="11" type="ftr"/>
          </p:nvPr>
        </p:nvSpPr>
        <p:spPr>
          <a:xfrm>
            <a:off x="-1" y="8890412"/>
            <a:ext cx="6308999" cy="2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https://softuni.org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2" name="Google Shape;732;p5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52:notes"/>
          <p:cNvSpPr txBox="1"/>
          <p:nvPr>
            <p:ph idx="12" type="sldNum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4" name="Google Shape;734;p52:notes"/>
          <p:cNvSpPr txBox="1"/>
          <p:nvPr>
            <p:ph idx="11" type="ftr"/>
          </p:nvPr>
        </p:nvSpPr>
        <p:spPr>
          <a:xfrm>
            <a:off x="-1" y="8890412"/>
            <a:ext cx="6308999" cy="2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https://softuni.org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9" name="Google Shape;739;p5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53:notes"/>
          <p:cNvSpPr txBox="1"/>
          <p:nvPr>
            <p:ph idx="12" type="sldNum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1" name="Google Shape;741;p53:notes"/>
          <p:cNvSpPr txBox="1"/>
          <p:nvPr>
            <p:ph idx="11" type="ftr"/>
          </p:nvPr>
        </p:nvSpPr>
        <p:spPr>
          <a:xfrm>
            <a:off x="-1" y="8890412"/>
            <a:ext cx="6308999" cy="2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https://softuni.org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oftuni.org/" TargetMode="External"/><Relationship Id="rId3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5"/>
          <p:cNvSpPr/>
          <p:nvPr/>
        </p:nvSpPr>
        <p:spPr>
          <a:xfrm>
            <a:off x="-26268" y="6781800"/>
            <a:ext cx="12215093" cy="180611"/>
          </a:xfrm>
          <a:prstGeom prst="rect">
            <a:avLst/>
          </a:prstGeom>
          <a:solidFill>
            <a:srgbClr val="50A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55"/>
          <p:cNvSpPr txBox="1"/>
          <p:nvPr>
            <p:ph idx="1" type="body"/>
          </p:nvPr>
        </p:nvSpPr>
        <p:spPr>
          <a:xfrm>
            <a:off x="8673270" y="6189708"/>
            <a:ext cx="2950749" cy="351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8808C"/>
              </a:buClr>
              <a:buSzPts val="1798"/>
              <a:buNone/>
              <a:defRPr b="1" sz="1798">
                <a:solidFill>
                  <a:srgbClr val="3880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55"/>
          <p:cNvSpPr txBox="1"/>
          <p:nvPr>
            <p:ph idx="2" type="body"/>
          </p:nvPr>
        </p:nvSpPr>
        <p:spPr>
          <a:xfrm>
            <a:off x="8673270" y="5807428"/>
            <a:ext cx="2950749" cy="382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2737E"/>
              </a:buClr>
              <a:buSzPts val="1998"/>
              <a:buNone/>
              <a:defRPr b="1" sz="1998">
                <a:solidFill>
                  <a:srgbClr val="3273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Uni logo" id="17" name="Google Shape;17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9999" y="5958860"/>
            <a:ext cx="1812856" cy="627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3965" y="6010242"/>
            <a:ext cx="1859441" cy="5243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ircuit, drawing&#10;&#10;Description automatically generated" id="19" name="Google Shape;19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379" y="5995518"/>
            <a:ext cx="1669830" cy="5537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5"/>
          <p:cNvSpPr txBox="1"/>
          <p:nvPr>
            <p:ph idx="3" type="body"/>
          </p:nvPr>
        </p:nvSpPr>
        <p:spPr>
          <a:xfrm>
            <a:off x="661572" y="5432479"/>
            <a:ext cx="3704648" cy="444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2737E"/>
              </a:buClr>
              <a:buSzPts val="2398"/>
              <a:buNone/>
              <a:defRPr b="1" sz="2398">
                <a:solidFill>
                  <a:srgbClr val="3273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5"/>
          <p:cNvSpPr txBox="1"/>
          <p:nvPr>
            <p:ph idx="4" type="body"/>
          </p:nvPr>
        </p:nvSpPr>
        <p:spPr>
          <a:xfrm>
            <a:off x="661572" y="4940540"/>
            <a:ext cx="3704648" cy="506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F6B75"/>
              </a:buClr>
              <a:buSzPts val="2798"/>
              <a:buNone/>
              <a:defRPr b="1" sz="2798">
                <a:solidFill>
                  <a:srgbClr val="2F6B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55"/>
          <p:cNvSpPr/>
          <p:nvPr>
            <p:ph idx="5" type="pic"/>
          </p:nvPr>
        </p:nvSpPr>
        <p:spPr>
          <a:xfrm>
            <a:off x="3423817" y="2710067"/>
            <a:ext cx="5437955" cy="2087085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55"/>
          <p:cNvSpPr txBox="1"/>
          <p:nvPr>
            <p:ph idx="6" type="subTitle"/>
          </p:nvPr>
        </p:nvSpPr>
        <p:spPr>
          <a:xfrm>
            <a:off x="661572" y="1308887"/>
            <a:ext cx="10962447" cy="121728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2F6B75"/>
              </a:buClr>
              <a:buSzPts val="3598"/>
              <a:buNone/>
              <a:defRPr sz="3598">
                <a:solidFill>
                  <a:srgbClr val="2F6B75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5"/>
          <p:cNvSpPr txBox="1"/>
          <p:nvPr>
            <p:ph type="title"/>
          </p:nvPr>
        </p:nvSpPr>
        <p:spPr>
          <a:xfrm>
            <a:off x="661572" y="254857"/>
            <a:ext cx="10962447" cy="95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8808C"/>
              </a:buClr>
              <a:buSzPts val="5400"/>
              <a:buFont typeface="Calibri"/>
              <a:buNone/>
              <a:defRPr sz="5400">
                <a:solidFill>
                  <a:srgbClr val="3880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4"/>
          <p:cNvSpPr txBox="1"/>
          <p:nvPr>
            <p:ph idx="1" type="body"/>
          </p:nvPr>
        </p:nvSpPr>
        <p:spPr>
          <a:xfrm>
            <a:off x="190353" y="1196124"/>
            <a:ext cx="11815018" cy="55611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64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64"/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4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4"/>
          <p:cNvSpPr txBox="1"/>
          <p:nvPr>
            <p:ph idx="2" type="body"/>
          </p:nvPr>
        </p:nvSpPr>
        <p:spPr>
          <a:xfrm>
            <a:off x="615122" y="1988840"/>
            <a:ext cx="10958580" cy="1681211"/>
          </a:xfrm>
          <a:prstGeom prst="rect">
            <a:avLst/>
          </a:prstGeom>
          <a:solidFill>
            <a:srgbClr val="C1C6D1">
              <a:alpha val="24705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108000" spcFirstLastPara="1" rIns="108000" wrap="square" tIns="72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5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65"/>
          <p:cNvSpPr/>
          <p:nvPr/>
        </p:nvSpPr>
        <p:spPr>
          <a:xfrm>
            <a:off x="1" y="6237312"/>
            <a:ext cx="12188825" cy="620691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txBody>
          <a:bodyPr anchorCtr="0" anchor="ctr" bIns="60925" lIns="121850" spcFirstLastPara="1" rIns="12185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5"/>
          <p:cNvSpPr txBox="1"/>
          <p:nvPr>
            <p:ph idx="1" type="body"/>
          </p:nvPr>
        </p:nvSpPr>
        <p:spPr>
          <a:xfrm>
            <a:off x="6238428" y="1195930"/>
            <a:ext cx="5760044" cy="492941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65"/>
          <p:cNvSpPr txBox="1"/>
          <p:nvPr>
            <p:ph idx="2" type="body"/>
          </p:nvPr>
        </p:nvSpPr>
        <p:spPr>
          <a:xfrm>
            <a:off x="190352" y="1195930"/>
            <a:ext cx="5760044" cy="492941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65"/>
          <p:cNvSpPr/>
          <p:nvPr/>
        </p:nvSpPr>
        <p:spPr>
          <a:xfrm>
            <a:off x="5160306" y="4816202"/>
            <a:ext cx="1868214" cy="1868701"/>
          </a:xfrm>
          <a:prstGeom prst="ellipse">
            <a:avLst/>
          </a:prstGeom>
          <a:solidFill>
            <a:srgbClr val="4193A1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71893" y="5110630"/>
            <a:ext cx="1060087" cy="125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3587" y="198529"/>
            <a:ext cx="1935481" cy="68709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65"/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5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6"/>
          <p:cNvSpPr txBox="1"/>
          <p:nvPr>
            <p:ph idx="12" type="sldNum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66"/>
          <p:cNvSpPr txBox="1"/>
          <p:nvPr>
            <p:ph idx="1" type="body"/>
          </p:nvPr>
        </p:nvSpPr>
        <p:spPr>
          <a:xfrm>
            <a:off x="4567812" y="1353867"/>
            <a:ext cx="7424300" cy="521993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66"/>
          <p:cNvSpPr/>
          <p:nvPr>
            <p:ph idx="2" type="pic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sp>
      <p:sp>
        <p:nvSpPr>
          <p:cNvPr id="90" name="Google Shape;90;p66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66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6"/>
          <p:cNvSpPr/>
          <p:nvPr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6"/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66"/>
          <p:cNvSpPr txBox="1"/>
          <p:nvPr>
            <p:ph type="title"/>
          </p:nvPr>
        </p:nvSpPr>
        <p:spPr>
          <a:xfrm>
            <a:off x="190356" y="100750"/>
            <a:ext cx="9792488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5" name="Google Shape;95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7"/>
          <p:cNvSpPr txBox="1"/>
          <p:nvPr>
            <p:ph idx="12" type="sldNum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67"/>
          <p:cNvSpPr txBox="1"/>
          <p:nvPr>
            <p:ph idx="1" type="body"/>
          </p:nvPr>
        </p:nvSpPr>
        <p:spPr>
          <a:xfrm>
            <a:off x="152370" y="1186308"/>
            <a:ext cx="9182402" cy="549612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06209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7"/>
              <a:buChar char="▪"/>
              <a:defRPr sz="2797"/>
            </a:lvl1pPr>
            <a:lvl2pPr indent="-406336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Noto Sans Symbols"/>
              <a:buChar char="▪"/>
              <a:defRPr sz="2799"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67"/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67"/>
          <p:cNvSpPr txBox="1"/>
          <p:nvPr>
            <p:ph type="title"/>
          </p:nvPr>
        </p:nvSpPr>
        <p:spPr>
          <a:xfrm>
            <a:off x="172241" y="108873"/>
            <a:ext cx="9810603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1" name="Google Shape;101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logo" id="102" name="Google Shape;10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5692" y="4998779"/>
            <a:ext cx="1812856" cy="627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8065" y="3709833"/>
            <a:ext cx="1859441" cy="5243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ircuit, drawing&#10;&#10;Description automatically generated" id="104" name="Google Shape;104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66820" y="2344010"/>
            <a:ext cx="1818966" cy="603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6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56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6"/>
          <p:cNvSpPr txBox="1"/>
          <p:nvPr>
            <p:ph idx="1" type="body"/>
          </p:nvPr>
        </p:nvSpPr>
        <p:spPr>
          <a:xfrm>
            <a:off x="196714" y="1314451"/>
            <a:ext cx="11817789" cy="535491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Calibri"/>
              <a:buAutoNum type="arabicPeriod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9" name="Google Shape;29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6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" name="Google Shape;3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2564" y="1476081"/>
            <a:ext cx="1444877" cy="193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7"/>
          <p:cNvSpPr/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7"/>
          <p:cNvSpPr txBox="1"/>
          <p:nvPr>
            <p:ph idx="1" type="body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indent="-228600" lvl="0" marL="45720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8808C"/>
              </a:buClr>
              <a:buSzPts val="3998"/>
              <a:buNone/>
              <a:defRPr b="0" sz="3998">
                <a:solidFill>
                  <a:srgbClr val="3880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7"/>
          <p:cNvSpPr txBox="1"/>
          <p:nvPr>
            <p:ph type="title"/>
          </p:nvPr>
        </p:nvSpPr>
        <p:spPr>
          <a:xfrm>
            <a:off x="614949" y="4725143"/>
            <a:ext cx="10958928" cy="780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2737E"/>
              </a:buClr>
              <a:buSzPts val="5396"/>
              <a:buFont typeface="Calibri"/>
              <a:buNone/>
              <a:defRPr sz="5396">
                <a:solidFill>
                  <a:srgbClr val="32737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8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58"/>
          <p:cNvSpPr txBox="1"/>
          <p:nvPr>
            <p:ph idx="1" type="body"/>
          </p:nvPr>
        </p:nvSpPr>
        <p:spPr>
          <a:xfrm>
            <a:off x="190353" y="1196124"/>
            <a:ext cx="11815018" cy="55611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8"/>
          <p:cNvSpPr/>
          <p:nvPr/>
        </p:nvSpPr>
        <p:spPr>
          <a:xfrm>
            <a:off x="0" y="0"/>
            <a:ext cx="12188825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8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">
  <p:cSld name="Demo Slid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/>
          <p:nvPr/>
        </p:nvSpPr>
        <p:spPr>
          <a:xfrm>
            <a:off x="830784" y="1091472"/>
            <a:ext cx="3551604" cy="3552529"/>
          </a:xfrm>
          <a:prstGeom prst="ellipse">
            <a:avLst/>
          </a:prstGeom>
          <a:solidFill>
            <a:srgbClr val="388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9"/>
          <p:cNvSpPr txBox="1"/>
          <p:nvPr>
            <p:ph idx="1" type="subTitle"/>
          </p:nvPr>
        </p:nvSpPr>
        <p:spPr>
          <a:xfrm>
            <a:off x="4832547" y="3338387"/>
            <a:ext cx="6878490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8808C"/>
              </a:buClr>
              <a:buSzPts val="3998"/>
              <a:buNone/>
              <a:defRPr b="0" sz="3998">
                <a:solidFill>
                  <a:srgbClr val="38808C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type="title"/>
          </p:nvPr>
        </p:nvSpPr>
        <p:spPr>
          <a:xfrm>
            <a:off x="4832547" y="1471048"/>
            <a:ext cx="6878490" cy="1754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2737E"/>
              </a:buClr>
              <a:buSzPts val="5396"/>
              <a:buFont typeface="Calibri"/>
              <a:buNone/>
              <a:defRPr sz="5396">
                <a:solidFill>
                  <a:srgbClr val="32737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/>
          <p:nvPr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rgbClr val="388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0"/>
          <p:cNvSpPr/>
          <p:nvPr/>
        </p:nvSpPr>
        <p:spPr>
          <a:xfrm>
            <a:off x="110971" y="6454759"/>
            <a:ext cx="11966883" cy="258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600" u="sng">
                <a:solidFill>
                  <a:srgbClr val="FFECCC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https://softuni.org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399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circuit, drawing&#10;&#10;Description automatically generated" id="49" name="Google Shape;4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7128" y="198529"/>
            <a:ext cx="2071940" cy="68709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0"/>
          <p:cNvSpPr txBox="1"/>
          <p:nvPr>
            <p:ph type="title"/>
          </p:nvPr>
        </p:nvSpPr>
        <p:spPr>
          <a:xfrm>
            <a:off x="1348430" y="2420888"/>
            <a:ext cx="9426502" cy="1573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8808C"/>
              </a:buClr>
              <a:buSzPts val="13800"/>
              <a:buFont typeface="Calibri"/>
              <a:buNone/>
              <a:defRPr i="0" sz="13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1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1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002-KIMS BUSINESS\007-02-Fullslidesppt-Contents\20161228\02-edu\bulb-item2.png" id="54" name="Google Shape;54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5144" y="1792355"/>
            <a:ext cx="1829828" cy="40622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61"/>
          <p:cNvSpPr txBox="1"/>
          <p:nvPr>
            <p:ph idx="1" type="body"/>
          </p:nvPr>
        </p:nvSpPr>
        <p:spPr>
          <a:xfrm>
            <a:off x="2064972" y="1121144"/>
            <a:ext cx="9927138" cy="527604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picture containing circuit, drawing&#10;&#10;Description automatically generated" id="56" name="Google Shape;5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1"/>
          <p:cNvSpPr txBox="1"/>
          <p:nvPr>
            <p:ph type="title"/>
          </p:nvPr>
        </p:nvSpPr>
        <p:spPr>
          <a:xfrm>
            <a:off x="1296618" y="100750"/>
            <a:ext cx="854221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8808C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2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2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002-KIMS BUSINESS\007-02-Fullslidesppt-Contents\20161228\02-edu\bulb-item2.png" id="61" name="Google Shape;61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9891" y="3314703"/>
            <a:ext cx="1260337" cy="279795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2"/>
          <p:cNvSpPr txBox="1"/>
          <p:nvPr>
            <p:ph idx="1" type="body"/>
          </p:nvPr>
        </p:nvSpPr>
        <p:spPr>
          <a:xfrm>
            <a:off x="1845941" y="1121144"/>
            <a:ext cx="10146172" cy="527604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picture containing circuit, drawing&#10;&#10;Description automatically generated" id="63" name="Google Shape;6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62"/>
          <p:cNvSpPr txBox="1"/>
          <p:nvPr>
            <p:ph type="title"/>
          </p:nvPr>
        </p:nvSpPr>
        <p:spPr>
          <a:xfrm>
            <a:off x="1296618" y="100750"/>
            <a:ext cx="854221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8808C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3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63"/>
          <p:cNvSpPr txBox="1"/>
          <p:nvPr>
            <p:ph type="title"/>
          </p:nvPr>
        </p:nvSpPr>
        <p:spPr>
          <a:xfrm>
            <a:off x="142876" y="100750"/>
            <a:ext cx="1189672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8808C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10" name="Google Shape;10;p54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4"/>
          <p:cNvSpPr txBox="1"/>
          <p:nvPr>
            <p:ph idx="1" type="body"/>
          </p:nvPr>
        </p:nvSpPr>
        <p:spPr>
          <a:xfrm>
            <a:off x="190363" y="1138844"/>
            <a:ext cx="11801748" cy="553051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b="0" i="0" sz="33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672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8972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272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573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827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827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827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827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4"/>
          <p:cNvSpPr txBox="1"/>
          <p:nvPr>
            <p:ph type="title"/>
          </p:nvPr>
        </p:nvSpPr>
        <p:spPr>
          <a:xfrm>
            <a:off x="190355" y="100750"/>
            <a:ext cx="11801748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8808C"/>
              </a:buClr>
              <a:buSzPts val="3998"/>
              <a:buFont typeface="Calibri"/>
              <a:buNone/>
              <a:defRPr b="1" i="0" sz="3998" u="none" cap="none" strike="noStrike">
                <a:solidFill>
                  <a:srgbClr val="3880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1.jpg"/><Relationship Id="rId4" Type="http://schemas.openxmlformats.org/officeDocument/2006/relationships/hyperlink" Target="https://softuni.bg/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42.png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codepen.io/anon/pen/bgrjQr?editors=1000" TargetMode="External"/><Relationship Id="rId4" Type="http://schemas.openxmlformats.org/officeDocument/2006/relationships/hyperlink" Target="http://codepen.io/anon/pen/bgrjQr?editors=1000" TargetMode="External"/><Relationship Id="rId5" Type="http://schemas.openxmlformats.org/officeDocument/2006/relationships/image" Target="../media/image24.png"/><Relationship Id="rId6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judge.softuni.bg/Contests/2772/HTML-and-CSS-Lab" TargetMode="External"/><Relationship Id="rId4" Type="http://schemas.openxmlformats.org/officeDocument/2006/relationships/image" Target="../media/image4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Relationship Id="rId5" Type="http://schemas.openxmlformats.org/officeDocument/2006/relationships/image" Target="../media/image46.png"/><Relationship Id="rId6" Type="http://schemas.openxmlformats.org/officeDocument/2006/relationships/image" Target="../media/image4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Relationship Id="rId4" Type="http://schemas.openxmlformats.org/officeDocument/2006/relationships/image" Target="../media/image62.png"/><Relationship Id="rId5" Type="http://schemas.openxmlformats.org/officeDocument/2006/relationships/hyperlink" Target="https://judge.softuni.bg/Contests/2772/HTML-and-CSS-Lab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judge.softuni.bg/Contests/2772/HTML-and-CSS-La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8.png"/><Relationship Id="rId4" Type="http://schemas.openxmlformats.org/officeDocument/2006/relationships/image" Target="../media/image4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odepen.io/snakov/pen/GRjLWWN" TargetMode="External"/><Relationship Id="rId4" Type="http://schemas.openxmlformats.org/officeDocument/2006/relationships/hyperlink" Target="https://codepen.io/snakov/pen/GRjLWWN" TargetMode="External"/><Relationship Id="rId5" Type="http://schemas.openxmlformats.org/officeDocument/2006/relationships/image" Target="../media/image5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judge.softuni.bg/Contests/2772/HTML-and-CSS-Lab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1.png"/><Relationship Id="rId4" Type="http://schemas.openxmlformats.org/officeDocument/2006/relationships/image" Target="../media/image60.png"/><Relationship Id="rId5" Type="http://schemas.openxmlformats.org/officeDocument/2006/relationships/image" Target="../media/image6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jpg"/><Relationship Id="rId4" Type="http://schemas.openxmlformats.org/officeDocument/2006/relationships/image" Target="../media/image6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6.png"/><Relationship Id="rId4" Type="http://schemas.openxmlformats.org/officeDocument/2006/relationships/hyperlink" Target="https://judge.softuni.bg/Contests/2772/HTML-and-CSS-Lab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judge.softuni.bg/Contests/2772/HTML-and-CSS-Lab" TargetMode="External"/><Relationship Id="rId5" Type="http://schemas.openxmlformats.org/officeDocument/2006/relationships/hyperlink" Target="https://judge.softuni.bg/Contests/2773/HTML-and-CSS-Exercises" TargetMode="External"/><Relationship Id="rId6" Type="http://schemas.openxmlformats.org/officeDocument/2006/relationships/image" Target="../media/image6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1.png"/><Relationship Id="rId4" Type="http://schemas.openxmlformats.org/officeDocument/2006/relationships/image" Target="../media/image6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0.png"/><Relationship Id="rId4" Type="http://schemas.openxmlformats.org/officeDocument/2006/relationships/image" Target="../media/image7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3.png"/><Relationship Id="rId4" Type="http://schemas.openxmlformats.org/officeDocument/2006/relationships/image" Target="../media/image8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7.png"/><Relationship Id="rId4" Type="http://schemas.openxmlformats.org/officeDocument/2006/relationships/image" Target="../media/image7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78.png"/><Relationship Id="rId6" Type="http://schemas.openxmlformats.org/officeDocument/2006/relationships/image" Target="../media/image7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softuni.org/" TargetMode="External"/><Relationship Id="rId4" Type="http://schemas.openxmlformats.org/officeDocument/2006/relationships/hyperlink" Target="https://softuni.bg/" TargetMode="External"/><Relationship Id="rId5" Type="http://schemas.openxmlformats.org/officeDocument/2006/relationships/image" Target="../media/image8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judge.softuni.bg/Contests/2772/HTML-and-CSS-Lab" TargetMode="External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jetbrains.com/webstorm/" TargetMode="External"/><Relationship Id="rId4" Type="http://schemas.openxmlformats.org/officeDocument/2006/relationships/image" Target="../media/image29.png"/><Relationship Id="rId5" Type="http://schemas.openxmlformats.org/officeDocument/2006/relationships/hyperlink" Target="https://www.visualstudio.com/" TargetMode="External"/><Relationship Id="rId6" Type="http://schemas.openxmlformats.org/officeDocument/2006/relationships/image" Target="../media/image41.png"/><Relationship Id="rId7" Type="http://schemas.openxmlformats.org/officeDocument/2006/relationships/image" Target="../media/image15.png"/><Relationship Id="rId8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езултат с изображение за html css" id="111" name="Google Shape;11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9916" y="1747316"/>
            <a:ext cx="3816325" cy="2671427"/>
          </a:xfrm>
          <a:prstGeom prst="roundRect">
            <a:avLst>
              <a:gd fmla="val 1595" name="adj"/>
            </a:avLst>
          </a:prstGeom>
          <a:noFill/>
          <a:ln>
            <a:noFill/>
          </a:ln>
        </p:spPr>
      </p:pic>
      <p:sp>
        <p:nvSpPr>
          <p:cNvPr id="112" name="Google Shape;112;p1"/>
          <p:cNvSpPr txBox="1"/>
          <p:nvPr>
            <p:ph idx="2" type="body"/>
          </p:nvPr>
        </p:nvSpPr>
        <p:spPr>
          <a:xfrm>
            <a:off x="8673270" y="5807428"/>
            <a:ext cx="2950749" cy="382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2737E"/>
              </a:buClr>
              <a:buSzPts val="19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sp>
        <p:nvSpPr>
          <p:cNvPr id="113" name="Google Shape;113;p1"/>
          <p:cNvSpPr txBox="1"/>
          <p:nvPr>
            <p:ph idx="6" type="subTitle"/>
          </p:nvPr>
        </p:nvSpPr>
        <p:spPr>
          <a:xfrm>
            <a:off x="661572" y="1308887"/>
            <a:ext cx="10962447" cy="121728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F6B75"/>
              </a:buClr>
              <a:buSzPts val="3500"/>
              <a:buNone/>
            </a:pPr>
            <a:r>
              <a:rPr lang="en-US"/>
              <a:t>HTML Basic Tags, CSS Introduction</a:t>
            </a:r>
            <a:endParaRPr/>
          </a:p>
        </p:txBody>
      </p:sp>
      <p:sp>
        <p:nvSpPr>
          <p:cNvPr id="114" name="Google Shape;114;p1"/>
          <p:cNvSpPr txBox="1"/>
          <p:nvPr>
            <p:ph type="title"/>
          </p:nvPr>
        </p:nvSpPr>
        <p:spPr>
          <a:xfrm>
            <a:off x="661572" y="254857"/>
            <a:ext cx="10962447" cy="95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8808C"/>
              </a:buClr>
              <a:buSzPts val="5400"/>
              <a:buFont typeface="Calibri"/>
              <a:buNone/>
            </a:pPr>
            <a:r>
              <a:rPr lang="en-US"/>
              <a:t>HTML and CSS Overview</a:t>
            </a:r>
            <a:endParaRPr/>
          </a:p>
        </p:txBody>
      </p:sp>
      <p:pic>
        <p:nvPicPr>
          <p:cNvPr id="115" name="Google Shape;11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20437" y="4187707"/>
            <a:ext cx="1275030" cy="1275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41753" y="4190917"/>
            <a:ext cx="1097974" cy="1271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idx="1" type="body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8808C"/>
              </a:buClr>
              <a:buSzPts val="3900"/>
              <a:buNone/>
            </a:pPr>
            <a:r>
              <a:rPr lang="en-US"/>
              <a:t>Used in 90% of All Internet Sites</a:t>
            </a:r>
            <a:endParaRPr/>
          </a:p>
        </p:txBody>
      </p:sp>
      <p:sp>
        <p:nvSpPr>
          <p:cNvPr id="198" name="Google Shape;198;p10"/>
          <p:cNvSpPr txBox="1"/>
          <p:nvPr>
            <p:ph type="title"/>
          </p:nvPr>
        </p:nvSpPr>
        <p:spPr>
          <a:xfrm>
            <a:off x="614949" y="4725143"/>
            <a:ext cx="10958928" cy="780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2737E"/>
              </a:buClr>
              <a:buSzPts val="5300"/>
              <a:buFont typeface="Calibri"/>
              <a:buNone/>
            </a:pPr>
            <a:r>
              <a:rPr lang="en-US"/>
              <a:t>HTML Common Elements</a:t>
            </a:r>
            <a:endParaRPr/>
          </a:p>
        </p:txBody>
      </p:sp>
      <p:sp>
        <p:nvSpPr>
          <p:cNvPr id="199" name="Google Shape;199;p10"/>
          <p:cNvSpPr txBox="1"/>
          <p:nvPr/>
        </p:nvSpPr>
        <p:spPr>
          <a:xfrm rot="1008642">
            <a:off x="6029751" y="1162151"/>
            <a:ext cx="993924" cy="523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&lt;div&gt;</a:t>
            </a:r>
            <a:endParaRPr/>
          </a:p>
        </p:txBody>
      </p:sp>
      <p:sp>
        <p:nvSpPr>
          <p:cNvPr id="200" name="Google Shape;200;p10"/>
          <p:cNvSpPr txBox="1"/>
          <p:nvPr/>
        </p:nvSpPr>
        <p:spPr>
          <a:xfrm rot="-1083741">
            <a:off x="5986523" y="3495010"/>
            <a:ext cx="1369120" cy="523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&lt;script&gt;</a:t>
            </a:r>
            <a:endParaRPr/>
          </a:p>
        </p:txBody>
      </p:sp>
      <p:sp>
        <p:nvSpPr>
          <p:cNvPr id="201" name="Google Shape;201;p10"/>
          <p:cNvSpPr txBox="1"/>
          <p:nvPr/>
        </p:nvSpPr>
        <p:spPr>
          <a:xfrm rot="699201">
            <a:off x="6220942" y="2729282"/>
            <a:ext cx="1555085" cy="523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&lt;button&gt;</a:t>
            </a:r>
            <a:endParaRPr/>
          </a:p>
        </p:txBody>
      </p:sp>
      <p:sp>
        <p:nvSpPr>
          <p:cNvPr id="202" name="Google Shape;202;p10"/>
          <p:cNvSpPr txBox="1"/>
          <p:nvPr/>
        </p:nvSpPr>
        <p:spPr>
          <a:xfrm rot="-501276">
            <a:off x="5732462" y="2230345"/>
            <a:ext cx="715074" cy="523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&lt;a&gt;</a:t>
            </a:r>
            <a:endParaRPr/>
          </a:p>
        </p:txBody>
      </p:sp>
      <p:sp>
        <p:nvSpPr>
          <p:cNvPr id="203" name="Google Shape;203;p10"/>
          <p:cNvSpPr txBox="1"/>
          <p:nvPr/>
        </p:nvSpPr>
        <p:spPr>
          <a:xfrm rot="-743882">
            <a:off x="4336808" y="2688175"/>
            <a:ext cx="1248735" cy="523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&lt;span&gt;</a:t>
            </a:r>
            <a:endParaRPr/>
          </a:p>
        </p:txBody>
      </p:sp>
      <p:sp>
        <p:nvSpPr>
          <p:cNvPr id="204" name="Google Shape;204;p10"/>
          <p:cNvSpPr txBox="1"/>
          <p:nvPr/>
        </p:nvSpPr>
        <p:spPr>
          <a:xfrm rot="630690">
            <a:off x="6941369" y="2043494"/>
            <a:ext cx="719881" cy="523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&lt;li&gt;</a:t>
            </a:r>
            <a:endParaRPr/>
          </a:p>
        </p:txBody>
      </p:sp>
      <p:sp>
        <p:nvSpPr>
          <p:cNvPr id="205" name="Google Shape;205;p10"/>
          <p:cNvSpPr txBox="1"/>
          <p:nvPr/>
        </p:nvSpPr>
        <p:spPr>
          <a:xfrm rot="-1549746">
            <a:off x="7046623" y="2440165"/>
            <a:ext cx="824050" cy="523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&lt;ul&gt;</a:t>
            </a:r>
            <a:endParaRPr/>
          </a:p>
        </p:txBody>
      </p:sp>
      <p:sp>
        <p:nvSpPr>
          <p:cNvPr id="206" name="Google Shape;206;p10"/>
          <p:cNvSpPr txBox="1"/>
          <p:nvPr/>
        </p:nvSpPr>
        <p:spPr>
          <a:xfrm rot="-359956">
            <a:off x="5179216" y="1725619"/>
            <a:ext cx="1615727" cy="523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&lt;section&gt;</a:t>
            </a:r>
            <a:endParaRPr/>
          </a:p>
        </p:txBody>
      </p:sp>
      <p:sp>
        <p:nvSpPr>
          <p:cNvPr id="207" name="Google Shape;207;p10"/>
          <p:cNvSpPr txBox="1"/>
          <p:nvPr/>
        </p:nvSpPr>
        <p:spPr>
          <a:xfrm rot="-489313">
            <a:off x="5048616" y="1274414"/>
            <a:ext cx="915397" cy="523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&lt;h1&gt;</a:t>
            </a:r>
            <a:endParaRPr/>
          </a:p>
        </p:txBody>
      </p:sp>
      <p:sp>
        <p:nvSpPr>
          <p:cNvPr id="208" name="Google Shape;208;p10"/>
          <p:cNvSpPr txBox="1"/>
          <p:nvPr/>
        </p:nvSpPr>
        <p:spPr>
          <a:xfrm rot="255400">
            <a:off x="4737514" y="3306204"/>
            <a:ext cx="1485533" cy="523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ADA485"/>
                </a:solidFill>
                <a:latin typeface="Calibri"/>
                <a:ea typeface="Calibri"/>
                <a:cs typeface="Calibri"/>
                <a:sym typeface="Calibri"/>
              </a:rPr>
              <a:t>&lt;strong&gt;</a:t>
            </a:r>
            <a:endParaRPr/>
          </a:p>
        </p:txBody>
      </p:sp>
      <p:sp>
        <p:nvSpPr>
          <p:cNvPr id="209" name="Google Shape;209;p10"/>
          <p:cNvSpPr txBox="1"/>
          <p:nvPr/>
        </p:nvSpPr>
        <p:spPr>
          <a:xfrm rot="826208">
            <a:off x="5320243" y="2899424"/>
            <a:ext cx="1333673" cy="523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&lt;input&gt;</a:t>
            </a:r>
            <a:endParaRPr/>
          </a:p>
        </p:txBody>
      </p:sp>
      <p:sp>
        <p:nvSpPr>
          <p:cNvPr id="210" name="Google Shape;210;p10"/>
          <p:cNvSpPr txBox="1"/>
          <p:nvPr/>
        </p:nvSpPr>
        <p:spPr>
          <a:xfrm rot="161718">
            <a:off x="4419440" y="2139956"/>
            <a:ext cx="1093284" cy="523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&lt;img&gt;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Headings and Paragraphs</a:t>
            </a:r>
            <a:endParaRPr/>
          </a:p>
        </p:txBody>
      </p:sp>
      <p:sp>
        <p:nvSpPr>
          <p:cNvPr id="216" name="Google Shape;216;p11"/>
          <p:cNvSpPr txBox="1"/>
          <p:nvPr>
            <p:ph idx="4294967295" type="body"/>
          </p:nvPr>
        </p:nvSpPr>
        <p:spPr>
          <a:xfrm>
            <a:off x="131367" y="1234034"/>
            <a:ext cx="11801576" cy="556908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Char char="▪"/>
            </a:pPr>
            <a:r>
              <a:rPr lang="en-US" sz="3199"/>
              <a:t>Headings: </a:t>
            </a:r>
            <a:r>
              <a:rPr b="1" lang="en-US" sz="3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b="1" lang="en-US" sz="3199">
                <a:solidFill>
                  <a:schemeClr val="lt1"/>
                </a:solidFill>
              </a:rPr>
              <a:t> </a:t>
            </a:r>
            <a:r>
              <a:rPr lang="en-US" sz="3199"/>
              <a:t>to</a:t>
            </a:r>
            <a:r>
              <a:rPr b="1" lang="en-US" sz="3199">
                <a:solidFill>
                  <a:srgbClr val="25565E"/>
                </a:solidFill>
              </a:rPr>
              <a:t> </a:t>
            </a:r>
            <a:r>
              <a:rPr b="1" lang="en-US" sz="3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&lt;h6&gt;</a:t>
            </a:r>
            <a:endParaRPr/>
          </a:p>
          <a:p>
            <a:pPr indent="-158813" lvl="0" marL="3619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</a:pPr>
            <a:r>
              <a:t/>
            </a:r>
            <a:endParaRPr sz="3199"/>
          </a:p>
          <a:p>
            <a:pPr indent="-158813" lvl="0" marL="3619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</a:pPr>
            <a:r>
              <a:t/>
            </a:r>
            <a:endParaRPr sz="3199"/>
          </a:p>
          <a:p>
            <a:pPr indent="-158813" lvl="0" marL="3619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</a:pPr>
            <a:r>
              <a:t/>
            </a:r>
            <a:endParaRPr sz="3199"/>
          </a:p>
          <a:p>
            <a:pPr indent="-361950" lvl="0" marL="3619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9"/>
              <a:buChar char="▪"/>
            </a:pPr>
            <a:r>
              <a:rPr lang="en-US" sz="3199"/>
              <a:t>Paragraphs: </a:t>
            </a:r>
            <a:r>
              <a:rPr b="1" lang="en-US" sz="29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&lt;p&gt;&lt;/p&gt;</a:t>
            </a:r>
            <a:endParaRPr/>
          </a:p>
        </p:txBody>
      </p:sp>
      <p:sp>
        <p:nvSpPr>
          <p:cNvPr id="217" name="Google Shape;217;p11"/>
          <p:cNvSpPr txBox="1"/>
          <p:nvPr/>
        </p:nvSpPr>
        <p:spPr>
          <a:xfrm>
            <a:off x="893169" y="1884637"/>
            <a:ext cx="10512860" cy="1941152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7950" lIns="143950" spcFirstLastPara="1" rIns="143950" wrap="square" tIns="10795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9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Heading 1 (Biggest)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9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Heading 2 (Smaller)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9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&lt;h3&gt;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Heading 3 (More Smaller)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&lt;/h3&gt;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9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&lt;h4&gt;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Heading 4 (Smallest)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&lt;/h4&gt;</a:t>
            </a:r>
            <a:endParaRPr b="1" i="0" sz="2799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893169" y="4558937"/>
            <a:ext cx="10512860" cy="2064231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7950" lIns="143950" spcFirstLastPara="1" rIns="143950" wrap="square" tIns="10795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999"/>
              <a:buFont typeface="Noto Sans Symbols"/>
              <a:buNone/>
            </a:pPr>
            <a:r>
              <a:rPr b="1" i="0" lang="en-US" sz="29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 paragraph</a:t>
            </a:r>
            <a:r>
              <a:rPr b="1" i="0" lang="en-US" sz="29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999"/>
              <a:buFont typeface="Noto Sans Symbols"/>
              <a:buNone/>
            </a:pPr>
            <a:r>
              <a:rPr b="1" i="0" lang="en-US" sz="29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Second paragraph</a:t>
            </a:r>
            <a:r>
              <a:rPr b="1" i="0" lang="en-US" sz="29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999"/>
              <a:buFont typeface="Noto Sans Symbols"/>
              <a:buNone/>
            </a:pPr>
            <a:r>
              <a:rPr b="1" i="0" lang="en-US" sz="29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&lt;br</a:t>
            </a:r>
            <a:r>
              <a:rPr b="1" i="0" lang="en-US" sz="29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9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/&gt; </a:t>
            </a:r>
            <a:r>
              <a:rPr b="1" i="1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&lt;!-- empty line --&gt;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999"/>
              <a:buFont typeface="Noto Sans Symbols"/>
              <a:buNone/>
            </a:pPr>
            <a:r>
              <a:rPr b="1" i="0" lang="en-US" sz="29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Third paragraph</a:t>
            </a:r>
            <a:r>
              <a:rPr b="1" i="0" lang="en-US" sz="29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6751709" y="4963348"/>
            <a:ext cx="1911836" cy="652600"/>
          </a:xfrm>
          <a:prstGeom prst="wedgeRoundRectCallout">
            <a:avLst>
              <a:gd fmla="val -74644" name="adj1"/>
              <a:gd fmla="val 56115" name="adj2"/>
              <a:gd fmla="val 16667" name="adj3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  <a:endParaRPr b="1"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2644" y="1124744"/>
            <a:ext cx="3569310" cy="1659456"/>
          </a:xfrm>
          <a:prstGeom prst="rect">
            <a:avLst/>
          </a:prstGeom>
          <a:solidFill>
            <a:srgbClr val="ECECEC"/>
          </a:solidFill>
          <a:ln cap="sq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21" name="Google Shape;22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2804" y="3920223"/>
            <a:ext cx="2340200" cy="2380971"/>
          </a:xfrm>
          <a:prstGeom prst="rect">
            <a:avLst/>
          </a:prstGeom>
          <a:solidFill>
            <a:srgbClr val="ECECEC"/>
          </a:solidFill>
          <a:ln cap="sq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22" name="Google Shape;222;p11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Hyperlinks</a:t>
            </a:r>
            <a:endParaRPr/>
          </a:p>
        </p:txBody>
      </p:sp>
      <p:sp>
        <p:nvSpPr>
          <p:cNvPr id="228" name="Google Shape;228;p12"/>
          <p:cNvSpPr txBox="1"/>
          <p:nvPr>
            <p:ph idx="4294967295" type="body"/>
          </p:nvPr>
        </p:nvSpPr>
        <p:spPr>
          <a:xfrm>
            <a:off x="200948" y="1179587"/>
            <a:ext cx="11804750" cy="556908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External hyperlink</a:t>
            </a:r>
            <a:endParaRPr/>
          </a:p>
          <a:p>
            <a:pPr indent="-146177" lvl="0" marL="3619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  <a:p>
            <a:pPr indent="-361950" lvl="0" marL="3619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Local hyperlink</a:t>
            </a:r>
            <a:endParaRPr/>
          </a:p>
          <a:p>
            <a:pPr indent="-146177" lvl="0" marL="3619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  <a:p>
            <a:pPr indent="-146177" lvl="0" marL="3619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  <a:p>
            <a:pPr indent="-361950" lvl="0" marL="361950" rtl="0" algn="l">
              <a:lnSpc>
                <a:spcPct val="105000"/>
              </a:lnSpc>
              <a:spcBef>
                <a:spcPts val="2399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Relative hyperlink</a:t>
            </a:r>
            <a:endParaRPr/>
          </a:p>
          <a:p>
            <a:pPr indent="-146177" lvl="0" marL="3619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  <a:p>
            <a:pPr indent="-146177" lvl="0" marL="3619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  <a:p>
            <a:pPr indent="-146177" lvl="0" marL="3619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</p:txBody>
      </p:sp>
      <p:sp>
        <p:nvSpPr>
          <p:cNvPr id="229" name="Google Shape;229;p12"/>
          <p:cNvSpPr/>
          <p:nvPr/>
        </p:nvSpPr>
        <p:spPr>
          <a:xfrm>
            <a:off x="860247" y="1927361"/>
            <a:ext cx="10864918" cy="507956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&lt;a href</a:t>
            </a: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="https://softuni.bg"</a:t>
            </a: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SoftUni</a:t>
            </a: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&lt;/a&gt;</a:t>
            </a:r>
            <a:endParaRPr/>
          </a:p>
        </p:txBody>
      </p:sp>
      <p:sp>
        <p:nvSpPr>
          <p:cNvPr id="230" name="Google Shape;230;p12"/>
          <p:cNvSpPr/>
          <p:nvPr/>
        </p:nvSpPr>
        <p:spPr>
          <a:xfrm>
            <a:off x="860247" y="3337835"/>
            <a:ext cx="10864918" cy="1412326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&lt;h1 id</a:t>
            </a: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exercises</a:t>
            </a: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"&gt;Exercises</a:t>
            </a: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 the </a:t>
            </a: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&lt;a href</a:t>
            </a: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="#</a:t>
            </a: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exercises</a:t>
            </a: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target="</a:t>
            </a: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_blank</a:t>
            </a: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"&gt;exercises</a:t>
            </a: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&lt;/a&gt;</a:t>
            </a:r>
            <a:endParaRPr/>
          </a:p>
        </p:txBody>
      </p:sp>
      <p:sp>
        <p:nvSpPr>
          <p:cNvPr id="231" name="Google Shape;231;p12"/>
          <p:cNvSpPr/>
          <p:nvPr/>
        </p:nvSpPr>
        <p:spPr>
          <a:xfrm>
            <a:off x="860247" y="5644549"/>
            <a:ext cx="10864918" cy="508020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&lt;a </a:t>
            </a: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href="</a:t>
            </a: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../2.%20HTML5-Overview.pptx</a:t>
            </a: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presentation</a:t>
            </a: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&lt;/a&gt;</a:t>
            </a:r>
            <a:endParaRPr/>
          </a:p>
        </p:txBody>
      </p:sp>
      <p:pic>
        <p:nvPicPr>
          <p:cNvPr id="232" name="Google Shape;23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3850" y="1337457"/>
            <a:ext cx="2294927" cy="866549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  <p:pic>
        <p:nvPicPr>
          <p:cNvPr id="233" name="Google Shape;23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09908" y="2527310"/>
            <a:ext cx="2679988" cy="739675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  <p:pic>
        <p:nvPicPr>
          <p:cNvPr id="234" name="Google Shape;23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88195" y="3623237"/>
            <a:ext cx="2923413" cy="590396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  <p:sp>
        <p:nvSpPr>
          <p:cNvPr id="235" name="Google Shape;235;p12"/>
          <p:cNvSpPr/>
          <p:nvPr/>
        </p:nvSpPr>
        <p:spPr>
          <a:xfrm flipH="1" rot="10800000">
            <a:off x="8072296" y="2823289"/>
            <a:ext cx="457080" cy="1012959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A466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91273" y="4908534"/>
            <a:ext cx="2133044" cy="561829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  <p:sp>
        <p:nvSpPr>
          <p:cNvPr id="237" name="Google Shape;237;p12"/>
          <p:cNvSpPr/>
          <p:nvPr/>
        </p:nvSpPr>
        <p:spPr>
          <a:xfrm>
            <a:off x="4619396" y="1149920"/>
            <a:ext cx="2818666" cy="674203"/>
          </a:xfrm>
          <a:prstGeom prst="wedgeRoundRectCallout">
            <a:avLst>
              <a:gd fmla="val -62554" name="adj1"/>
              <a:gd fmla="val 54856" name="adj2"/>
              <a:gd fmla="val 16667" name="adj3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Specify the URL</a:t>
            </a:r>
            <a:endParaRPr b="1"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2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Images</a:t>
            </a:r>
            <a:endParaRPr/>
          </a:p>
        </p:txBody>
      </p:sp>
      <p:sp>
        <p:nvSpPr>
          <p:cNvPr id="244" name="Google Shape;244;p13"/>
          <p:cNvSpPr txBox="1"/>
          <p:nvPr>
            <p:ph idx="4294967295" type="body"/>
          </p:nvPr>
        </p:nvSpPr>
        <p:spPr>
          <a:xfrm>
            <a:off x="212297" y="1234035"/>
            <a:ext cx="11801576" cy="556908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Char char="▪"/>
            </a:pPr>
            <a:r>
              <a:rPr lang="en-US" sz="3199"/>
              <a:t>Images are </a:t>
            </a:r>
            <a:r>
              <a:rPr b="1" lang="en-US" sz="3199">
                <a:solidFill>
                  <a:schemeClr val="lt1"/>
                </a:solidFill>
              </a:rPr>
              <a:t>external files</a:t>
            </a:r>
            <a:r>
              <a:rPr lang="en-US" sz="3199"/>
              <a:t>, inserted through the </a:t>
            </a:r>
            <a:r>
              <a:rPr b="1" lang="en-US" sz="3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&lt;img&gt;</a:t>
            </a:r>
            <a:r>
              <a:rPr lang="en-US" sz="3199">
                <a:solidFill>
                  <a:schemeClr val="lt1"/>
                </a:solidFill>
              </a:rPr>
              <a:t> </a:t>
            </a:r>
            <a:r>
              <a:rPr lang="en-US" sz="3199"/>
              <a:t>tag</a:t>
            </a:r>
            <a:endParaRPr/>
          </a:p>
          <a:p>
            <a:pPr indent="-158813" lvl="0" marL="361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</a:pPr>
            <a:r>
              <a:t/>
            </a:r>
            <a:endParaRPr sz="3199"/>
          </a:p>
          <a:p>
            <a:pPr indent="-158813" lvl="0" marL="361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</a:pPr>
            <a:r>
              <a:t/>
            </a:r>
            <a:endParaRPr sz="3199"/>
          </a:p>
          <a:p>
            <a:pPr indent="-158813" lvl="0" marL="361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</a:pPr>
            <a:r>
              <a:t/>
            </a:r>
            <a:endParaRPr sz="3199"/>
          </a:p>
          <a:p>
            <a:pPr indent="-158813" lvl="0" marL="361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</a:pPr>
            <a:r>
              <a:t/>
            </a:r>
            <a:endParaRPr sz="3199"/>
          </a:p>
          <a:p>
            <a:pPr indent="-361950" lvl="0" marL="361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9"/>
              <a:buChar char="▪"/>
            </a:pPr>
            <a:r>
              <a:rPr lang="en-US" sz="3199"/>
              <a:t>Embedded image (Data URI)</a:t>
            </a:r>
            <a:endParaRPr/>
          </a:p>
        </p:txBody>
      </p:sp>
      <p:sp>
        <p:nvSpPr>
          <p:cNvPr id="245" name="Google Shape;245;p13"/>
          <p:cNvSpPr txBox="1"/>
          <p:nvPr/>
        </p:nvSpPr>
        <p:spPr>
          <a:xfrm>
            <a:off x="837981" y="1982719"/>
            <a:ext cx="10512860" cy="1941152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7950" lIns="143950" spcFirstLastPara="1" rIns="143950" wrap="square" tIns="10795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9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&lt;img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9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src="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images/SoftUni-logo.png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9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width="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400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9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height="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313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/>
          </a:p>
        </p:txBody>
      </p:sp>
      <p:sp>
        <p:nvSpPr>
          <p:cNvPr id="246" name="Google Shape;246;p13">
            <a:hlinkClick r:id="rId3"/>
          </p:cNvPr>
          <p:cNvSpPr txBox="1"/>
          <p:nvPr/>
        </p:nvSpPr>
        <p:spPr>
          <a:xfrm>
            <a:off x="837982" y="5306932"/>
            <a:ext cx="10512861" cy="648828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7950" lIns="143950" spcFirstLastPara="1" rIns="143950" wrap="square" tIns="10795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9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&lt;img src="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data:image/gif;base64, R0lGODlhEAAOAL…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"/&gt;</a:t>
            </a:r>
            <a:endParaRPr/>
          </a:p>
        </p:txBody>
      </p:sp>
      <p:pic>
        <p:nvPicPr>
          <p:cNvPr id="247" name="Google Shape;247;p13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2954" y="4043890"/>
            <a:ext cx="950521" cy="871311"/>
          </a:xfrm>
          <a:prstGeom prst="roundRect">
            <a:avLst>
              <a:gd fmla="val 3376" name="adj"/>
            </a:avLst>
          </a:prstGeom>
          <a:noFill/>
          <a:ln>
            <a:noFill/>
          </a:ln>
        </p:spPr>
      </p:pic>
      <p:pic>
        <p:nvPicPr>
          <p:cNvPr id="248" name="Google Shape;24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41123" y="1732988"/>
            <a:ext cx="3052295" cy="295570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3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Problem: Fruits</a:t>
            </a:r>
            <a:endParaRPr/>
          </a:p>
        </p:txBody>
      </p:sp>
      <p:sp>
        <p:nvSpPr>
          <p:cNvPr id="255" name="Google Shape;255;p14"/>
          <p:cNvSpPr txBox="1"/>
          <p:nvPr>
            <p:ph idx="4294967295" type="body"/>
          </p:nvPr>
        </p:nvSpPr>
        <p:spPr>
          <a:xfrm>
            <a:off x="178241" y="1234035"/>
            <a:ext cx="5826195" cy="556908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Char char="▪"/>
            </a:pPr>
            <a:r>
              <a:rPr lang="en-US" sz="3199"/>
              <a:t>You are given 4 image files:</a:t>
            </a:r>
            <a:endParaRPr/>
          </a:p>
          <a:p>
            <a:pPr indent="-361950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99"/>
              <a:buChar char="▪"/>
            </a:pPr>
            <a:r>
              <a:rPr b="1" lang="en-US" sz="29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apple.png</a:t>
            </a:r>
            <a:r>
              <a:rPr lang="en-US" sz="2999"/>
              <a:t>, </a:t>
            </a:r>
            <a:r>
              <a:rPr b="1" lang="en-US" sz="29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banana.png</a:t>
            </a:r>
            <a:r>
              <a:rPr lang="en-US" sz="2999"/>
              <a:t>, </a:t>
            </a:r>
            <a:r>
              <a:rPr b="1" lang="en-US" sz="29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kiwi.png</a:t>
            </a:r>
            <a:r>
              <a:rPr lang="en-US" sz="2999"/>
              <a:t>, </a:t>
            </a:r>
            <a:r>
              <a:rPr b="1" lang="en-US" sz="29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orange.png</a:t>
            </a:r>
            <a:endParaRPr/>
          </a:p>
          <a:p>
            <a:pPr indent="-361950" lvl="0" marL="361950" rtl="0" algn="l">
              <a:lnSpc>
                <a:spcPct val="105000"/>
              </a:lnSpc>
              <a:spcBef>
                <a:spcPts val="2399"/>
              </a:spcBef>
              <a:spcAft>
                <a:spcPts val="0"/>
              </a:spcAft>
              <a:buClr>
                <a:schemeClr val="dk1"/>
              </a:buClr>
              <a:buSzPts val="3199"/>
              <a:buChar char="▪"/>
            </a:pPr>
            <a:r>
              <a:rPr lang="en-US" sz="3199"/>
              <a:t>Create a Web page like the screenshot on the right</a:t>
            </a:r>
            <a:endParaRPr/>
          </a:p>
          <a:p>
            <a:pPr indent="-361950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99"/>
              <a:buChar char="▪"/>
            </a:pPr>
            <a:r>
              <a:rPr lang="en-US" sz="2999"/>
              <a:t>Hints: use 3 paragraphs, each holding 5 images</a:t>
            </a:r>
            <a:endParaRPr/>
          </a:p>
        </p:txBody>
      </p:sp>
      <p:sp>
        <p:nvSpPr>
          <p:cNvPr id="256" name="Google Shape;256;p14"/>
          <p:cNvSpPr txBox="1"/>
          <p:nvPr/>
        </p:nvSpPr>
        <p:spPr>
          <a:xfrm>
            <a:off x="914161" y="6243202"/>
            <a:ext cx="10589042" cy="369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your solution here: </a:t>
            </a:r>
            <a:r>
              <a:rPr lang="en-US" sz="1799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https://judge.softuni.bg/Contests/2772/HTML-and-CSS-Lab</a:t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130" y="1171587"/>
            <a:ext cx="4739783" cy="469041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4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Ordered Lists: &lt;Ol&gt; Tag</a:t>
            </a:r>
            <a:endParaRPr/>
          </a:p>
        </p:txBody>
      </p:sp>
      <p:sp>
        <p:nvSpPr>
          <p:cNvPr id="268" name="Google Shape;268;p15"/>
          <p:cNvSpPr txBox="1"/>
          <p:nvPr>
            <p:ph idx="4294967295" type="body"/>
          </p:nvPr>
        </p:nvSpPr>
        <p:spPr>
          <a:xfrm>
            <a:off x="155959" y="1209766"/>
            <a:ext cx="11576210" cy="230921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Char char="▪"/>
            </a:pPr>
            <a:r>
              <a:rPr lang="en-US" sz="3199"/>
              <a:t>Create an </a:t>
            </a:r>
            <a:r>
              <a:rPr b="1" lang="en-US" sz="3199">
                <a:solidFill>
                  <a:schemeClr val="lt1"/>
                </a:solidFill>
              </a:rPr>
              <a:t>O</a:t>
            </a:r>
            <a:r>
              <a:rPr lang="en-US" sz="3199"/>
              <a:t>rdered </a:t>
            </a:r>
            <a:r>
              <a:rPr b="1" lang="en-US" sz="3199">
                <a:solidFill>
                  <a:schemeClr val="lt1"/>
                </a:solidFill>
              </a:rPr>
              <a:t>L</a:t>
            </a:r>
            <a:r>
              <a:rPr lang="en-US" sz="3199"/>
              <a:t>ist</a:t>
            </a:r>
            <a:endParaRPr/>
          </a:p>
          <a:p>
            <a:pPr indent="-361950" lvl="0" marL="3619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9"/>
              <a:buChar char="▪"/>
            </a:pPr>
            <a:r>
              <a:rPr lang="en-US" sz="3199"/>
              <a:t>Use </a:t>
            </a:r>
            <a:r>
              <a:rPr b="1" lang="en-US" sz="3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&lt;ol&gt;&lt;/ol&gt;</a:t>
            </a:r>
            <a:endParaRPr/>
          </a:p>
          <a:p>
            <a:pPr indent="-361950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99"/>
              <a:buChar char="▪"/>
            </a:pPr>
            <a:r>
              <a:rPr lang="en-US" sz="2999"/>
              <a:t>Each holding </a:t>
            </a:r>
            <a:r>
              <a:rPr b="1" lang="en-US" sz="29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&lt;li&gt;&lt;/li&gt;</a:t>
            </a:r>
            <a:endParaRPr/>
          </a:p>
        </p:txBody>
      </p:sp>
      <p:sp>
        <p:nvSpPr>
          <p:cNvPr id="269" name="Google Shape;269;p15"/>
          <p:cNvSpPr/>
          <p:nvPr/>
        </p:nvSpPr>
        <p:spPr>
          <a:xfrm>
            <a:off x="5520508" y="1160958"/>
            <a:ext cx="5525616" cy="2435417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type="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&gt;One&lt;/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&gt;Two&lt;/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&gt;Three&lt;/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cxnSp>
        <p:nvCxnSpPr>
          <p:cNvPr id="270" name="Google Shape;270;p15"/>
          <p:cNvCxnSpPr/>
          <p:nvPr/>
        </p:nvCxnSpPr>
        <p:spPr>
          <a:xfrm flipH="1">
            <a:off x="2921700" y="4203499"/>
            <a:ext cx="2598805" cy="1014999"/>
          </a:xfrm>
          <a:prstGeom prst="straightConnector1">
            <a:avLst/>
          </a:prstGeom>
          <a:noFill/>
          <a:ln cap="flat" cmpd="sng" w="38100">
            <a:solidFill>
              <a:srgbClr val="A1AABC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71" name="Google Shape;271;p15"/>
          <p:cNvCxnSpPr/>
          <p:nvPr/>
        </p:nvCxnSpPr>
        <p:spPr>
          <a:xfrm flipH="1">
            <a:off x="5188992" y="4203499"/>
            <a:ext cx="866363" cy="1045313"/>
          </a:xfrm>
          <a:prstGeom prst="straightConnector1">
            <a:avLst/>
          </a:prstGeom>
          <a:noFill/>
          <a:ln cap="flat" cmpd="sng" w="38100">
            <a:solidFill>
              <a:srgbClr val="A1AABC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72" name="Google Shape;272;p15"/>
          <p:cNvCxnSpPr/>
          <p:nvPr/>
        </p:nvCxnSpPr>
        <p:spPr>
          <a:xfrm>
            <a:off x="6475313" y="4203498"/>
            <a:ext cx="1" cy="1014998"/>
          </a:xfrm>
          <a:prstGeom prst="straightConnector1">
            <a:avLst/>
          </a:prstGeom>
          <a:noFill/>
          <a:ln cap="flat" cmpd="sng" w="38100">
            <a:solidFill>
              <a:srgbClr val="A1AABC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73" name="Google Shape;273;p15"/>
          <p:cNvCxnSpPr/>
          <p:nvPr/>
        </p:nvCxnSpPr>
        <p:spPr>
          <a:xfrm>
            <a:off x="7010162" y="4203498"/>
            <a:ext cx="912574" cy="1014998"/>
          </a:xfrm>
          <a:prstGeom prst="straightConnector1">
            <a:avLst/>
          </a:prstGeom>
          <a:noFill/>
          <a:ln cap="flat" cmpd="sng" w="38100">
            <a:solidFill>
              <a:srgbClr val="A1AABC"/>
            </a:solidFill>
            <a:prstDash val="solid"/>
            <a:round/>
            <a:headEnd len="med" w="med" type="none"/>
            <a:tailEnd len="lg" w="lg" type="stealth"/>
          </a:ln>
        </p:spPr>
      </p:cxnSp>
      <p:pic>
        <p:nvPicPr>
          <p:cNvPr id="274" name="Google Shape;2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2471" y="4620793"/>
            <a:ext cx="1323630" cy="1152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5" name="Google Shape;2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2813" y="5421311"/>
            <a:ext cx="1342675" cy="108556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6" name="Google Shape;27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4108" y="5421117"/>
            <a:ext cx="1255540" cy="11078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7" name="Google Shape;27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58268" y="5415055"/>
            <a:ext cx="1430666" cy="1091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8" name="Google Shape;27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74125" y="5095928"/>
            <a:ext cx="1333153" cy="11046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9" name="Google Shape;2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0304" y="1501818"/>
            <a:ext cx="2014575" cy="1753695"/>
          </a:xfrm>
          <a:prstGeom prst="roundRect">
            <a:avLst>
              <a:gd fmla="val 2249" name="adj"/>
            </a:avLst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0" name="Google Shape;280;p15"/>
          <p:cNvSpPr txBox="1"/>
          <p:nvPr/>
        </p:nvSpPr>
        <p:spPr>
          <a:xfrm>
            <a:off x="306228" y="3657540"/>
            <a:ext cx="11576369" cy="638772"/>
          </a:xfrm>
          <a:prstGeom prst="rect">
            <a:avLst/>
          </a:prstGeom>
          <a:noFill/>
          <a:ln>
            <a:noFill/>
          </a:ln>
        </p:spPr>
        <p:txBody>
          <a:bodyPr anchorCtr="0" anchor="t" bIns="35975" lIns="107950" spcFirstLastPara="1" rIns="107950" wrap="square" tIns="35975">
            <a:norm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Noto Sans Symbols"/>
              <a:buChar char="▪"/>
            </a:pPr>
            <a:r>
              <a:rPr b="0" lang="en-US" sz="31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values for </a:t>
            </a:r>
            <a:r>
              <a:rPr b="1" lang="en-US" sz="3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n-US" sz="31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b="1" lang="en-US" sz="3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31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3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-US" sz="31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3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-US" sz="31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3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en-US" sz="31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or </a:t>
            </a:r>
            <a:r>
              <a:rPr b="1" lang="en-US" sz="3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/>
          </a:p>
        </p:txBody>
      </p:sp>
      <p:cxnSp>
        <p:nvCxnSpPr>
          <p:cNvPr id="281" name="Google Shape;281;p15"/>
          <p:cNvCxnSpPr/>
          <p:nvPr/>
        </p:nvCxnSpPr>
        <p:spPr>
          <a:xfrm>
            <a:off x="7922737" y="4203498"/>
            <a:ext cx="1628060" cy="809678"/>
          </a:xfrm>
          <a:prstGeom prst="straightConnector1">
            <a:avLst/>
          </a:prstGeom>
          <a:noFill/>
          <a:ln cap="flat" cmpd="sng" w="38100">
            <a:solidFill>
              <a:srgbClr val="A1AABC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82" name="Google Shape;282;p15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Unordered Lists: &lt;Ul&gt; Tag</a:t>
            </a:r>
            <a:endParaRPr/>
          </a:p>
        </p:txBody>
      </p:sp>
      <p:sp>
        <p:nvSpPr>
          <p:cNvPr id="292" name="Google Shape;292;p16"/>
          <p:cNvSpPr txBox="1"/>
          <p:nvPr>
            <p:ph idx="4294967295" type="body"/>
          </p:nvPr>
        </p:nvSpPr>
        <p:spPr>
          <a:xfrm>
            <a:off x="276703" y="1242832"/>
            <a:ext cx="11576210" cy="56659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 lnSpcReduction="10000"/>
          </a:bodyPr>
          <a:lstStyle/>
          <a:p>
            <a:pPr indent="-361950" lvl="0" marL="361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Create an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-US"/>
              <a:t>nordered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/>
              <a:t>ist using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&lt;ul&gt;&lt;/ul&gt;</a:t>
            </a:r>
            <a:r>
              <a:rPr lang="en-US">
                <a:solidFill>
                  <a:schemeClr val="lt1"/>
                </a:solidFill>
              </a:rPr>
              <a:t>: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93" name="Google Shape;293;p16"/>
          <p:cNvCxnSpPr/>
          <p:nvPr/>
        </p:nvCxnSpPr>
        <p:spPr>
          <a:xfrm flipH="1">
            <a:off x="3850702" y="4913614"/>
            <a:ext cx="1838358" cy="727468"/>
          </a:xfrm>
          <a:prstGeom prst="straightConnector1">
            <a:avLst/>
          </a:prstGeom>
          <a:noFill/>
          <a:ln cap="flat" cmpd="sng" w="38100">
            <a:solidFill>
              <a:srgbClr val="4D576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294" name="Google Shape;294;p16"/>
          <p:cNvCxnSpPr/>
          <p:nvPr/>
        </p:nvCxnSpPr>
        <p:spPr>
          <a:xfrm flipH="1">
            <a:off x="5976470" y="4913613"/>
            <a:ext cx="999989" cy="656713"/>
          </a:xfrm>
          <a:prstGeom prst="straightConnector1">
            <a:avLst/>
          </a:prstGeom>
          <a:noFill/>
          <a:ln cap="flat" cmpd="sng" w="38100">
            <a:solidFill>
              <a:srgbClr val="4D576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295" name="Google Shape;295;p16"/>
          <p:cNvSpPr/>
          <p:nvPr/>
        </p:nvSpPr>
        <p:spPr>
          <a:xfrm>
            <a:off x="1980685" y="1848361"/>
            <a:ext cx="8227455" cy="2435417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type="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disc</a:t>
            </a: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&gt;First item&lt;/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&gt;Second item&lt;/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&gt;Third item&lt;/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153" y="5641107"/>
            <a:ext cx="1744142" cy="98206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7" name="Google Shape;29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870" y="5303754"/>
            <a:ext cx="1674833" cy="982061"/>
          </a:xfrm>
          <a:prstGeom prst="roundRect">
            <a:avLst>
              <a:gd fmla="val 1545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8" name="Google Shape;29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417" y="5641107"/>
            <a:ext cx="1828527" cy="98206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9" name="Google Shape;29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74356" y="5641107"/>
            <a:ext cx="1858129" cy="98206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0" name="Google Shape;30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6587" y="1912379"/>
            <a:ext cx="3046832" cy="1786551"/>
          </a:xfrm>
          <a:prstGeom prst="roundRect">
            <a:avLst>
              <a:gd fmla="val 1545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1" name="Google Shape;301;p16"/>
          <p:cNvSpPr txBox="1"/>
          <p:nvPr/>
        </p:nvSpPr>
        <p:spPr>
          <a:xfrm>
            <a:off x="306228" y="4418742"/>
            <a:ext cx="11576369" cy="614290"/>
          </a:xfrm>
          <a:prstGeom prst="rect">
            <a:avLst/>
          </a:prstGeom>
          <a:noFill/>
          <a:ln>
            <a:noFill/>
          </a:ln>
        </p:spPr>
        <p:txBody>
          <a:bodyPr anchorCtr="0" anchor="t" bIns="35975" lIns="107950" spcFirstLastPara="1" rIns="107950" wrap="square" tIns="35975">
            <a:normAutofit fontScale="92500"/>
          </a:bodyPr>
          <a:lstStyle/>
          <a:p>
            <a:pPr indent="-304751" lvl="0" marL="3047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lang="en-US" sz="3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values for </a:t>
            </a:r>
            <a:r>
              <a:rPr b="1" lang="en-US" sz="33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n-US" sz="3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are: </a:t>
            </a:r>
            <a:r>
              <a:rPr b="1" lang="en-US" sz="33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disc</a:t>
            </a:r>
            <a:r>
              <a:rPr b="0" lang="en-US" sz="3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33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circle</a:t>
            </a:r>
            <a:r>
              <a:rPr b="0" lang="en-US" sz="3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33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b="1" lang="en-US" sz="3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-US" sz="3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lang="en-US" sz="3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3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cxnSp>
        <p:nvCxnSpPr>
          <p:cNvPr id="302" name="Google Shape;302;p16"/>
          <p:cNvCxnSpPr/>
          <p:nvPr/>
        </p:nvCxnSpPr>
        <p:spPr>
          <a:xfrm flipH="1">
            <a:off x="7893943" y="4965593"/>
            <a:ext cx="583212" cy="622845"/>
          </a:xfrm>
          <a:prstGeom prst="straightConnector1">
            <a:avLst/>
          </a:prstGeom>
          <a:noFill/>
          <a:ln cap="flat" cmpd="sng" w="38100">
            <a:solidFill>
              <a:srgbClr val="4D576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03" name="Google Shape;303;p16"/>
          <p:cNvCxnSpPr/>
          <p:nvPr/>
        </p:nvCxnSpPr>
        <p:spPr>
          <a:xfrm flipH="1">
            <a:off x="10208140" y="4965593"/>
            <a:ext cx="250135" cy="604733"/>
          </a:xfrm>
          <a:prstGeom prst="straightConnector1">
            <a:avLst/>
          </a:prstGeom>
          <a:noFill/>
          <a:ln cap="flat" cmpd="sng" w="38100">
            <a:solidFill>
              <a:srgbClr val="4D576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304" name="Google Shape;304;p16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Definition Lists: &lt;Dl&gt; Tag</a:t>
            </a:r>
            <a:endParaRPr/>
          </a:p>
        </p:txBody>
      </p:sp>
      <p:sp>
        <p:nvSpPr>
          <p:cNvPr id="310" name="Google Shape;310;p17"/>
          <p:cNvSpPr txBox="1"/>
          <p:nvPr>
            <p:ph idx="4294967295" type="body"/>
          </p:nvPr>
        </p:nvSpPr>
        <p:spPr>
          <a:xfrm>
            <a:off x="183127" y="1189047"/>
            <a:ext cx="11804750" cy="556908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Create definition lists using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&lt;dl&gt;</a:t>
            </a:r>
            <a:endParaRPr/>
          </a:p>
          <a:p>
            <a:pPr indent="-361950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Holds </a:t>
            </a:r>
            <a:r>
              <a:rPr b="1" lang="en-US">
                <a:solidFill>
                  <a:schemeClr val="lt1"/>
                </a:solidFill>
              </a:rPr>
              <a:t>terms</a:t>
            </a:r>
            <a:r>
              <a:rPr lang="en-US"/>
              <a:t> (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&lt;dt&gt;</a:t>
            </a:r>
            <a:r>
              <a:rPr lang="en-US"/>
              <a:t>) with their </a:t>
            </a:r>
            <a:r>
              <a:rPr b="1" lang="en-US">
                <a:solidFill>
                  <a:schemeClr val="lt1"/>
                </a:solidFill>
              </a:rPr>
              <a:t>definitions</a:t>
            </a:r>
            <a:r>
              <a:rPr lang="en-US"/>
              <a:t> (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&lt;dd&gt;</a:t>
            </a:r>
            <a:r>
              <a:rPr lang="en-US"/>
              <a:t>)</a:t>
            </a:r>
            <a:endParaRPr/>
          </a:p>
        </p:txBody>
      </p:sp>
      <p:sp>
        <p:nvSpPr>
          <p:cNvPr id="311" name="Google Shape;311;p17"/>
          <p:cNvSpPr/>
          <p:nvPr/>
        </p:nvSpPr>
        <p:spPr>
          <a:xfrm>
            <a:off x="593061" y="2767184"/>
            <a:ext cx="7075941" cy="3046195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3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dl</a:t>
            </a:r>
            <a:r>
              <a:rPr b="1" lang="en-US" sz="3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lang="en-US" sz="3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dt</a:t>
            </a:r>
            <a:r>
              <a:rPr b="1" lang="en-US" sz="3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&gt;HTML&lt;/</a:t>
            </a:r>
            <a:r>
              <a:rPr b="1" lang="en-US" sz="3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dt</a:t>
            </a:r>
            <a:r>
              <a:rPr b="1" lang="en-US" sz="3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lang="en-US" sz="3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dd</a:t>
            </a:r>
            <a:r>
              <a:rPr b="1" lang="en-US" sz="3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&gt;A markup language …&lt;/</a:t>
            </a:r>
            <a:r>
              <a:rPr b="1" lang="en-US" sz="3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dd</a:t>
            </a:r>
            <a:r>
              <a:rPr b="1" lang="en-US" sz="3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lang="en-US" sz="3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dt</a:t>
            </a:r>
            <a:r>
              <a:rPr b="1" lang="en-US" sz="3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&gt;CSS&lt;/</a:t>
            </a:r>
            <a:r>
              <a:rPr b="1" lang="en-US" sz="3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dt</a:t>
            </a:r>
            <a:r>
              <a:rPr b="1" lang="en-US" sz="3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lang="en-US" sz="3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dd</a:t>
            </a:r>
            <a:r>
              <a:rPr b="1" lang="en-US" sz="3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&gt;Language used to …&lt;/</a:t>
            </a:r>
            <a:r>
              <a:rPr b="1" lang="en-US" sz="3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dd</a:t>
            </a:r>
            <a:r>
              <a:rPr b="1" lang="en-US" sz="3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-US" sz="3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dl</a:t>
            </a:r>
            <a:r>
              <a:rPr b="1" lang="en-US" sz="3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pic>
        <p:nvPicPr>
          <p:cNvPr id="312" name="Google Shape;3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8778" y="3085188"/>
            <a:ext cx="4376197" cy="29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7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Problem: Wiki Page</a:t>
            </a:r>
            <a:endParaRPr/>
          </a:p>
        </p:txBody>
      </p:sp>
      <p:sp>
        <p:nvSpPr>
          <p:cNvPr id="319" name="Google Shape;319;p18"/>
          <p:cNvSpPr txBox="1"/>
          <p:nvPr>
            <p:ph idx="4294967295" type="body"/>
          </p:nvPr>
        </p:nvSpPr>
        <p:spPr>
          <a:xfrm>
            <a:off x="183127" y="1189047"/>
            <a:ext cx="11804750" cy="556908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Create the following HTML page:</a:t>
            </a:r>
            <a:endParaRPr/>
          </a:p>
          <a:p>
            <a:pPr indent="-158877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  <a:p>
            <a:pPr indent="-158877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  <a:p>
            <a:pPr indent="-158877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  <a:p>
            <a:pPr indent="-158877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  <a:p>
            <a:pPr indent="-158877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6627673" y="1524496"/>
            <a:ext cx="4937314" cy="369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(page continues here …)</a:t>
            </a:r>
            <a:endParaRPr/>
          </a:p>
        </p:txBody>
      </p:sp>
      <p:pic>
        <p:nvPicPr>
          <p:cNvPr id="321" name="Google Shape;3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993" y="1918647"/>
            <a:ext cx="5879325" cy="4254144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2" name="Google Shape;32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0226" y="1916832"/>
            <a:ext cx="4982564" cy="4254144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3" name="Google Shape;323;p18"/>
          <p:cNvSpPr txBox="1"/>
          <p:nvPr/>
        </p:nvSpPr>
        <p:spPr>
          <a:xfrm>
            <a:off x="837981" y="6381328"/>
            <a:ext cx="10589042" cy="369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your solution here: </a:t>
            </a:r>
            <a:r>
              <a:rPr lang="en-US" sz="1799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https://judge.softuni.bg/Contests/2772/HTML-and-CSS-Lab</a:t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8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Hints: Wiki Page</a:t>
            </a:r>
            <a:endParaRPr/>
          </a:p>
        </p:txBody>
      </p:sp>
      <p:sp>
        <p:nvSpPr>
          <p:cNvPr id="330" name="Google Shape;330;p19"/>
          <p:cNvSpPr txBox="1"/>
          <p:nvPr>
            <p:ph idx="4294967295" type="body"/>
          </p:nvPr>
        </p:nvSpPr>
        <p:spPr>
          <a:xfrm>
            <a:off x="183127" y="1189047"/>
            <a:ext cx="11804750" cy="556908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File name: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wiki-page.html</a:t>
            </a:r>
            <a:endParaRPr>
              <a:solidFill>
                <a:schemeClr val="lt1"/>
              </a:solidFill>
            </a:endParaRPr>
          </a:p>
          <a:p>
            <a:pPr indent="-361950" lvl="0" marL="361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Title: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The Brown Bear</a:t>
            </a:r>
            <a:endParaRPr/>
          </a:p>
          <a:p>
            <a:pPr indent="-361950" lvl="1" marL="8096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Use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endParaRPr/>
          </a:p>
          <a:p>
            <a:pPr indent="-361950" lvl="0" marL="361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Hyperlink: </a:t>
            </a:r>
            <a:r>
              <a:rPr b="1" lang="en-US" sz="3199">
                <a:solidFill>
                  <a:schemeClr val="lt1"/>
                </a:solidFill>
              </a:rPr>
              <a:t>https://en.wikipedia.org/wiki/Brown_bear</a:t>
            </a:r>
            <a:endParaRPr sz="3199">
              <a:solidFill>
                <a:schemeClr val="lt1"/>
              </a:solidFill>
            </a:endParaRPr>
          </a:p>
          <a:p>
            <a:pPr indent="-361950" lvl="0" marL="361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List: use </a:t>
            </a:r>
            <a:r>
              <a:rPr b="1" lang="en-US">
                <a:solidFill>
                  <a:schemeClr val="lt1"/>
                </a:solidFill>
              </a:rPr>
              <a:t>ordered list </a:t>
            </a:r>
            <a:r>
              <a:rPr lang="en-US"/>
              <a:t>and </a:t>
            </a:r>
            <a:r>
              <a:rPr b="1" lang="en-US">
                <a:solidFill>
                  <a:schemeClr val="lt1"/>
                </a:solidFill>
              </a:rPr>
              <a:t>unordered list</a:t>
            </a:r>
            <a:endParaRPr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361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Text: use </a:t>
            </a:r>
            <a:r>
              <a:rPr b="1" lang="en-US">
                <a:solidFill>
                  <a:schemeClr val="lt1"/>
                </a:solidFill>
              </a:rPr>
              <a:t>paragraph</a:t>
            </a:r>
            <a:endParaRPr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656" lvl="1" marL="304656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Image: use the file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bear.jpg</a:t>
            </a:r>
            <a:endParaRPr/>
          </a:p>
        </p:txBody>
      </p:sp>
      <p:sp>
        <p:nvSpPr>
          <p:cNvPr id="331" name="Google Shape;331;p19"/>
          <p:cNvSpPr txBox="1"/>
          <p:nvPr/>
        </p:nvSpPr>
        <p:spPr>
          <a:xfrm>
            <a:off x="837981" y="6381328"/>
            <a:ext cx="10589042" cy="369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your solution here: </a:t>
            </a:r>
            <a:r>
              <a:rPr lang="en-US" sz="1799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https://judge.softuni.bg/Contests/2772/HTML-and-CSS-Lab</a:t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9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idx="1" type="body"/>
          </p:nvPr>
        </p:nvSpPr>
        <p:spPr>
          <a:xfrm>
            <a:off x="196714" y="1314451"/>
            <a:ext cx="11817789" cy="535491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514041" lvl="0" marL="514041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/>
              <a:t>What is </a:t>
            </a:r>
            <a:r>
              <a:rPr b="1" lang="en-US">
                <a:solidFill>
                  <a:schemeClr val="lt1"/>
                </a:solidFill>
              </a:rPr>
              <a:t>HTML</a:t>
            </a:r>
            <a:r>
              <a:rPr lang="en-US"/>
              <a:t>?</a:t>
            </a:r>
            <a:endParaRPr/>
          </a:p>
          <a:p>
            <a:pPr indent="-514041" lvl="0" marL="514041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/>
              <a:t>HTML Page</a:t>
            </a:r>
            <a:endParaRPr/>
          </a:p>
          <a:p>
            <a:pPr indent="-514041" lvl="0" marL="514041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/>
              <a:t>HTML Common Elements</a:t>
            </a:r>
            <a:endParaRPr/>
          </a:p>
          <a:p>
            <a:pPr indent="-514041" lvl="0" marL="514041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/>
              <a:t>HTML Terminology</a:t>
            </a:r>
            <a:endParaRPr/>
          </a:p>
          <a:p>
            <a:pPr indent="-514041" lvl="0" marL="514041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/>
              <a:t>What is </a:t>
            </a:r>
            <a:r>
              <a:rPr b="1" lang="en-US">
                <a:solidFill>
                  <a:schemeClr val="lt1"/>
                </a:solidFill>
              </a:rPr>
              <a:t>CSS</a:t>
            </a:r>
            <a:r>
              <a:rPr lang="en-US"/>
              <a:t>?</a:t>
            </a:r>
            <a:endParaRPr/>
          </a:p>
          <a:p>
            <a:pPr indent="-514041" lvl="0" marL="514041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/>
              <a:t>Combining HTML and CSS Files</a:t>
            </a:r>
            <a:endParaRPr/>
          </a:p>
          <a:p>
            <a:pPr indent="-514041" lvl="0" marL="514041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/>
              <a:t>Inline and Block Elements</a:t>
            </a:r>
            <a:endParaRPr/>
          </a:p>
          <a:p>
            <a:pPr indent="-298268" lvl="0" marL="514041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Calibri"/>
              <a:buNone/>
            </a:pPr>
            <a:r>
              <a:t/>
            </a:r>
            <a:endParaRPr/>
          </a:p>
          <a:p>
            <a:pPr indent="-298268" lvl="0" marL="514041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Calibri"/>
              <a:buNone/>
            </a:pPr>
            <a:r>
              <a:t/>
            </a:r>
            <a:endParaRPr/>
          </a:p>
          <a:p>
            <a:pPr indent="-298268" lvl="0" marL="514041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4" name="Google Shape;124;p2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 txBox="1"/>
          <p:nvPr>
            <p:ph idx="1" type="body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8808C"/>
              </a:buClr>
              <a:buSzPts val="3900"/>
              <a:buNone/>
            </a:pPr>
            <a:r>
              <a:rPr lang="en-US"/>
              <a:t>Tags, Attributes and Elements</a:t>
            </a:r>
            <a:endParaRPr/>
          </a:p>
        </p:txBody>
      </p:sp>
      <p:sp>
        <p:nvSpPr>
          <p:cNvPr id="340" name="Google Shape;340;p20"/>
          <p:cNvSpPr txBox="1"/>
          <p:nvPr>
            <p:ph type="title"/>
          </p:nvPr>
        </p:nvSpPr>
        <p:spPr>
          <a:xfrm>
            <a:off x="614949" y="4725143"/>
            <a:ext cx="10958928" cy="780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2737E"/>
              </a:buClr>
              <a:buSzPts val="5300"/>
              <a:buFont typeface="Calibri"/>
              <a:buNone/>
            </a:pPr>
            <a:r>
              <a:rPr lang="en-US"/>
              <a:t>HTML Terminology</a:t>
            </a:r>
            <a:endParaRPr/>
          </a:p>
        </p:txBody>
      </p:sp>
      <p:pic>
        <p:nvPicPr>
          <p:cNvPr descr="Резултат с изображение за html icon" id="341" name="Google Shape;3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935411">
            <a:off x="4915635" y="1095447"/>
            <a:ext cx="1861152" cy="1861152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pic>
        <p:nvPicPr>
          <p:cNvPr descr="Резултат с изображение за tag icon" id="342" name="Google Shape;34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84043">
            <a:off x="5571807" y="2549165"/>
            <a:ext cx="1662113" cy="1662113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/>
          <p:nvPr/>
        </p:nvSpPr>
        <p:spPr>
          <a:xfrm>
            <a:off x="1591613" y="4552518"/>
            <a:ext cx="4731340" cy="1063112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1975" lIns="107950" spcFirstLastPara="1" rIns="107950" wrap="square" tIns="71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99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21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HTML Tags, Attributes and Elements</a:t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1180889" y="2004175"/>
            <a:ext cx="9865088" cy="576143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1975" lIns="107950" spcFirstLastPara="1" rIns="107950" wrap="square" tIns="719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 id="link" href="http://softuni.bg"&gt;SoftUni&lt;/a&gt;</a:t>
            </a: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1180889" y="3967200"/>
            <a:ext cx="9865088" cy="2213089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1975" lIns="107950" spcFirstLastPara="1" rIns="107950" wrap="square" tIns="719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class="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&lt;img src="books.png" /&gt;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&lt;span&gt;Books&lt;/span&gt;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8684537" y="2867864"/>
            <a:ext cx="2590125" cy="713293"/>
          </a:xfrm>
          <a:prstGeom prst="wedgeRoundRectCallout">
            <a:avLst>
              <a:gd fmla="val -67935" name="adj1"/>
              <a:gd fmla="val -64564" name="adj2"/>
              <a:gd fmla="val 16667" name="adj3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 element</a:t>
            </a: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5433328" y="3615058"/>
            <a:ext cx="2211764" cy="593304"/>
          </a:xfrm>
          <a:prstGeom prst="wedgeRoundRectCallout">
            <a:avLst>
              <a:gd fmla="val -70914" name="adj1"/>
              <a:gd fmla="val 54555" name="adj2"/>
              <a:gd fmla="val 16667" name="adj3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Opening tag</a:t>
            </a:r>
            <a:endParaRPr/>
          </a:p>
        </p:txBody>
      </p:sp>
      <p:sp>
        <p:nvSpPr>
          <p:cNvPr id="353" name="Google Shape;353;p21"/>
          <p:cNvSpPr/>
          <p:nvPr/>
        </p:nvSpPr>
        <p:spPr>
          <a:xfrm>
            <a:off x="3112276" y="5830991"/>
            <a:ext cx="2092415" cy="569037"/>
          </a:xfrm>
          <a:prstGeom prst="wedgeRoundRectCallout">
            <a:avLst>
              <a:gd fmla="val -72826" name="adj1"/>
              <a:gd fmla="val -41614" name="adj2"/>
              <a:gd fmla="val 16667" name="adj3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Closing tag</a:t>
            </a:r>
            <a:endParaRPr/>
          </a:p>
        </p:txBody>
      </p:sp>
      <p:sp>
        <p:nvSpPr>
          <p:cNvPr id="354" name="Google Shape;354;p21"/>
          <p:cNvSpPr/>
          <p:nvPr/>
        </p:nvSpPr>
        <p:spPr>
          <a:xfrm>
            <a:off x="6744787" y="4814112"/>
            <a:ext cx="2513945" cy="1016877"/>
          </a:xfrm>
          <a:prstGeom prst="wedgeRoundRectCallout">
            <a:avLst>
              <a:gd fmla="val -73139" name="adj1"/>
              <a:gd fmla="val -20958" name="adj2"/>
              <a:gd fmla="val 16667" name="adj3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Element body (content)</a:t>
            </a: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2200021" y="2795677"/>
            <a:ext cx="1958462" cy="975118"/>
          </a:xfrm>
          <a:prstGeom prst="wedgeRoundRectCallout">
            <a:avLst>
              <a:gd fmla="val 32518" name="adj1"/>
              <a:gd fmla="val 84052" name="adj2"/>
              <a:gd fmla="val 16667" name="adj3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Attribute (CSS class)</a:t>
            </a: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1371242" y="1176945"/>
            <a:ext cx="2211764" cy="630032"/>
          </a:xfrm>
          <a:prstGeom prst="wedgeRoundRectCallout">
            <a:avLst>
              <a:gd fmla="val -18084" name="adj1"/>
              <a:gd fmla="val 86817" name="adj2"/>
              <a:gd fmla="val 16667" name="adj3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Element ID</a:t>
            </a: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3985810" y="1170674"/>
            <a:ext cx="3479847" cy="630032"/>
          </a:xfrm>
          <a:prstGeom prst="wedgeRoundRectCallout">
            <a:avLst>
              <a:gd fmla="val -29545" name="adj1"/>
              <a:gd fmla="val 92920" name="adj2"/>
              <a:gd fmla="val 16667" name="adj3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Attribute: key = value</a:t>
            </a:r>
            <a:endParaRPr/>
          </a:p>
        </p:txBody>
      </p:sp>
      <p:sp>
        <p:nvSpPr>
          <p:cNvPr id="358" name="Google Shape;358;p21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"/>
          <p:cNvSpPr txBox="1"/>
          <p:nvPr>
            <p:ph idx="1" type="body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8808C"/>
              </a:buClr>
              <a:buSzPts val="4000"/>
              <a:buNone/>
            </a:pPr>
            <a:r>
              <a:rPr lang="en-US" sz="4000"/>
              <a:t>Cascading Style Sheets</a:t>
            </a:r>
            <a:endParaRPr/>
          </a:p>
        </p:txBody>
      </p:sp>
      <p:sp>
        <p:nvSpPr>
          <p:cNvPr id="364" name="Google Shape;364;p22"/>
          <p:cNvSpPr txBox="1"/>
          <p:nvPr>
            <p:ph type="title"/>
          </p:nvPr>
        </p:nvSpPr>
        <p:spPr>
          <a:xfrm>
            <a:off x="614949" y="4725143"/>
            <a:ext cx="10958928" cy="780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2737E"/>
              </a:buClr>
              <a:buSzPts val="5300"/>
              <a:buFont typeface="Calibri"/>
              <a:buNone/>
            </a:pPr>
            <a:r>
              <a:rPr lang="en-US"/>
              <a:t>What is CSS?</a:t>
            </a:r>
            <a:endParaRPr/>
          </a:p>
        </p:txBody>
      </p:sp>
      <p:pic>
        <p:nvPicPr>
          <p:cNvPr id="365" name="Google Shape;3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9775" y="2079351"/>
            <a:ext cx="2806635" cy="1079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What is CSS?</a:t>
            </a:r>
            <a:endParaRPr/>
          </a:p>
        </p:txBody>
      </p:sp>
      <p:sp>
        <p:nvSpPr>
          <p:cNvPr id="371" name="Google Shape;371;p23"/>
          <p:cNvSpPr txBox="1"/>
          <p:nvPr>
            <p:ph idx="4294967295" type="body"/>
          </p:nvPr>
        </p:nvSpPr>
        <p:spPr>
          <a:xfrm>
            <a:off x="96324" y="1189047"/>
            <a:ext cx="11801576" cy="556908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b="1" lang="en-US">
                <a:solidFill>
                  <a:schemeClr val="lt1"/>
                </a:solidFill>
              </a:rPr>
              <a:t>CSS</a:t>
            </a:r>
            <a:r>
              <a:rPr lang="en-US">
                <a:solidFill>
                  <a:srgbClr val="25565E"/>
                </a:solidFill>
              </a:rPr>
              <a:t> </a:t>
            </a:r>
            <a:r>
              <a:rPr lang="en-US"/>
              <a:t>defines </a:t>
            </a:r>
            <a:r>
              <a:rPr b="1" lang="en-US">
                <a:solidFill>
                  <a:schemeClr val="lt1"/>
                </a:solidFill>
              </a:rPr>
              <a:t>styling</a:t>
            </a:r>
            <a:r>
              <a:rPr lang="en-US">
                <a:solidFill>
                  <a:srgbClr val="25565E"/>
                </a:solidFill>
              </a:rPr>
              <a:t> </a:t>
            </a:r>
            <a:r>
              <a:rPr lang="en-US"/>
              <a:t>of the HTML elements</a:t>
            </a:r>
            <a:endParaRPr/>
          </a:p>
          <a:p>
            <a:pPr indent="-361950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Specifies fonts, colors, margins, sizes, positioning, floating, …</a:t>
            </a:r>
            <a:endParaRPr/>
          </a:p>
          <a:p>
            <a:pPr indent="-361950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CSS </a:t>
            </a:r>
            <a:r>
              <a:rPr b="1" lang="en-US">
                <a:solidFill>
                  <a:schemeClr val="lt1"/>
                </a:solidFill>
              </a:rPr>
              <a:t>rules</a:t>
            </a:r>
            <a:r>
              <a:rPr lang="en-US"/>
              <a:t> format: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selector</a:t>
            </a:r>
            <a:r>
              <a:rPr b="1" lang="en-US">
                <a:solidFill>
                  <a:schemeClr val="lt1"/>
                </a:solidFill>
              </a:rPr>
              <a:t>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en-US">
                <a:solidFill>
                  <a:schemeClr val="lt1"/>
                </a:solidFill>
              </a:rPr>
              <a:t>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prop1:val1;</a:t>
            </a:r>
            <a:r>
              <a:rPr b="1" lang="en-US">
                <a:solidFill>
                  <a:schemeClr val="lt1"/>
                </a:solidFill>
              </a:rPr>
              <a:t>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prop2:val2;</a:t>
            </a:r>
            <a:r>
              <a:rPr b="1" lang="en-US">
                <a:solidFill>
                  <a:schemeClr val="lt1"/>
                </a:solidFill>
              </a:rPr>
              <a:t>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b="1" lang="en-US">
                <a:solidFill>
                  <a:schemeClr val="lt1"/>
                </a:solidFill>
              </a:rPr>
              <a:t>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361950" lvl="0" marL="3619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b="1" lang="en-US">
                <a:solidFill>
                  <a:schemeClr val="lt1"/>
                </a:solidFill>
              </a:rPr>
              <a:t>CSS</a:t>
            </a:r>
            <a:r>
              <a:rPr lang="en-US">
                <a:solidFill>
                  <a:srgbClr val="25565E"/>
                </a:solidFill>
              </a:rPr>
              <a:t> </a:t>
            </a:r>
            <a:r>
              <a:rPr lang="en-US"/>
              <a:t>rule example: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  <a:p>
            <a:pPr indent="-146177" lvl="0" marL="3619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</p:txBody>
      </p:sp>
      <p:sp>
        <p:nvSpPr>
          <p:cNvPr id="372" name="Google Shape;372;p23"/>
          <p:cNvSpPr txBox="1"/>
          <p:nvPr/>
        </p:nvSpPr>
        <p:spPr>
          <a:xfrm>
            <a:off x="4418448" y="3854259"/>
            <a:ext cx="5180251" cy="2187309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7950" lIns="143950" spcFirstLastPara="1" rIns="143950" wrap="square" tIns="107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Noto Sans Symbols"/>
              <a:buNone/>
            </a:pPr>
            <a:r>
              <a:rPr b="1" lang="en-US" sz="3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Noto Sans Symbols"/>
              <a:buNone/>
            </a:pPr>
            <a:r>
              <a:rPr b="1" lang="en-US" sz="3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font-size: 42px;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Noto Sans Symbols"/>
              <a:buNone/>
            </a:pPr>
            <a:r>
              <a:rPr b="1" lang="en-US" sz="3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color: yellow;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Noto Sans Symbols"/>
              <a:buNone/>
            </a:pPr>
            <a:r>
              <a:rPr b="1" lang="en-US" sz="3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73" name="Google Shape;373;p23"/>
          <p:cNvSpPr/>
          <p:nvPr/>
        </p:nvSpPr>
        <p:spPr>
          <a:xfrm>
            <a:off x="2094144" y="4068840"/>
            <a:ext cx="1722670" cy="579044"/>
          </a:xfrm>
          <a:prstGeom prst="wedgeRoundRectCallout">
            <a:avLst>
              <a:gd fmla="val 80519" name="adj1"/>
              <a:gd fmla="val -23523" name="adj2"/>
              <a:gd fmla="val 16667" name="adj3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 b="1"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3"/>
          <p:cNvSpPr/>
          <p:nvPr/>
        </p:nvSpPr>
        <p:spPr>
          <a:xfrm>
            <a:off x="6092825" y="3429001"/>
            <a:ext cx="3353514" cy="614649"/>
          </a:xfrm>
          <a:prstGeom prst="wedgeRoundRectCallout">
            <a:avLst>
              <a:gd fmla="val -64429" name="adj1"/>
              <a:gd fmla="val 59204" name="adj2"/>
              <a:gd fmla="val 16667" name="adj3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Opening curly brace</a:t>
            </a:r>
            <a:endParaRPr/>
          </a:p>
        </p:txBody>
      </p:sp>
      <p:sp>
        <p:nvSpPr>
          <p:cNvPr id="375" name="Google Shape;375;p23"/>
          <p:cNvSpPr/>
          <p:nvPr/>
        </p:nvSpPr>
        <p:spPr>
          <a:xfrm>
            <a:off x="761803" y="5387197"/>
            <a:ext cx="3093913" cy="631930"/>
          </a:xfrm>
          <a:prstGeom prst="wedgeRoundRectCallout">
            <a:avLst>
              <a:gd fmla="val 65931" name="adj1"/>
              <a:gd fmla="val 10663" name="adj2"/>
              <a:gd fmla="val 16667" name="adj3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Closing curly brace</a:t>
            </a:r>
            <a:endParaRPr/>
          </a:p>
        </p:txBody>
      </p:sp>
      <p:sp>
        <p:nvSpPr>
          <p:cNvPr id="376" name="Google Shape;376;p23"/>
          <p:cNvSpPr/>
          <p:nvPr/>
        </p:nvSpPr>
        <p:spPr>
          <a:xfrm>
            <a:off x="4875530" y="4923427"/>
            <a:ext cx="3961368" cy="591613"/>
          </a:xfrm>
          <a:prstGeom prst="rect">
            <a:avLst/>
          </a:prstGeom>
          <a:noFill/>
          <a:ln cap="flat" cmpd="sng" w="28575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3"/>
          <p:cNvSpPr/>
          <p:nvPr/>
        </p:nvSpPr>
        <p:spPr>
          <a:xfrm>
            <a:off x="9526314" y="4532972"/>
            <a:ext cx="2235232" cy="667622"/>
          </a:xfrm>
          <a:prstGeom prst="wedgeRoundRectCallout">
            <a:avLst>
              <a:gd fmla="val -72193" name="adj1"/>
              <a:gd fmla="val 43354" name="adj2"/>
              <a:gd fmla="val 16667" name="adj3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Declaration</a:t>
            </a:r>
            <a:endParaRPr b="1"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3"/>
          <p:cNvSpPr/>
          <p:nvPr/>
        </p:nvSpPr>
        <p:spPr>
          <a:xfrm>
            <a:off x="5683710" y="5826441"/>
            <a:ext cx="1733300" cy="593036"/>
          </a:xfrm>
          <a:prstGeom prst="wedgeRoundRectCallout">
            <a:avLst>
              <a:gd fmla="val -37006" name="adj1"/>
              <a:gd fmla="val -96228" name="adj2"/>
              <a:gd fmla="val 16667" name="adj3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Property</a:t>
            </a:r>
            <a:endParaRPr b="1" sz="27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3"/>
          <p:cNvSpPr/>
          <p:nvPr/>
        </p:nvSpPr>
        <p:spPr>
          <a:xfrm>
            <a:off x="7846557" y="5826441"/>
            <a:ext cx="1218552" cy="593036"/>
          </a:xfrm>
          <a:prstGeom prst="wedgeRoundRectCallout">
            <a:avLst>
              <a:gd fmla="val -42787" name="adj1"/>
              <a:gd fmla="val -94647" name="adj2"/>
              <a:gd fmla="val 16667" name="adj3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 b="1" sz="27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3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"/>
          <p:cNvSpPr/>
          <p:nvPr/>
        </p:nvSpPr>
        <p:spPr>
          <a:xfrm>
            <a:off x="200947" y="1832021"/>
            <a:ext cx="7270404" cy="4153902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&lt;link rel="stylesheet" type="text/css"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href="styles.css"&gt;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&lt;body </a:t>
            </a:r>
            <a:r>
              <a:rPr b="1" lang="en-US" sz="2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id="modern"</a:t>
            </a:r>
            <a:r>
              <a:rPr b="1" lang="en-US" sz="2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This is a &lt;span </a:t>
            </a:r>
            <a:r>
              <a:rPr b="1" lang="en-US" sz="2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class="special"</a:t>
            </a:r>
            <a:r>
              <a:rPr b="1" lang="en-US" sz="2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&gt;special drink&lt;/span&gt; for &lt;span </a:t>
            </a:r>
            <a:r>
              <a:rPr b="1" lang="en-US" sz="2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class="special"</a:t>
            </a:r>
            <a:r>
              <a:rPr b="1" lang="en-US" sz="2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&gt;special drinkers&lt;/span&gt;.&lt;/p&gt;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  <p:sp>
        <p:nvSpPr>
          <p:cNvPr id="386" name="Google Shape;386;p24"/>
          <p:cNvSpPr/>
          <p:nvPr/>
        </p:nvSpPr>
        <p:spPr>
          <a:xfrm>
            <a:off x="7605462" y="1832021"/>
            <a:ext cx="4303029" cy="4281989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.special </a:t>
            </a:r>
            <a:r>
              <a:rPr b="1" lang="en-US" sz="2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font-style: italic;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font-weight: bold;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color: blue;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1799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#modern </a:t>
            </a:r>
            <a:r>
              <a:rPr b="1" lang="en-US" sz="2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background: #EEE;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1799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1" lang="en-US" sz="2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font-size: 24pt;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87" name="Google Shape;387;p24"/>
          <p:cNvSpPr/>
          <p:nvPr/>
        </p:nvSpPr>
        <p:spPr>
          <a:xfrm>
            <a:off x="7688849" y="1886435"/>
            <a:ext cx="1340393" cy="375636"/>
          </a:xfrm>
          <a:prstGeom prst="rect">
            <a:avLst/>
          </a:prstGeom>
          <a:solidFill>
            <a:srgbClr val="C1C6D1">
              <a:alpha val="29803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975" lIns="71975" spcFirstLastPara="1" rIns="71975" wrap="square" tIns="3597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99">
              <a:solidFill>
                <a:srgbClr val="2556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24"/>
          <p:cNvSpPr/>
          <p:nvPr/>
        </p:nvSpPr>
        <p:spPr>
          <a:xfrm>
            <a:off x="7680996" y="3774619"/>
            <a:ext cx="1228212" cy="369490"/>
          </a:xfrm>
          <a:prstGeom prst="rect">
            <a:avLst/>
          </a:prstGeom>
          <a:solidFill>
            <a:srgbClr val="C1C6D1">
              <a:alpha val="29803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975" lIns="71975" spcFirstLastPara="1" rIns="71975" wrap="square" tIns="3597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99">
              <a:solidFill>
                <a:srgbClr val="2556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24"/>
          <p:cNvSpPr/>
          <p:nvPr/>
        </p:nvSpPr>
        <p:spPr>
          <a:xfrm>
            <a:off x="3270742" y="4224502"/>
            <a:ext cx="2429367" cy="363457"/>
          </a:xfrm>
          <a:prstGeom prst="rect">
            <a:avLst/>
          </a:prstGeom>
          <a:solidFill>
            <a:srgbClr val="C1C6D1">
              <a:alpha val="29803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975" lIns="71975" spcFirstLastPara="1" rIns="71975" wrap="square" tIns="35975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99">
              <a:solidFill>
                <a:srgbClr val="2556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24"/>
          <p:cNvSpPr/>
          <p:nvPr/>
        </p:nvSpPr>
        <p:spPr>
          <a:xfrm>
            <a:off x="1066316" y="3234760"/>
            <a:ext cx="1898909" cy="363457"/>
          </a:xfrm>
          <a:prstGeom prst="rect">
            <a:avLst/>
          </a:prstGeom>
          <a:solidFill>
            <a:srgbClr val="C1C6D1">
              <a:alpha val="29803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975" lIns="71975" spcFirstLastPara="1" rIns="71975" wrap="square" tIns="35975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99">
              <a:solidFill>
                <a:srgbClr val="2556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24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7548"/>
              <a:buFont typeface="Calibri"/>
              <a:buNone/>
            </a:pPr>
            <a:r>
              <a:rPr lang="en-US"/>
              <a:t>Combining HTML and CSS Files (External Style)</a:t>
            </a:r>
            <a:endParaRPr/>
          </a:p>
        </p:txBody>
      </p:sp>
      <p:sp>
        <p:nvSpPr>
          <p:cNvPr id="392" name="Google Shape;392;p24"/>
          <p:cNvSpPr/>
          <p:nvPr/>
        </p:nvSpPr>
        <p:spPr>
          <a:xfrm>
            <a:off x="200948" y="1298956"/>
            <a:ext cx="7270404" cy="533066"/>
          </a:xfrm>
          <a:prstGeom prst="rect">
            <a:avLst/>
          </a:prstGeom>
          <a:solidFill>
            <a:srgbClr val="C1C6D1">
              <a:alpha val="29803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1975" lIns="91425" spcFirstLastPara="1" rIns="91425" wrap="square" tIns="71975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using-css.html</a:t>
            </a:r>
            <a:endParaRPr b="1" sz="1799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24"/>
          <p:cNvSpPr/>
          <p:nvPr/>
        </p:nvSpPr>
        <p:spPr>
          <a:xfrm>
            <a:off x="7605462" y="1298956"/>
            <a:ext cx="4303029" cy="533066"/>
          </a:xfrm>
          <a:prstGeom prst="rect">
            <a:avLst/>
          </a:prstGeom>
          <a:solidFill>
            <a:srgbClr val="C1C6D1">
              <a:alpha val="29803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1975" lIns="91425" spcFirstLastPara="1" rIns="91425" wrap="square" tIns="71975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styles.css</a:t>
            </a:r>
            <a:endParaRPr b="1" sz="1799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24"/>
          <p:cNvSpPr/>
          <p:nvPr/>
        </p:nvSpPr>
        <p:spPr>
          <a:xfrm>
            <a:off x="1434950" y="3908972"/>
            <a:ext cx="1793857" cy="363457"/>
          </a:xfrm>
          <a:prstGeom prst="rect">
            <a:avLst/>
          </a:prstGeom>
          <a:solidFill>
            <a:srgbClr val="C1C6D1">
              <a:alpha val="29803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975" lIns="71975" spcFirstLastPara="1" rIns="71975" wrap="square" tIns="35975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99">
              <a:solidFill>
                <a:srgbClr val="2556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Google Shape;395;p24"/>
          <p:cNvSpPr/>
          <p:nvPr/>
        </p:nvSpPr>
        <p:spPr>
          <a:xfrm>
            <a:off x="3790156" y="4584408"/>
            <a:ext cx="2314847" cy="363457"/>
          </a:xfrm>
          <a:prstGeom prst="rect">
            <a:avLst/>
          </a:prstGeom>
          <a:solidFill>
            <a:srgbClr val="C1C6D1">
              <a:alpha val="29803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975" lIns="71975" spcFirstLastPara="1" rIns="71975" wrap="square" tIns="35975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99">
              <a:solidFill>
                <a:srgbClr val="2556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6" name="Google Shape;396;p24"/>
          <p:cNvCxnSpPr>
            <a:stCxn id="390" idx="3"/>
          </p:cNvCxnSpPr>
          <p:nvPr/>
        </p:nvCxnSpPr>
        <p:spPr>
          <a:xfrm flipH="1" rot="10800000">
            <a:off x="2965225" y="1577789"/>
            <a:ext cx="5839200" cy="18387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accent5"/>
            </a:solidFill>
            <a:prstDash val="dash"/>
            <a:round/>
            <a:headEnd len="med" w="med" type="triangl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97" name="Google Shape;397;p24"/>
          <p:cNvCxnSpPr>
            <a:endCxn id="388" idx="1"/>
          </p:cNvCxnSpPr>
          <p:nvPr/>
        </p:nvCxnSpPr>
        <p:spPr>
          <a:xfrm flipH="1" rot="10800000">
            <a:off x="3836196" y="3959364"/>
            <a:ext cx="3844800" cy="66600"/>
          </a:xfrm>
          <a:prstGeom prst="straightConnector1">
            <a:avLst/>
          </a:prstGeom>
          <a:noFill/>
          <a:ln cap="flat" cmpd="sng" w="76200">
            <a:solidFill>
              <a:srgbClr val="00843B"/>
            </a:solidFill>
            <a:prstDash val="dash"/>
            <a:round/>
            <a:headEnd len="med" w="med" type="triangl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98" name="Google Shape;398;p24"/>
          <p:cNvCxnSpPr>
            <a:stCxn id="389" idx="0"/>
            <a:endCxn id="387" idx="1"/>
          </p:cNvCxnSpPr>
          <p:nvPr/>
        </p:nvCxnSpPr>
        <p:spPr>
          <a:xfrm rot="-5400000">
            <a:off x="5012076" y="1547752"/>
            <a:ext cx="2150100" cy="3203400"/>
          </a:xfrm>
          <a:prstGeom prst="bentConnector2">
            <a:avLst/>
          </a:prstGeom>
          <a:noFill/>
          <a:ln cap="flat" cmpd="sng" w="76200">
            <a:solidFill>
              <a:srgbClr val="BF7800"/>
            </a:solidFill>
            <a:prstDash val="dash"/>
            <a:round/>
            <a:headEnd len="med" w="med" type="triangl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99" name="Google Shape;399;p24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701" y="5069972"/>
            <a:ext cx="3933650" cy="1614933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5"/>
          <p:cNvSpPr txBox="1"/>
          <p:nvPr>
            <p:ph idx="1" type="body"/>
          </p:nvPr>
        </p:nvSpPr>
        <p:spPr>
          <a:xfrm>
            <a:off x="190353" y="1196124"/>
            <a:ext cx="11815018" cy="55611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Select elements by </a:t>
            </a:r>
            <a:r>
              <a:rPr b="1" lang="en-US"/>
              <a:t>name</a:t>
            </a:r>
            <a:endParaRPr/>
          </a:p>
          <a:p>
            <a:pPr indent="-146177" lvl="0" marL="361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 b="1"/>
          </a:p>
          <a:p>
            <a:pPr indent="-361950" lvl="0" marL="361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Select by </a:t>
            </a:r>
            <a:r>
              <a:rPr b="1" lang="en-US"/>
              <a:t>class</a:t>
            </a:r>
            <a:r>
              <a:rPr lang="en-US"/>
              <a:t> name</a:t>
            </a:r>
            <a:endParaRPr/>
          </a:p>
          <a:p>
            <a:pPr indent="-146177" lvl="0" marL="361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  <a:p>
            <a:pPr indent="-361950" lvl="0" marL="361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Select by element </a:t>
            </a:r>
            <a:r>
              <a:rPr b="1" lang="en-US"/>
              <a:t>id</a:t>
            </a:r>
            <a:endParaRPr/>
          </a:p>
          <a:p>
            <a:pPr indent="-146177" lvl="0" marL="361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 b="1"/>
          </a:p>
          <a:p>
            <a:pPr indent="-361950" lvl="0" marL="361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Select </a:t>
            </a:r>
            <a:r>
              <a:rPr b="1" lang="en-US"/>
              <a:t>element</a:t>
            </a:r>
            <a:r>
              <a:rPr lang="en-US"/>
              <a:t> with certain </a:t>
            </a:r>
            <a:r>
              <a:rPr b="1" lang="en-US"/>
              <a:t>class</a:t>
            </a:r>
            <a:endParaRPr/>
          </a:p>
          <a:p>
            <a:pPr indent="-146177" lvl="0" marL="3619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 b="1"/>
          </a:p>
        </p:txBody>
      </p:sp>
      <p:sp>
        <p:nvSpPr>
          <p:cNvPr id="406" name="Google Shape;406;p25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CSS Selectors</a:t>
            </a:r>
            <a:endParaRPr/>
          </a:p>
        </p:txBody>
      </p:sp>
      <p:sp>
        <p:nvSpPr>
          <p:cNvPr id="407" name="Google Shape;407;p25"/>
          <p:cNvSpPr txBox="1"/>
          <p:nvPr/>
        </p:nvSpPr>
        <p:spPr>
          <a:xfrm>
            <a:off x="6586482" y="1844824"/>
            <a:ext cx="5086477" cy="633443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7950" lIns="143950" spcFirstLastPara="1" rIns="143950" wrap="square" tIns="107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99"/>
              <a:buFont typeface="Noto Sans Symbols"/>
              <a:buNone/>
            </a:pPr>
            <a:r>
              <a:rPr b="1" lang="en-US" sz="26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1" lang="en-US" sz="26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1" lang="en-US" sz="26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6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color: blue;</a:t>
            </a:r>
            <a:r>
              <a:rPr b="1" lang="en-US" sz="26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6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08" name="Google Shape;408;p25"/>
          <p:cNvSpPr txBox="1"/>
          <p:nvPr/>
        </p:nvSpPr>
        <p:spPr>
          <a:xfrm>
            <a:off x="596013" y="1844824"/>
            <a:ext cx="5318446" cy="633443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7950" lIns="143950" spcFirstLastPara="1" rIns="143950" wrap="square" tIns="107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99"/>
              <a:buFont typeface="Noto Sans Symbols"/>
              <a:buNone/>
            </a:pPr>
            <a:r>
              <a:rPr b="1" lang="en-US" sz="26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b="1" lang="en-US" sz="26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Page Title</a:t>
            </a:r>
            <a:r>
              <a:rPr b="1" lang="en-US" sz="26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&lt;/h1&gt; </a:t>
            </a:r>
            <a:endParaRPr b="1" sz="2699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25"/>
          <p:cNvSpPr txBox="1"/>
          <p:nvPr/>
        </p:nvSpPr>
        <p:spPr>
          <a:xfrm>
            <a:off x="6586482" y="3155597"/>
            <a:ext cx="5086477" cy="633443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7950" lIns="143950" spcFirstLastPara="1" rIns="143950" wrap="square" tIns="107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99"/>
              <a:buFont typeface="Noto Sans Symbols"/>
              <a:buNone/>
            </a:pPr>
            <a:r>
              <a:rPr b="1" lang="en-US" sz="26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.odd</a:t>
            </a:r>
            <a:r>
              <a:rPr b="1" lang="en-US" sz="26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1" lang="en-US" sz="26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6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font-size: 10px;</a:t>
            </a:r>
            <a:r>
              <a:rPr b="1" lang="en-US" sz="26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6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10" name="Google Shape;410;p25"/>
          <p:cNvSpPr txBox="1"/>
          <p:nvPr/>
        </p:nvSpPr>
        <p:spPr>
          <a:xfrm>
            <a:off x="596013" y="3155597"/>
            <a:ext cx="5318446" cy="633443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7950" lIns="143950" spcFirstLastPara="1" rIns="143950" wrap="square" tIns="107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99"/>
              <a:buFont typeface="Noto Sans Symbols"/>
              <a:buNone/>
            </a:pPr>
            <a:r>
              <a:rPr b="1" lang="en-US" sz="26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 class="odd"&gt;</a:t>
            </a:r>
            <a:r>
              <a:rPr b="1" lang="en-US" sz="26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1" lang="en-US" sz="26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 b="1" sz="2699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25"/>
          <p:cNvSpPr txBox="1"/>
          <p:nvPr/>
        </p:nvSpPr>
        <p:spPr>
          <a:xfrm>
            <a:off x="6586482" y="4509120"/>
            <a:ext cx="5086477" cy="633443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7950" lIns="143950" spcFirstLastPara="1" rIns="143950" wrap="square" tIns="107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99"/>
              <a:buFont typeface="Noto Sans Symbols"/>
              <a:buNone/>
            </a:pPr>
            <a:r>
              <a:rPr b="1" lang="en-US" sz="26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#login</a:t>
            </a:r>
            <a:r>
              <a:rPr b="1" lang="en-US" sz="26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1" lang="en-US" sz="26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6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width: 150px;</a:t>
            </a:r>
            <a:r>
              <a:rPr b="1" lang="en-US" sz="26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6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12" name="Google Shape;412;p25"/>
          <p:cNvSpPr txBox="1"/>
          <p:nvPr/>
        </p:nvSpPr>
        <p:spPr>
          <a:xfrm>
            <a:off x="596013" y="4509120"/>
            <a:ext cx="5318446" cy="633443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7950" lIns="143950" spcFirstLastPara="1" rIns="143950" wrap="square" tIns="107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99"/>
              <a:buFont typeface="Noto Sans Symbols"/>
              <a:buNone/>
            </a:pPr>
            <a:r>
              <a:rPr b="1" lang="en-US" sz="26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&lt;span id="login"&gt;</a:t>
            </a:r>
            <a:r>
              <a:rPr b="1" lang="en-US" sz="26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</a:t>
            </a:r>
            <a:r>
              <a:rPr b="1" lang="en-US" sz="26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&lt;/span&gt;</a:t>
            </a:r>
            <a:endParaRPr b="1" sz="2699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Google Shape;413;p25"/>
          <p:cNvSpPr txBox="1"/>
          <p:nvPr/>
        </p:nvSpPr>
        <p:spPr>
          <a:xfrm>
            <a:off x="6586482" y="5877272"/>
            <a:ext cx="5086477" cy="633443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7950" lIns="143950" spcFirstLastPara="1" rIns="143950" wrap="square" tIns="107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99"/>
              <a:buFont typeface="Noto Sans Symbols"/>
              <a:buNone/>
            </a:pPr>
            <a:r>
              <a:rPr b="1" lang="en-US" sz="26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a.login</a:t>
            </a:r>
            <a:r>
              <a:rPr b="1" lang="en-US" sz="26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1" lang="en-US" sz="26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6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width:</a:t>
            </a:r>
            <a:r>
              <a:rPr b="1" lang="en-US" sz="26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6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80px;</a:t>
            </a:r>
            <a:r>
              <a:rPr b="1" lang="en-US" sz="26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6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14" name="Google Shape;414;p25"/>
          <p:cNvSpPr txBox="1"/>
          <p:nvPr/>
        </p:nvSpPr>
        <p:spPr>
          <a:xfrm>
            <a:off x="596013" y="5877272"/>
            <a:ext cx="5318446" cy="633443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7950" lIns="143950" spcFirstLastPara="1" rIns="143950" wrap="square" tIns="107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99"/>
              <a:buFont typeface="Noto Sans Symbols"/>
              <a:buNone/>
            </a:pPr>
            <a:r>
              <a:rPr b="1" lang="en-US" sz="26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&lt;a class="login"&gt;</a:t>
            </a:r>
            <a:r>
              <a:rPr b="1" lang="en-US" sz="26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Login</a:t>
            </a:r>
            <a:r>
              <a:rPr b="1" lang="en-US" sz="26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&lt;/a&gt;</a:t>
            </a:r>
            <a:endParaRPr b="1" sz="2699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5" name="Google Shape;415;p25"/>
          <p:cNvSpPr/>
          <p:nvPr/>
        </p:nvSpPr>
        <p:spPr>
          <a:xfrm>
            <a:off x="6060393" y="2004086"/>
            <a:ext cx="380153" cy="3149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5"/>
          <p:cNvSpPr/>
          <p:nvPr/>
        </p:nvSpPr>
        <p:spPr>
          <a:xfrm>
            <a:off x="6060393" y="3314859"/>
            <a:ext cx="380153" cy="3149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5"/>
          <p:cNvSpPr/>
          <p:nvPr/>
        </p:nvSpPr>
        <p:spPr>
          <a:xfrm>
            <a:off x="6060393" y="4668383"/>
            <a:ext cx="380153" cy="3149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5"/>
          <p:cNvSpPr/>
          <p:nvPr/>
        </p:nvSpPr>
        <p:spPr>
          <a:xfrm>
            <a:off x="6060393" y="6036534"/>
            <a:ext cx="380153" cy="3149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5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6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Combined CSS Selectors</a:t>
            </a:r>
            <a:endParaRPr/>
          </a:p>
        </p:txBody>
      </p:sp>
      <p:sp>
        <p:nvSpPr>
          <p:cNvPr id="425" name="Google Shape;425;p26"/>
          <p:cNvSpPr txBox="1"/>
          <p:nvPr/>
        </p:nvSpPr>
        <p:spPr>
          <a:xfrm>
            <a:off x="7579026" y="1420028"/>
            <a:ext cx="4228898" cy="648828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7950" lIns="143950" spcFirstLastPara="1" rIns="143950" wrap="square" tIns="107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#news &gt; h1</a:t>
            </a:r>
            <a:endParaRPr/>
          </a:p>
        </p:txBody>
      </p:sp>
      <p:sp>
        <p:nvSpPr>
          <p:cNvPr id="426" name="Google Shape;426;p26"/>
          <p:cNvSpPr txBox="1"/>
          <p:nvPr/>
        </p:nvSpPr>
        <p:spPr>
          <a:xfrm>
            <a:off x="380900" y="1420028"/>
            <a:ext cx="6883200" cy="6357300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7950" lIns="143950" spcFirstLastPara="1" rIns="143950" wrap="square" tIns="10795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&lt;section id="news"&gt;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&lt;h1&gt;</a:t>
            </a:r>
            <a:r>
              <a:rPr b="1" lang="en-US" sz="2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Hot News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&lt;article&gt;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&lt;h1&gt;</a:t>
            </a:r>
            <a:r>
              <a:rPr b="1" lang="en-US" sz="2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Release!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&lt;p&gt;</a:t>
            </a:r>
            <a:r>
              <a:rPr b="1" lang="en-US" sz="2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 we released</a:t>
            </a:r>
            <a:endParaRPr b="1" sz="2799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&lt;b class="red"&gt;</a:t>
            </a:r>
            <a:r>
              <a:rPr b="1" lang="en-US" sz="2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ver. 7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&lt;/b&gt;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2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our unique software …</a:t>
            </a:r>
            <a:endParaRPr b="1" sz="2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&lt;/p&gt;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&lt;/article&gt;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&lt;p&gt;</a:t>
            </a:r>
            <a:r>
              <a:rPr b="1" lang="en-US" sz="2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Published: </a:t>
            </a:r>
            <a:endParaRPr b="1" sz="2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&lt;span class="date"&gt;</a:t>
            </a:r>
            <a:endParaRPr b="1" sz="2799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1/1/2021</a:t>
            </a:r>
            <a:endParaRPr b="1" sz="2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&lt;/span&gt;</a:t>
            </a:r>
            <a:endParaRPr b="1" sz="2799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b="1" sz="2799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Google Shape;427;p26"/>
          <p:cNvSpPr txBox="1"/>
          <p:nvPr/>
        </p:nvSpPr>
        <p:spPr>
          <a:xfrm>
            <a:off x="7579026" y="2316039"/>
            <a:ext cx="4228898" cy="648828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7950" lIns="143950" spcFirstLastPara="1" rIns="143950" wrap="square" tIns="107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#news article &gt; h1</a:t>
            </a:r>
            <a:endParaRPr/>
          </a:p>
        </p:txBody>
      </p:sp>
      <p:sp>
        <p:nvSpPr>
          <p:cNvPr id="428" name="Google Shape;428;p26"/>
          <p:cNvSpPr txBox="1"/>
          <p:nvPr/>
        </p:nvSpPr>
        <p:spPr>
          <a:xfrm>
            <a:off x="7579026" y="3212051"/>
            <a:ext cx="4228898" cy="648828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7950" lIns="143950" spcFirstLastPara="1" rIns="143950" wrap="square" tIns="107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#news article p</a:t>
            </a:r>
            <a:endParaRPr/>
          </a:p>
        </p:txBody>
      </p:sp>
      <p:sp>
        <p:nvSpPr>
          <p:cNvPr id="429" name="Google Shape;429;p26"/>
          <p:cNvSpPr txBox="1"/>
          <p:nvPr/>
        </p:nvSpPr>
        <p:spPr>
          <a:xfrm>
            <a:off x="7579026" y="4108063"/>
            <a:ext cx="4228898" cy="648828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7950" lIns="143950" spcFirstLastPara="1" rIns="143950" wrap="square" tIns="107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#news p &gt; b.red</a:t>
            </a:r>
            <a:endParaRPr/>
          </a:p>
        </p:txBody>
      </p:sp>
      <p:sp>
        <p:nvSpPr>
          <p:cNvPr id="430" name="Google Shape;430;p26"/>
          <p:cNvSpPr txBox="1"/>
          <p:nvPr/>
        </p:nvSpPr>
        <p:spPr>
          <a:xfrm>
            <a:off x="7579026" y="5004074"/>
            <a:ext cx="4228898" cy="648828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7950" lIns="143950" spcFirstLastPara="1" rIns="143950" wrap="square" tIns="107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#news span.date</a:t>
            </a:r>
            <a:endParaRPr/>
          </a:p>
        </p:txBody>
      </p:sp>
      <p:sp>
        <p:nvSpPr>
          <p:cNvPr id="431" name="Google Shape;431;p26"/>
          <p:cNvSpPr txBox="1"/>
          <p:nvPr/>
        </p:nvSpPr>
        <p:spPr>
          <a:xfrm>
            <a:off x="7579026" y="5900087"/>
            <a:ext cx="4228898" cy="648828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7950" lIns="143950" spcFirstLastPara="1" rIns="143950" wrap="square" tIns="107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article&gt;p, section&gt;p</a:t>
            </a:r>
            <a:endParaRPr/>
          </a:p>
        </p:txBody>
      </p:sp>
      <p:sp>
        <p:nvSpPr>
          <p:cNvPr id="432" name="Google Shape;432;p26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7"/>
          <p:cNvSpPr txBox="1"/>
          <p:nvPr>
            <p:ph idx="1" type="subTitle"/>
          </p:nvPr>
        </p:nvSpPr>
        <p:spPr>
          <a:xfrm>
            <a:off x="7444060" y="3338411"/>
            <a:ext cx="4359077" cy="7678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8808C"/>
              </a:buClr>
              <a:buSzPts val="2799"/>
              <a:buNone/>
            </a:pPr>
            <a:r>
              <a:rPr lang="en-US" sz="2799" u="sng">
                <a:solidFill>
                  <a:schemeClr val="hlink"/>
                </a:solidFill>
                <a:hlinkClick r:id="rId3"/>
              </a:rPr>
              <a:t>https://codepen.io/snakov/pen/GRjLWWN </a:t>
            </a:r>
            <a:endParaRPr sz="2799"/>
          </a:p>
        </p:txBody>
      </p:sp>
      <p:sp>
        <p:nvSpPr>
          <p:cNvPr id="438" name="Google Shape;438;p27"/>
          <p:cNvSpPr txBox="1"/>
          <p:nvPr>
            <p:ph type="title"/>
          </p:nvPr>
        </p:nvSpPr>
        <p:spPr>
          <a:xfrm>
            <a:off x="7444060" y="1471557"/>
            <a:ext cx="4359077" cy="1753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2737E"/>
              </a:buClr>
              <a:buSzPts val="5300"/>
              <a:buFont typeface="Calibri"/>
              <a:buNone/>
            </a:pPr>
            <a:r>
              <a:rPr lang="en-US"/>
              <a:t>CSS Selectors: Live Demo</a:t>
            </a:r>
            <a:endParaRPr/>
          </a:p>
        </p:txBody>
      </p:sp>
      <p:pic>
        <p:nvPicPr>
          <p:cNvPr id="439" name="Google Shape;439;p2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894" y="697689"/>
            <a:ext cx="6831770" cy="5462621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0" name="Google Shape;440;p27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8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Problem: to Do List</a:t>
            </a:r>
            <a:endParaRPr/>
          </a:p>
        </p:txBody>
      </p:sp>
      <p:sp>
        <p:nvSpPr>
          <p:cNvPr id="446" name="Google Shape;446;p28"/>
          <p:cNvSpPr txBox="1"/>
          <p:nvPr>
            <p:ph idx="4294967295" type="body"/>
          </p:nvPr>
        </p:nvSpPr>
        <p:spPr>
          <a:xfrm>
            <a:off x="93151" y="1189047"/>
            <a:ext cx="11804750" cy="556908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Create the following page</a:t>
            </a:r>
            <a:br>
              <a:rPr lang="en-US"/>
            </a:br>
            <a:r>
              <a:rPr lang="en-US"/>
              <a:t>(HTML + CSS files)</a:t>
            </a:r>
            <a:endParaRPr/>
          </a:p>
          <a:p>
            <a:pPr indent="-361950" lvl="0" marL="36195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Hints:</a:t>
            </a:r>
            <a:endParaRPr/>
          </a:p>
          <a:p>
            <a:pPr indent="-361950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Container: use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/>
          </a:p>
          <a:p>
            <a:pPr indent="-361950" lvl="2" marL="12573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/>
              <a:t>Background color: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#f7f381</a:t>
            </a:r>
            <a:endParaRPr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1950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Heading: use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endParaRPr/>
          </a:p>
          <a:p>
            <a:pPr indent="-361950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Date: use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/>
              <a:t> + center it</a:t>
            </a:r>
            <a:endParaRPr/>
          </a:p>
          <a:p>
            <a:pPr indent="-361950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List: use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&lt;ol&gt;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</p:txBody>
      </p:sp>
      <p:pic>
        <p:nvPicPr>
          <p:cNvPr id="447" name="Google Shape;44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2011" y="1386908"/>
            <a:ext cx="5198142" cy="4605229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8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9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Solution: to Do List (HTML)</a:t>
            </a: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1138846" y="1687655"/>
            <a:ext cx="9907277" cy="4712371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r>
              <a:rPr b="1" i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&lt;!-- </a:t>
            </a:r>
            <a:r>
              <a:rPr b="1" i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TODO: link the CSS here </a:t>
            </a:r>
            <a:r>
              <a:rPr b="1" i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--&gt;</a:t>
            </a: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&lt;div class="my-list"&gt;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Today's to do list</a:t>
            </a: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TODO: Put day-info here</a:t>
            </a: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&lt;ol&gt;</a:t>
            </a: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TODO: Put list-item here</a:t>
            </a: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&lt;/ol&gt; 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  <p:sp>
        <p:nvSpPr>
          <p:cNvPr id="455" name="Google Shape;455;p29"/>
          <p:cNvSpPr/>
          <p:nvPr/>
        </p:nvSpPr>
        <p:spPr>
          <a:xfrm>
            <a:off x="1138846" y="1154591"/>
            <a:ext cx="9907277" cy="436141"/>
          </a:xfrm>
          <a:prstGeom prst="rect">
            <a:avLst/>
          </a:prstGeom>
          <a:solidFill>
            <a:srgbClr val="C1C6D1">
              <a:alpha val="29803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1975" lIns="91425" spcFirstLastPara="1" rIns="91425" wrap="square" tIns="71975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99">
                <a:solidFill>
                  <a:srgbClr val="25565E"/>
                </a:solidFill>
                <a:latin typeface="Consolas"/>
                <a:ea typeface="Consolas"/>
                <a:cs typeface="Consolas"/>
                <a:sym typeface="Consolas"/>
              </a:rPr>
              <a:t>to-do-list.html</a:t>
            </a:r>
            <a:endParaRPr b="1" sz="1799">
              <a:solidFill>
                <a:srgbClr val="2556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6" name="Google Shape;4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6620" y="3323134"/>
            <a:ext cx="3574637" cy="313855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9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idx="1" type="body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8808C"/>
              </a:buClr>
              <a:buSzPts val="3900"/>
              <a:buNone/>
            </a:pPr>
            <a:r>
              <a:rPr lang="en-US"/>
              <a:t>HyperText Markup Language</a:t>
            </a:r>
            <a:endParaRPr/>
          </a:p>
        </p:txBody>
      </p:sp>
      <p:sp>
        <p:nvSpPr>
          <p:cNvPr id="132" name="Google Shape;132;p3"/>
          <p:cNvSpPr txBox="1"/>
          <p:nvPr>
            <p:ph type="title"/>
          </p:nvPr>
        </p:nvSpPr>
        <p:spPr>
          <a:xfrm>
            <a:off x="614949" y="4725143"/>
            <a:ext cx="10958928" cy="780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2737E"/>
              </a:buClr>
              <a:buSzPts val="5300"/>
              <a:buFont typeface="Calibri"/>
              <a:buNone/>
            </a:pPr>
            <a:r>
              <a:rPr lang="en-US"/>
              <a:t>HTML Overview</a:t>
            </a:r>
            <a:endParaRPr/>
          </a:p>
        </p:txBody>
      </p:sp>
      <p:pic>
        <p:nvPicPr>
          <p:cNvPr descr="C:\Users\vggeo_000\Desktop\meta_name_keyword_description-ucoz-5.jpg" id="133" name="Google Shape;1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9774" y="1854410"/>
            <a:ext cx="2834262" cy="1702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Solution: to Do List (CSS)</a:t>
            </a:r>
            <a:endParaRPr/>
          </a:p>
        </p:txBody>
      </p:sp>
      <p:sp>
        <p:nvSpPr>
          <p:cNvPr id="463" name="Google Shape;463;p30"/>
          <p:cNvSpPr/>
          <p:nvPr/>
        </p:nvSpPr>
        <p:spPr>
          <a:xfrm>
            <a:off x="7401440" y="1830393"/>
            <a:ext cx="4021564" cy="3872359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.my-list ol {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margin: 12px;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.my-list p {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text-align: center;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64" name="Google Shape;464;p30"/>
          <p:cNvSpPr/>
          <p:nvPr/>
        </p:nvSpPr>
        <p:spPr>
          <a:xfrm>
            <a:off x="7401440" y="1269563"/>
            <a:ext cx="4021564" cy="565374"/>
          </a:xfrm>
          <a:prstGeom prst="rect">
            <a:avLst/>
          </a:prstGeom>
          <a:solidFill>
            <a:srgbClr val="C1C6D1">
              <a:alpha val="29803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1975" lIns="91425" spcFirstLastPara="1" rIns="91425" wrap="square" tIns="71975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rgbClr val="25565E"/>
                </a:solidFill>
                <a:latin typeface="Consolas"/>
                <a:ea typeface="Consolas"/>
                <a:cs typeface="Consolas"/>
                <a:sym typeface="Consolas"/>
              </a:rPr>
              <a:t>to-do-list.css</a:t>
            </a:r>
            <a:endParaRPr b="1" sz="2599">
              <a:solidFill>
                <a:srgbClr val="2556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30"/>
          <p:cNvSpPr/>
          <p:nvPr/>
        </p:nvSpPr>
        <p:spPr>
          <a:xfrm>
            <a:off x="526089" y="1834935"/>
            <a:ext cx="6554647" cy="3872359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.my-list {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margin: 0 auto;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padding: 8px 24px;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width: 500px;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font-size: 30px;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border: 1px solid #f7f381;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background: #f7f381;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box-shadow: 0 0 10px 2px #333333;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66" name="Google Shape;466;p30"/>
          <p:cNvSpPr/>
          <p:nvPr/>
        </p:nvSpPr>
        <p:spPr>
          <a:xfrm>
            <a:off x="526089" y="1269563"/>
            <a:ext cx="6554647" cy="565374"/>
          </a:xfrm>
          <a:prstGeom prst="rect">
            <a:avLst/>
          </a:prstGeom>
          <a:solidFill>
            <a:srgbClr val="C1C6D1">
              <a:alpha val="29803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1975" lIns="91425" spcFirstLastPara="1" rIns="91425" wrap="square" tIns="71975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rgbClr val="25565E"/>
                </a:solidFill>
                <a:latin typeface="Consolas"/>
                <a:ea typeface="Consolas"/>
                <a:cs typeface="Consolas"/>
                <a:sym typeface="Consolas"/>
              </a:rPr>
              <a:t>to-do-list.css</a:t>
            </a:r>
            <a:endParaRPr b="1" sz="2599">
              <a:solidFill>
                <a:srgbClr val="2556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30"/>
          <p:cNvSpPr txBox="1"/>
          <p:nvPr/>
        </p:nvSpPr>
        <p:spPr>
          <a:xfrm>
            <a:off x="837981" y="6253932"/>
            <a:ext cx="10589042" cy="369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your solution here: </a:t>
            </a:r>
            <a:r>
              <a:rPr lang="en-US" sz="1799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https://judge.softuni.bg/Contests/2772/HTML-and-CSS-Lab</a:t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0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Inline CSS Style</a:t>
            </a:r>
            <a:endParaRPr/>
          </a:p>
        </p:txBody>
      </p:sp>
      <p:sp>
        <p:nvSpPr>
          <p:cNvPr id="474" name="Google Shape;474;p31"/>
          <p:cNvSpPr txBox="1"/>
          <p:nvPr>
            <p:ph idx="4294967295" type="body"/>
          </p:nvPr>
        </p:nvSpPr>
        <p:spPr>
          <a:xfrm>
            <a:off x="96324" y="1189047"/>
            <a:ext cx="11801576" cy="556908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The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US"/>
              <a:t> attribute in HTML elements</a:t>
            </a:r>
            <a:endParaRPr/>
          </a:p>
        </p:txBody>
      </p:sp>
      <p:sp>
        <p:nvSpPr>
          <p:cNvPr id="475" name="Google Shape;475;p31"/>
          <p:cNvSpPr/>
          <p:nvPr/>
        </p:nvSpPr>
        <p:spPr>
          <a:xfrm>
            <a:off x="457082" y="2730307"/>
            <a:ext cx="7876247" cy="996936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 style="color:blue"&gt;</a:t>
            </a:r>
            <a:r>
              <a:rPr b="1" lang="en-US" sz="2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blue …</a:t>
            </a: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&lt;/h1&gt;</a:t>
            </a:r>
            <a:endParaRPr/>
          </a:p>
        </p:txBody>
      </p:sp>
      <p:sp>
        <p:nvSpPr>
          <p:cNvPr id="476" name="Google Shape;476;p31"/>
          <p:cNvSpPr/>
          <p:nvPr/>
        </p:nvSpPr>
        <p:spPr>
          <a:xfrm>
            <a:off x="457082" y="4859863"/>
            <a:ext cx="7876247" cy="1449250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&lt;h2 style="color:red; font-size:2.1em"&gt;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This is a red …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endParaRPr/>
          </a:p>
        </p:txBody>
      </p:sp>
      <p:sp>
        <p:nvSpPr>
          <p:cNvPr id="477" name="Google Shape;477;p31"/>
          <p:cNvSpPr/>
          <p:nvPr/>
        </p:nvSpPr>
        <p:spPr>
          <a:xfrm>
            <a:off x="1714865" y="1916832"/>
            <a:ext cx="3123386" cy="610217"/>
          </a:xfrm>
          <a:prstGeom prst="wedgeRoundRectCallout">
            <a:avLst>
              <a:gd fmla="val -41809" name="adj1"/>
              <a:gd fmla="val 97226" name="adj2"/>
              <a:gd fmla="val 16667" name="adj3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Attribute "style"</a:t>
            </a:r>
            <a:endParaRPr b="1" sz="27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1"/>
          <p:cNvSpPr/>
          <p:nvPr/>
        </p:nvSpPr>
        <p:spPr>
          <a:xfrm>
            <a:off x="1803328" y="3694223"/>
            <a:ext cx="1700960" cy="623365"/>
          </a:xfrm>
          <a:prstGeom prst="wedgeRoundRectCallout">
            <a:avLst>
              <a:gd fmla="val 39951" name="adj1"/>
              <a:gd fmla="val -121824" name="adj2"/>
              <a:gd fmla="val 16667" name="adj3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Property</a:t>
            </a:r>
            <a:endParaRPr b="1" sz="27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1"/>
          <p:cNvSpPr/>
          <p:nvPr/>
        </p:nvSpPr>
        <p:spPr>
          <a:xfrm>
            <a:off x="4296279" y="3694222"/>
            <a:ext cx="1363252" cy="623365"/>
          </a:xfrm>
          <a:prstGeom prst="wedgeRoundRectCallout">
            <a:avLst>
              <a:gd fmla="val -45017" name="adj1"/>
              <a:gd fmla="val -120407" name="adj2"/>
              <a:gd fmla="val 16667" name="adj3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 b="1" sz="27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1"/>
          <p:cNvSpPr/>
          <p:nvPr/>
        </p:nvSpPr>
        <p:spPr>
          <a:xfrm>
            <a:off x="4886287" y="5500560"/>
            <a:ext cx="2468237" cy="1038225"/>
          </a:xfrm>
          <a:prstGeom prst="wedgeRoundRectCallout">
            <a:avLst>
              <a:gd fmla="val -68712" name="adj1"/>
              <a:gd fmla="val -61061" name="adj2"/>
              <a:gd fmla="val 16667" name="adj3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Multiple CSS declarations</a:t>
            </a:r>
            <a:endParaRPr b="1" sz="27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1" name="Google Shape;4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5943" y="3933056"/>
            <a:ext cx="3435141" cy="2409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5943" y="1307401"/>
            <a:ext cx="3435141" cy="2409631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1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2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Embedded CSS Styles in the HTML Page</a:t>
            </a:r>
            <a:endParaRPr/>
          </a:p>
        </p:txBody>
      </p:sp>
      <p:sp>
        <p:nvSpPr>
          <p:cNvPr id="489" name="Google Shape;489;p32"/>
          <p:cNvSpPr txBox="1"/>
          <p:nvPr>
            <p:ph idx="4294967295" type="body"/>
          </p:nvPr>
        </p:nvSpPr>
        <p:spPr>
          <a:xfrm>
            <a:off x="110971" y="1189046"/>
            <a:ext cx="11801576" cy="556908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Put a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&lt;style&gt;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/>
              <a:t>element in the HTML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r>
              <a:rPr b="1" lang="en-US">
                <a:solidFill>
                  <a:schemeClr val="lt1"/>
                </a:solidFill>
              </a:rPr>
              <a:t> </a:t>
            </a:r>
            <a:r>
              <a:rPr lang="en-US"/>
              <a:t>section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 b="1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2"/>
          <p:cNvSpPr txBox="1"/>
          <p:nvPr/>
        </p:nvSpPr>
        <p:spPr>
          <a:xfrm>
            <a:off x="5108238" y="1879131"/>
            <a:ext cx="6705443" cy="1510378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7950" lIns="143950" spcFirstLastPara="1" rIns="143950" wrap="square" tIns="107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b="1" sz="2799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 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"&gt;This is red&lt;/p&gt;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</p:txBody>
      </p:sp>
      <p:sp>
        <p:nvSpPr>
          <p:cNvPr id="491" name="Google Shape;491;p32"/>
          <p:cNvSpPr txBox="1"/>
          <p:nvPr/>
        </p:nvSpPr>
        <p:spPr>
          <a:xfrm>
            <a:off x="560853" y="1879131"/>
            <a:ext cx="4453840" cy="3664253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7950" lIns="143950" spcFirstLastPara="1" rIns="143950" wrap="square" tIns="107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&lt;style&gt;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{color:red;}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Noto Sans Symbols"/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  <p:pic>
        <p:nvPicPr>
          <p:cNvPr id="492" name="Google Shape;49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6599" y="3176316"/>
            <a:ext cx="5087082" cy="3343756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32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"/>
          <p:cNvSpPr txBox="1"/>
          <p:nvPr>
            <p:ph idx="1" type="body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8808C"/>
              </a:buClr>
              <a:buSzPts val="3900"/>
              <a:buNone/>
            </a:pPr>
            <a:r>
              <a:rPr lang="en-US"/>
              <a:t>&lt;div&gt; vs. &lt;span&gt;</a:t>
            </a:r>
            <a:endParaRPr/>
          </a:p>
        </p:txBody>
      </p:sp>
      <p:sp>
        <p:nvSpPr>
          <p:cNvPr id="499" name="Google Shape;499;p33"/>
          <p:cNvSpPr txBox="1"/>
          <p:nvPr>
            <p:ph type="title"/>
          </p:nvPr>
        </p:nvSpPr>
        <p:spPr>
          <a:xfrm>
            <a:off x="614949" y="4725143"/>
            <a:ext cx="10958928" cy="780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2737E"/>
              </a:buClr>
              <a:buSzPts val="5300"/>
              <a:buFont typeface="Calibri"/>
              <a:buNone/>
            </a:pPr>
            <a:r>
              <a:rPr lang="en-US"/>
              <a:t>Inline and Block Elements</a:t>
            </a:r>
            <a:endParaRPr/>
          </a:p>
        </p:txBody>
      </p:sp>
      <p:pic>
        <p:nvPicPr>
          <p:cNvPr id="500" name="Google Shape;50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1839" y="1143596"/>
            <a:ext cx="2055974" cy="2806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4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Block Elements</a:t>
            </a:r>
            <a:endParaRPr/>
          </a:p>
        </p:txBody>
      </p:sp>
      <p:sp>
        <p:nvSpPr>
          <p:cNvPr id="506" name="Google Shape;506;p34"/>
          <p:cNvSpPr txBox="1"/>
          <p:nvPr>
            <p:ph idx="4294967295" type="body"/>
          </p:nvPr>
        </p:nvSpPr>
        <p:spPr>
          <a:xfrm>
            <a:off x="96324" y="1189046"/>
            <a:ext cx="11801576" cy="556908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/>
              <a:t>and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/>
              <a:t> are </a:t>
            </a:r>
            <a:r>
              <a:rPr b="1" lang="en-US">
                <a:solidFill>
                  <a:schemeClr val="lt1"/>
                </a:solidFill>
              </a:rPr>
              <a:t>block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b="1" lang="en-US">
                <a:solidFill>
                  <a:schemeClr val="lt1"/>
                </a:solidFill>
              </a:rPr>
              <a:t>elements</a:t>
            </a:r>
            <a:r>
              <a:rPr lang="en-US">
                <a:solidFill>
                  <a:srgbClr val="25565E"/>
                </a:solidFill>
              </a:rPr>
              <a:t> </a:t>
            </a:r>
            <a:r>
              <a:rPr lang="en-US"/>
              <a:t>(rectangles)</a:t>
            </a:r>
            <a:endParaRPr/>
          </a:p>
          <a:p>
            <a:pPr indent="-361950" lvl="1" marL="8096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Fill the entire container width</a:t>
            </a:r>
            <a:endParaRPr/>
          </a:p>
          <a:p>
            <a:pPr indent="-361950" lvl="1" marL="8096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Stack vertically one after another</a:t>
            </a:r>
            <a:endParaRPr/>
          </a:p>
        </p:txBody>
      </p:sp>
      <p:grpSp>
        <p:nvGrpSpPr>
          <p:cNvPr id="507" name="Google Shape;507;p34"/>
          <p:cNvGrpSpPr/>
          <p:nvPr/>
        </p:nvGrpSpPr>
        <p:grpSpPr>
          <a:xfrm>
            <a:off x="8074887" y="1739898"/>
            <a:ext cx="3428318" cy="4604962"/>
            <a:chOff x="7694401" y="1097835"/>
            <a:chExt cx="3429211" cy="4606162"/>
          </a:xfrm>
        </p:grpSpPr>
        <p:sp>
          <p:nvSpPr>
            <p:cNvPr id="508" name="Google Shape;508;p34"/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fmla="val 903" name="adj"/>
              </a:avLst>
            </a:prstGeom>
            <a:solidFill>
              <a:schemeClr val="accent1">
                <a:alpha val="24705"/>
              </a:schemeClr>
            </a:solidFill>
            <a:ln cap="flat" cmpd="sng" w="25400">
              <a:solidFill>
                <a:srgbClr val="A466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34"/>
            <p:cNvSpPr txBox="1"/>
            <p:nvPr/>
          </p:nvSpPr>
          <p:spPr>
            <a:xfrm>
              <a:off x="7694401" y="1097835"/>
              <a:ext cx="342921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19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display: block</a:t>
              </a:r>
              <a:endParaRPr b="1"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7859614" y="2611819"/>
              <a:ext cx="3113186" cy="1337107"/>
            </a:xfrm>
            <a:prstGeom prst="roundRect">
              <a:avLst>
                <a:gd fmla="val 903" name="adj"/>
              </a:avLst>
            </a:prstGeom>
            <a:solidFill>
              <a:schemeClr val="accent1">
                <a:alpha val="49803"/>
              </a:schemeClr>
            </a:solidFill>
            <a:ln cap="flat" cmpd="sng" w="38100">
              <a:solidFill>
                <a:srgbClr val="1939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rgbClr val="25565E"/>
            </a:solidFill>
            <a:ln cap="flat" cmpd="sng" w="25400">
              <a:solidFill>
                <a:srgbClr val="A466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rgbClr val="25565E"/>
            </a:solidFill>
            <a:ln cap="flat" cmpd="sng" w="25400">
              <a:solidFill>
                <a:srgbClr val="A466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rgbClr val="25565E"/>
            </a:solidFill>
            <a:ln cap="flat" cmpd="sng" w="25400">
              <a:solidFill>
                <a:srgbClr val="A466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A466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A466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A466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7991403" y="2238224"/>
              <a:ext cx="2835206" cy="204501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A466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7859614" y="4124817"/>
              <a:ext cx="3113186" cy="768115"/>
            </a:xfrm>
            <a:prstGeom prst="roundRect">
              <a:avLst>
                <a:gd fmla="val 903" name="adj"/>
              </a:avLst>
            </a:prstGeom>
            <a:solidFill>
              <a:schemeClr val="accent1">
                <a:alpha val="49803"/>
              </a:schemeClr>
            </a:solidFill>
            <a:ln cap="flat" cmpd="sng" w="38100">
              <a:solidFill>
                <a:srgbClr val="1939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7991509" y="4272071"/>
              <a:ext cx="2835206" cy="204501"/>
            </a:xfrm>
            <a:prstGeom prst="rect">
              <a:avLst/>
            </a:prstGeom>
            <a:solidFill>
              <a:srgbClr val="25565E"/>
            </a:solidFill>
            <a:ln cap="flat" cmpd="sng" w="25400">
              <a:solidFill>
                <a:srgbClr val="A466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7991509" y="4548925"/>
              <a:ext cx="2835206" cy="204501"/>
            </a:xfrm>
            <a:prstGeom prst="rect">
              <a:avLst/>
            </a:prstGeom>
            <a:solidFill>
              <a:srgbClr val="25565E"/>
            </a:solidFill>
            <a:ln cap="flat" cmpd="sng" w="25400">
              <a:solidFill>
                <a:srgbClr val="A466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rgbClr val="25565E"/>
            </a:solidFill>
            <a:ln cap="flat" cmpd="sng" w="25400">
              <a:solidFill>
                <a:srgbClr val="A466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2" name="Google Shape;522;p34"/>
          <p:cNvSpPr/>
          <p:nvPr/>
        </p:nvSpPr>
        <p:spPr>
          <a:xfrm>
            <a:off x="466572" y="3331995"/>
            <a:ext cx="7382383" cy="3015425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 style="</a:t>
            </a:r>
            <a:r>
              <a:rPr b="1" lang="en-US" sz="29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border:1px solid red; text-align:center</a:t>
            </a:r>
            <a:r>
              <a:rPr b="1" lang="en-US" sz="29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b="1" lang="en-US" sz="29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centered</a:t>
            </a:r>
            <a:r>
              <a:rPr b="1" lang="en-US" sz="29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&lt;div style="</a:t>
            </a:r>
            <a:r>
              <a:rPr b="1" lang="en-US" sz="29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border:1px solid blue</a:t>
            </a:r>
            <a:r>
              <a:rPr b="1" lang="en-US" sz="29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b="1" lang="en-US" sz="29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1" lang="en-US" sz="29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 style="</a:t>
            </a:r>
            <a:r>
              <a:rPr b="1" lang="en-US" sz="29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border:1px solid red; text-align:right</a:t>
            </a:r>
            <a:r>
              <a:rPr b="1" lang="en-US" sz="29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b="1" lang="en-US" sz="29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b="1" lang="en-US" sz="29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/>
          </a:p>
        </p:txBody>
      </p:sp>
      <p:pic>
        <p:nvPicPr>
          <p:cNvPr id="523" name="Google Shape;52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5756" y="3235300"/>
            <a:ext cx="3147183" cy="1385280"/>
          </a:xfrm>
          <a:prstGeom prst="roundRect">
            <a:avLst>
              <a:gd fmla="val 1511" name="adj"/>
            </a:avLst>
          </a:prstGeom>
          <a:noFill/>
          <a:ln>
            <a:noFill/>
          </a:ln>
        </p:spPr>
      </p:pic>
      <p:sp>
        <p:nvSpPr>
          <p:cNvPr id="524" name="Google Shape;524;p34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5"/>
          <p:cNvSpPr/>
          <p:nvPr/>
        </p:nvSpPr>
        <p:spPr>
          <a:xfrm>
            <a:off x="8074886" y="2402609"/>
            <a:ext cx="3428317" cy="3942251"/>
          </a:xfrm>
          <a:prstGeom prst="roundRect">
            <a:avLst>
              <a:gd fmla="val 903" name="adj"/>
            </a:avLst>
          </a:prstGeom>
          <a:solidFill>
            <a:schemeClr val="accent1">
              <a:alpha val="24705"/>
            </a:schemeClr>
          </a:solidFill>
          <a:ln cap="flat" cmpd="sng" w="25400">
            <a:solidFill>
              <a:srgbClr val="A466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5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Inline Elements</a:t>
            </a:r>
            <a:endParaRPr/>
          </a:p>
        </p:txBody>
      </p:sp>
      <p:sp>
        <p:nvSpPr>
          <p:cNvPr id="533" name="Google Shape;533;p35"/>
          <p:cNvSpPr txBox="1"/>
          <p:nvPr>
            <p:ph idx="4294967295" type="body"/>
          </p:nvPr>
        </p:nvSpPr>
        <p:spPr>
          <a:xfrm>
            <a:off x="110971" y="1189046"/>
            <a:ext cx="11801576" cy="556908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&lt;span&gt;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/>
              <a:t>is </a:t>
            </a:r>
            <a:r>
              <a:rPr b="1" lang="en-US">
                <a:solidFill>
                  <a:schemeClr val="lt1"/>
                </a:solidFill>
              </a:rPr>
              <a:t>inline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b="1" lang="en-US">
                <a:solidFill>
                  <a:schemeClr val="lt1"/>
                </a:solidFill>
              </a:rPr>
              <a:t>element</a:t>
            </a:r>
            <a:endParaRPr/>
          </a:p>
          <a:p>
            <a:pPr indent="-361950" lvl="1" marL="8096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Its shape is not always rectangular</a:t>
            </a:r>
            <a:endParaRPr/>
          </a:p>
          <a:p>
            <a:pPr indent="-361950" lvl="1" marL="809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Can be split across multiple lines</a:t>
            </a:r>
            <a:endParaRPr/>
          </a:p>
        </p:txBody>
      </p:sp>
      <p:sp>
        <p:nvSpPr>
          <p:cNvPr id="534" name="Google Shape;534;p35"/>
          <p:cNvSpPr txBox="1"/>
          <p:nvPr/>
        </p:nvSpPr>
        <p:spPr>
          <a:xfrm>
            <a:off x="8074887" y="1739899"/>
            <a:ext cx="3428318" cy="584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display: inline</a:t>
            </a:r>
            <a:endParaRPr b="1"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5"/>
          <p:cNvSpPr/>
          <p:nvPr/>
        </p:nvSpPr>
        <p:spPr>
          <a:xfrm>
            <a:off x="8371916" y="5679520"/>
            <a:ext cx="2834468" cy="20444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466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5"/>
          <p:cNvSpPr/>
          <p:nvPr/>
        </p:nvSpPr>
        <p:spPr>
          <a:xfrm>
            <a:off x="8371916" y="5964570"/>
            <a:ext cx="2834468" cy="20444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466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5"/>
          <p:cNvSpPr/>
          <p:nvPr/>
        </p:nvSpPr>
        <p:spPr>
          <a:xfrm>
            <a:off x="8371916" y="2591972"/>
            <a:ext cx="2834468" cy="20444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466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5"/>
          <p:cNvSpPr/>
          <p:nvPr/>
        </p:nvSpPr>
        <p:spPr>
          <a:xfrm>
            <a:off x="8371916" y="2876011"/>
            <a:ext cx="2834468" cy="20444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466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5"/>
          <p:cNvSpPr/>
          <p:nvPr/>
        </p:nvSpPr>
        <p:spPr>
          <a:xfrm>
            <a:off x="454974" y="2919992"/>
            <a:ext cx="7384105" cy="3883129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 style="</a:t>
            </a: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text-align:justify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Welcome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&lt;span style="</a:t>
            </a: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color:white; background:blue; padding-right:3px; padding-left:3px;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 the Software University (SoftUni) in Sofia (Bulgaria)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&lt;/span&gt;</a:t>
            </a:r>
            <a:r>
              <a:rPr b="1" lang="en-US" sz="27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good luck!</a:t>
            </a: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/>
          </a:p>
        </p:txBody>
      </p:sp>
      <p:pic>
        <p:nvPicPr>
          <p:cNvPr id="540" name="Google Shape;5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9212" y="3260874"/>
            <a:ext cx="3154063" cy="1248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3216" y="4678079"/>
            <a:ext cx="2881005" cy="82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19211" y="3255729"/>
            <a:ext cx="3154064" cy="1246506"/>
          </a:xfrm>
          <a:prstGeom prst="roundRect">
            <a:avLst>
              <a:gd fmla="val 1511" name="adj"/>
            </a:avLst>
          </a:prstGeom>
          <a:noFill/>
          <a:ln>
            <a:noFill/>
          </a:ln>
        </p:spPr>
      </p:pic>
      <p:sp>
        <p:nvSpPr>
          <p:cNvPr id="543" name="Google Shape;543;p35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6"/>
          <p:cNvSpPr/>
          <p:nvPr/>
        </p:nvSpPr>
        <p:spPr>
          <a:xfrm>
            <a:off x="8074886" y="2402609"/>
            <a:ext cx="3428317" cy="3942251"/>
          </a:xfrm>
          <a:prstGeom prst="roundRect">
            <a:avLst>
              <a:gd fmla="val 903" name="adj"/>
            </a:avLst>
          </a:prstGeom>
          <a:solidFill>
            <a:schemeClr val="accent1">
              <a:alpha val="24705"/>
            </a:schemeClr>
          </a:solidFill>
          <a:ln cap="flat" cmpd="sng" w="25400">
            <a:solidFill>
              <a:srgbClr val="A466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6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Inline-Block Elements</a:t>
            </a:r>
            <a:endParaRPr/>
          </a:p>
        </p:txBody>
      </p:sp>
      <p:sp>
        <p:nvSpPr>
          <p:cNvPr id="550" name="Google Shape;550;p36"/>
          <p:cNvSpPr txBox="1"/>
          <p:nvPr>
            <p:ph idx="4294967295" type="body"/>
          </p:nvPr>
        </p:nvSpPr>
        <p:spPr>
          <a:xfrm>
            <a:off x="96324" y="1189046"/>
            <a:ext cx="11801576" cy="556908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Elements can be also </a:t>
            </a:r>
            <a:r>
              <a:rPr b="1" lang="en-US">
                <a:solidFill>
                  <a:schemeClr val="lt1"/>
                </a:solidFill>
              </a:rPr>
              <a:t>inline-block</a:t>
            </a:r>
            <a:endParaRPr>
              <a:solidFill>
                <a:schemeClr val="lt1"/>
              </a:solidFill>
            </a:endParaRPr>
          </a:p>
          <a:p>
            <a:pPr indent="-361950" lvl="1" marL="8096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Rectangles arranged one after another</a:t>
            </a:r>
            <a:endParaRPr/>
          </a:p>
          <a:p>
            <a:pPr indent="-361950" lvl="1" marL="8096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Just like words in a sentence</a:t>
            </a:r>
            <a:endParaRPr/>
          </a:p>
        </p:txBody>
      </p:sp>
      <p:sp>
        <p:nvSpPr>
          <p:cNvPr id="551" name="Google Shape;551;p36"/>
          <p:cNvSpPr txBox="1"/>
          <p:nvPr/>
        </p:nvSpPr>
        <p:spPr>
          <a:xfrm>
            <a:off x="7846346" y="1739899"/>
            <a:ext cx="3885398" cy="584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99">
                <a:solidFill>
                  <a:srgbClr val="25565E"/>
                </a:solidFill>
                <a:latin typeface="Calibri"/>
                <a:ea typeface="Calibri"/>
                <a:cs typeface="Calibri"/>
                <a:sym typeface="Calibri"/>
              </a:rPr>
              <a:t>display: inline-block</a:t>
            </a:r>
            <a:endParaRPr b="1" sz="1799">
              <a:solidFill>
                <a:srgbClr val="255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6"/>
          <p:cNvSpPr/>
          <p:nvPr/>
        </p:nvSpPr>
        <p:spPr>
          <a:xfrm>
            <a:off x="8371916" y="5679520"/>
            <a:ext cx="2834468" cy="20444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466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6"/>
          <p:cNvSpPr/>
          <p:nvPr/>
        </p:nvSpPr>
        <p:spPr>
          <a:xfrm>
            <a:off x="8371916" y="5964570"/>
            <a:ext cx="2834468" cy="20444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466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6"/>
          <p:cNvSpPr/>
          <p:nvPr/>
        </p:nvSpPr>
        <p:spPr>
          <a:xfrm>
            <a:off x="8371916" y="2591972"/>
            <a:ext cx="2834468" cy="20444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466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36"/>
          <p:cNvSpPr/>
          <p:nvPr/>
        </p:nvSpPr>
        <p:spPr>
          <a:xfrm>
            <a:off x="8371916" y="2876011"/>
            <a:ext cx="2834468" cy="20444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466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6"/>
          <p:cNvSpPr/>
          <p:nvPr/>
        </p:nvSpPr>
        <p:spPr>
          <a:xfrm>
            <a:off x="425889" y="3160888"/>
            <a:ext cx="7446554" cy="3186196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&lt;div style="</a:t>
            </a: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text-align:justify;</a:t>
            </a: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/>
          </a:p>
          <a:p>
            <a:pPr indent="0" lvl="1" marL="45230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5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&lt;div style="display:</a:t>
            </a:r>
            <a:r>
              <a:rPr b="1" i="0" lang="en-US" sz="25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inline-block</a:t>
            </a:r>
            <a:r>
              <a:rPr b="1" i="0" lang="en-US" sz="25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i="0" lang="en-US" sz="25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background:green</a:t>
            </a:r>
            <a:r>
              <a:rPr b="1" i="0" lang="en-US" sz="25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b="1" i="0" lang="en-US" sz="25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b="1" i="0" lang="en-US" sz="25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  <a:p>
            <a:pPr indent="0" lvl="1" marL="45230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5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&lt;div style="display:</a:t>
            </a:r>
            <a:r>
              <a:rPr b="1" i="0" lang="en-US" sz="25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inline-block</a:t>
            </a:r>
            <a:r>
              <a:rPr b="1" i="0" lang="en-US" sz="25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i="0" lang="en-US" sz="25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background:red</a:t>
            </a:r>
            <a:r>
              <a:rPr b="1" i="0" lang="en-US" sz="25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b="1" i="0" lang="en-US" sz="25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 block</a:t>
            </a:r>
            <a:r>
              <a:rPr b="1" i="0" lang="en-US" sz="25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  <a:p>
            <a:pPr indent="0" lvl="0" marL="45230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</p:txBody>
      </p:sp>
      <p:grpSp>
        <p:nvGrpSpPr>
          <p:cNvPr id="557" name="Google Shape;557;p36"/>
          <p:cNvGrpSpPr/>
          <p:nvPr/>
        </p:nvGrpSpPr>
        <p:grpSpPr>
          <a:xfrm>
            <a:off x="8392930" y="3317315"/>
            <a:ext cx="1136756" cy="400696"/>
            <a:chOff x="8860388" y="4181361"/>
            <a:chExt cx="1137052" cy="400800"/>
          </a:xfrm>
        </p:grpSpPr>
        <p:sp>
          <p:nvSpPr>
            <p:cNvPr id="558" name="Google Shape;558;p36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fmla="val 903" name="adj"/>
              </a:avLst>
            </a:prstGeom>
            <a:solidFill>
              <a:schemeClr val="accent1">
                <a:alpha val="49803"/>
              </a:schemeClr>
            </a:solidFill>
            <a:ln cap="flat" cmpd="sng" w="38100">
              <a:solidFill>
                <a:srgbClr val="1939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8964862" y="4277985"/>
              <a:ext cx="922303" cy="204501"/>
            </a:xfrm>
            <a:prstGeom prst="rect">
              <a:avLst/>
            </a:prstGeom>
            <a:solidFill>
              <a:srgbClr val="25565E"/>
            </a:solidFill>
            <a:ln cap="flat" cmpd="sng" w="25400">
              <a:solidFill>
                <a:srgbClr val="A466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0" name="Google Shape;560;p36"/>
          <p:cNvGrpSpPr/>
          <p:nvPr/>
        </p:nvGrpSpPr>
        <p:grpSpPr>
          <a:xfrm>
            <a:off x="9829339" y="3317315"/>
            <a:ext cx="1363513" cy="400696"/>
            <a:chOff x="8860388" y="4181361"/>
            <a:chExt cx="1137052" cy="400800"/>
          </a:xfrm>
        </p:grpSpPr>
        <p:sp>
          <p:nvSpPr>
            <p:cNvPr id="561" name="Google Shape;561;p36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fmla="val 903" name="adj"/>
              </a:avLst>
            </a:prstGeom>
            <a:solidFill>
              <a:schemeClr val="accent1">
                <a:alpha val="49803"/>
              </a:schemeClr>
            </a:solidFill>
            <a:ln cap="flat" cmpd="sng" w="38100">
              <a:solidFill>
                <a:srgbClr val="1939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8952155" y="4277985"/>
              <a:ext cx="953435" cy="204501"/>
            </a:xfrm>
            <a:prstGeom prst="rect">
              <a:avLst/>
            </a:prstGeom>
            <a:solidFill>
              <a:srgbClr val="25565E"/>
            </a:solidFill>
            <a:ln cap="flat" cmpd="sng" w="25400">
              <a:solidFill>
                <a:srgbClr val="A466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3" name="Google Shape;563;p36"/>
          <p:cNvGrpSpPr/>
          <p:nvPr/>
        </p:nvGrpSpPr>
        <p:grpSpPr>
          <a:xfrm>
            <a:off x="8392931" y="3894836"/>
            <a:ext cx="1760045" cy="400696"/>
            <a:chOff x="8860388" y="4181361"/>
            <a:chExt cx="1137052" cy="400800"/>
          </a:xfrm>
        </p:grpSpPr>
        <p:sp>
          <p:nvSpPr>
            <p:cNvPr id="564" name="Google Shape;564;p36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fmla="val 903" name="adj"/>
              </a:avLst>
            </a:prstGeom>
            <a:solidFill>
              <a:schemeClr val="accent1">
                <a:alpha val="49803"/>
              </a:schemeClr>
            </a:solidFill>
            <a:ln cap="flat" cmpd="sng" w="38100">
              <a:solidFill>
                <a:srgbClr val="1939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8932052" y="4277985"/>
              <a:ext cx="994165" cy="204501"/>
            </a:xfrm>
            <a:prstGeom prst="rect">
              <a:avLst/>
            </a:prstGeom>
            <a:solidFill>
              <a:srgbClr val="25565E"/>
            </a:solidFill>
            <a:ln cap="flat" cmpd="sng" w="25400">
              <a:solidFill>
                <a:srgbClr val="A466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6" name="Google Shape;566;p36"/>
          <p:cNvGrpSpPr/>
          <p:nvPr/>
        </p:nvGrpSpPr>
        <p:grpSpPr>
          <a:xfrm>
            <a:off x="10339897" y="3889758"/>
            <a:ext cx="845451" cy="400696"/>
            <a:chOff x="8860388" y="4181361"/>
            <a:chExt cx="1137052" cy="400800"/>
          </a:xfrm>
        </p:grpSpPr>
        <p:sp>
          <p:nvSpPr>
            <p:cNvPr id="567" name="Google Shape;567;p36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fmla="val 903" name="adj"/>
              </a:avLst>
            </a:prstGeom>
            <a:solidFill>
              <a:schemeClr val="accent1">
                <a:alpha val="49803"/>
              </a:schemeClr>
            </a:solidFill>
            <a:ln cap="flat" cmpd="sng" w="38100">
              <a:solidFill>
                <a:srgbClr val="1939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rgbClr val="25565E"/>
            </a:solidFill>
            <a:ln cap="flat" cmpd="sng" w="25400">
              <a:solidFill>
                <a:srgbClr val="A466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9" name="Google Shape;569;p36"/>
          <p:cNvGrpSpPr/>
          <p:nvPr/>
        </p:nvGrpSpPr>
        <p:grpSpPr>
          <a:xfrm>
            <a:off x="10003289" y="4484835"/>
            <a:ext cx="1182058" cy="400696"/>
            <a:chOff x="8860388" y="4181361"/>
            <a:chExt cx="1137052" cy="400800"/>
          </a:xfrm>
        </p:grpSpPr>
        <p:sp>
          <p:nvSpPr>
            <p:cNvPr id="570" name="Google Shape;570;p36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fmla="val 903" name="adj"/>
              </a:avLst>
            </a:prstGeom>
            <a:solidFill>
              <a:schemeClr val="accent1">
                <a:alpha val="49803"/>
              </a:schemeClr>
            </a:solidFill>
            <a:ln cap="flat" cmpd="sng" w="38100">
              <a:solidFill>
                <a:srgbClr val="1939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rgbClr val="25565E"/>
            </a:solidFill>
            <a:ln cap="flat" cmpd="sng" w="25400">
              <a:solidFill>
                <a:srgbClr val="A466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2" name="Google Shape;572;p36"/>
          <p:cNvGrpSpPr/>
          <p:nvPr/>
        </p:nvGrpSpPr>
        <p:grpSpPr>
          <a:xfrm>
            <a:off x="9350605" y="4484835"/>
            <a:ext cx="451577" cy="400696"/>
            <a:chOff x="8860388" y="4181361"/>
            <a:chExt cx="1137052" cy="400800"/>
          </a:xfrm>
        </p:grpSpPr>
        <p:sp>
          <p:nvSpPr>
            <p:cNvPr id="573" name="Google Shape;573;p36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fmla="val 903" name="adj"/>
              </a:avLst>
            </a:prstGeom>
            <a:solidFill>
              <a:schemeClr val="accent1">
                <a:alpha val="49803"/>
              </a:schemeClr>
            </a:solidFill>
            <a:ln cap="flat" cmpd="sng" w="38100">
              <a:solidFill>
                <a:srgbClr val="1939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9064350" y="4277985"/>
              <a:ext cx="705101" cy="204501"/>
            </a:xfrm>
            <a:prstGeom prst="rect">
              <a:avLst/>
            </a:prstGeom>
            <a:solidFill>
              <a:srgbClr val="25565E"/>
            </a:solidFill>
            <a:ln cap="flat" cmpd="sng" w="25400">
              <a:solidFill>
                <a:srgbClr val="A466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5" name="Google Shape;575;p36"/>
          <p:cNvGrpSpPr/>
          <p:nvPr/>
        </p:nvGrpSpPr>
        <p:grpSpPr>
          <a:xfrm>
            <a:off x="8392930" y="4484835"/>
            <a:ext cx="758696" cy="400696"/>
            <a:chOff x="8860388" y="4181361"/>
            <a:chExt cx="1137052" cy="400800"/>
          </a:xfrm>
        </p:grpSpPr>
        <p:sp>
          <p:nvSpPr>
            <p:cNvPr id="576" name="Google Shape;576;p36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fmla="val 903" name="adj"/>
              </a:avLst>
            </a:prstGeom>
            <a:solidFill>
              <a:schemeClr val="accent1">
                <a:alpha val="49803"/>
              </a:schemeClr>
            </a:solidFill>
            <a:ln cap="flat" cmpd="sng" w="38100">
              <a:solidFill>
                <a:srgbClr val="1939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rgbClr val="25565E"/>
            </a:solidFill>
            <a:ln cap="flat" cmpd="sng" w="25400">
              <a:solidFill>
                <a:srgbClr val="A466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8" name="Google Shape;578;p36"/>
          <p:cNvSpPr/>
          <p:nvPr/>
        </p:nvSpPr>
        <p:spPr>
          <a:xfrm>
            <a:off x="8371916" y="5395481"/>
            <a:ext cx="2834468" cy="20444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466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6"/>
          <p:cNvSpPr/>
          <p:nvPr/>
        </p:nvSpPr>
        <p:spPr>
          <a:xfrm>
            <a:off x="8371916" y="5109816"/>
            <a:ext cx="2834468" cy="20444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466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0" name="Google Shape;58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8924" y="3304742"/>
            <a:ext cx="2840242" cy="1615159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36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vggeo_000\Desktop\meta_name_keyword_description-ucoz-5.jpg" id="586" name="Google Shape;58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4787" y="1809422"/>
            <a:ext cx="2894907" cy="17386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езултат с изображение за problem icon" id="587" name="Google Shape;58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9938" y="1935417"/>
            <a:ext cx="1446256" cy="1446256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sp>
        <p:nvSpPr>
          <p:cNvPr id="588" name="Google Shape;588;p37"/>
          <p:cNvSpPr txBox="1"/>
          <p:nvPr>
            <p:ph type="title"/>
          </p:nvPr>
        </p:nvSpPr>
        <p:spPr>
          <a:xfrm>
            <a:off x="614949" y="4725143"/>
            <a:ext cx="10958928" cy="780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2737E"/>
              </a:buClr>
              <a:buSzPts val="5300"/>
              <a:buFont typeface="Calibri"/>
              <a:buNone/>
            </a:pPr>
            <a:r>
              <a:rPr lang="en-US"/>
              <a:t>More HTML Problems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Problem: HTML Lists</a:t>
            </a:r>
            <a:endParaRPr/>
          </a:p>
        </p:txBody>
      </p:sp>
      <p:sp>
        <p:nvSpPr>
          <p:cNvPr id="594" name="Google Shape;594;p38"/>
          <p:cNvSpPr txBox="1"/>
          <p:nvPr>
            <p:ph idx="4294967295" type="body"/>
          </p:nvPr>
        </p:nvSpPr>
        <p:spPr>
          <a:xfrm>
            <a:off x="123443" y="1189047"/>
            <a:ext cx="7500571" cy="556908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Create a HTML page, holding</a:t>
            </a:r>
            <a:br>
              <a:rPr lang="en-US"/>
            </a:br>
            <a:r>
              <a:rPr b="1" lang="en-US">
                <a:solidFill>
                  <a:schemeClr val="lt1"/>
                </a:solidFill>
              </a:rPr>
              <a:t>nested lists</a:t>
            </a:r>
            <a:r>
              <a:rPr lang="en-US"/>
              <a:t>, like at the example</a:t>
            </a:r>
            <a:endParaRPr/>
          </a:p>
          <a:p>
            <a:pPr indent="-361950" lvl="0" marL="3619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Hints:</a:t>
            </a:r>
            <a:endParaRPr/>
          </a:p>
          <a:p>
            <a:pPr indent="-361950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Use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&lt;ol&gt;</a:t>
            </a:r>
            <a:r>
              <a:rPr b="1" lang="en-US">
                <a:solidFill>
                  <a:schemeClr val="lt1"/>
                </a:solidFill>
              </a:rPr>
              <a:t> </a:t>
            </a:r>
            <a:r>
              <a:rPr lang="en-US"/>
              <a:t>and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b="1" lang="en-US">
                <a:solidFill>
                  <a:schemeClr val="lt1"/>
                </a:solidFill>
              </a:rPr>
              <a:t> </a:t>
            </a:r>
            <a:r>
              <a:rPr lang="en-US"/>
              <a:t>for</a:t>
            </a:r>
            <a:br>
              <a:rPr lang="en-US"/>
            </a:br>
            <a:r>
              <a:rPr b="1" lang="en-US">
                <a:solidFill>
                  <a:schemeClr val="lt1"/>
                </a:solidFill>
              </a:rPr>
              <a:t>List Item 1</a:t>
            </a:r>
            <a:r>
              <a:rPr lang="en-US"/>
              <a:t>, </a:t>
            </a:r>
            <a:r>
              <a:rPr b="1" lang="en-US">
                <a:solidFill>
                  <a:schemeClr val="lt1"/>
                </a:solidFill>
              </a:rPr>
              <a:t>List item 2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/>
              <a:t>and </a:t>
            </a:r>
            <a:r>
              <a:rPr b="1" lang="en-US">
                <a:solidFill>
                  <a:schemeClr val="lt1"/>
                </a:solidFill>
              </a:rPr>
              <a:t>List Item 3</a:t>
            </a:r>
            <a:endParaRPr/>
          </a:p>
          <a:p>
            <a:pPr indent="-361950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Use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&lt;ol&gt;</a:t>
            </a:r>
            <a:r>
              <a:rPr lang="en-US"/>
              <a:t>,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en-US"/>
              <a:t>,</a:t>
            </a:r>
            <a:r>
              <a:rPr lang="en-US">
                <a:solidFill>
                  <a:srgbClr val="F3BE60"/>
                </a:solidFill>
              </a:rPr>
              <a:t>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&lt;ul&gt;</a:t>
            </a:r>
            <a:r>
              <a:rPr b="1" lang="en-US">
                <a:solidFill>
                  <a:schemeClr val="lt1"/>
                </a:solidFill>
              </a:rPr>
              <a:t> </a:t>
            </a:r>
            <a:r>
              <a:rPr lang="en-US"/>
              <a:t>and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/>
              <a:t>for the nested lists</a:t>
            </a:r>
            <a:endParaRPr b="1">
              <a:solidFill>
                <a:srgbClr val="25565E"/>
              </a:solidFill>
            </a:endParaRPr>
          </a:p>
        </p:txBody>
      </p:sp>
      <p:pic>
        <p:nvPicPr>
          <p:cNvPr id="595" name="Google Shape;5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7215" y="1414173"/>
            <a:ext cx="3955989" cy="4681133"/>
          </a:xfrm>
          <a:prstGeom prst="roundRect">
            <a:avLst>
              <a:gd fmla="val 530" name="adj"/>
            </a:avLst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6" name="Google Shape;596;p38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9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Solution: HTML Lists</a:t>
            </a:r>
            <a:endParaRPr/>
          </a:p>
        </p:txBody>
      </p:sp>
      <p:sp>
        <p:nvSpPr>
          <p:cNvPr id="602" name="Google Shape;602;p39"/>
          <p:cNvSpPr/>
          <p:nvPr/>
        </p:nvSpPr>
        <p:spPr>
          <a:xfrm>
            <a:off x="685621" y="1822258"/>
            <a:ext cx="10817582" cy="4707755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&lt;ol type="I"&gt;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&lt;li&gt;List item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&lt;ol type="a"&gt;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&lt;li&gt;Nested item 1.1&lt;/li&gt;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&lt;li&gt;Nested item 1.2&lt;/li&gt;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9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&lt;/ol&gt;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9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&lt;!-- </a:t>
            </a:r>
            <a:r>
              <a:rPr b="1" i="1" lang="en-US" sz="29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TODO: put List item 2 and List item 3 here </a:t>
            </a:r>
            <a:r>
              <a:rPr b="1" i="1" lang="en-US" sz="29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&lt;/ol&gt;</a:t>
            </a:r>
            <a:endParaRPr/>
          </a:p>
        </p:txBody>
      </p:sp>
      <p:sp>
        <p:nvSpPr>
          <p:cNvPr id="603" name="Google Shape;603;p39"/>
          <p:cNvSpPr/>
          <p:nvPr/>
        </p:nvSpPr>
        <p:spPr>
          <a:xfrm>
            <a:off x="685621" y="1224574"/>
            <a:ext cx="10817582" cy="597682"/>
          </a:xfrm>
          <a:prstGeom prst="rect">
            <a:avLst/>
          </a:prstGeom>
          <a:solidFill>
            <a:srgbClr val="C1C6D1">
              <a:alpha val="29803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1975" lIns="91425" spcFirstLastPara="1" rIns="91425" wrap="square" tIns="71975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html-lists.html</a:t>
            </a:r>
            <a:endParaRPr b="1" sz="2799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04" name="Google Shape;6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4834" y="2203146"/>
            <a:ext cx="4408795" cy="1530514"/>
          </a:xfrm>
          <a:prstGeom prst="roundRect">
            <a:avLst>
              <a:gd fmla="val 1734" name="adj"/>
            </a:avLst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5" name="Google Shape;605;p39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What is HTML?</a:t>
            </a:r>
            <a:endParaRPr/>
          </a:p>
        </p:txBody>
      </p:sp>
      <p:sp>
        <p:nvSpPr>
          <p:cNvPr id="139" name="Google Shape;139;p4"/>
          <p:cNvSpPr txBox="1"/>
          <p:nvPr>
            <p:ph idx="4294967295" type="body"/>
          </p:nvPr>
        </p:nvSpPr>
        <p:spPr>
          <a:xfrm>
            <a:off x="193624" y="1179575"/>
            <a:ext cx="11801576" cy="556908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The </a:t>
            </a:r>
            <a:r>
              <a:rPr b="1" lang="en-US">
                <a:solidFill>
                  <a:schemeClr val="lt1"/>
                </a:solidFill>
              </a:rPr>
              <a:t>HTML</a:t>
            </a:r>
            <a:r>
              <a:rPr lang="en-US"/>
              <a:t> language describes </a:t>
            </a:r>
            <a:r>
              <a:rPr b="1" lang="en-US">
                <a:solidFill>
                  <a:schemeClr val="lt1"/>
                </a:solidFill>
              </a:rPr>
              <a:t>web content </a:t>
            </a:r>
            <a:r>
              <a:rPr lang="en-US"/>
              <a:t>(Web pages)</a:t>
            </a:r>
            <a:endParaRPr/>
          </a:p>
          <a:p>
            <a:pPr indent="-361950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Text with formatting, images, lists, hyperlinks, tables, forms, etc.</a:t>
            </a:r>
            <a:endParaRPr/>
          </a:p>
          <a:p>
            <a:pPr indent="-361950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Uses </a:t>
            </a:r>
            <a:r>
              <a:rPr b="1" lang="en-US">
                <a:solidFill>
                  <a:schemeClr val="lt1"/>
                </a:solidFill>
              </a:rPr>
              <a:t>tags</a:t>
            </a:r>
            <a:r>
              <a:rPr lang="en-US"/>
              <a:t> to define </a:t>
            </a:r>
            <a:r>
              <a:rPr b="1" lang="en-US">
                <a:solidFill>
                  <a:schemeClr val="lt1"/>
                </a:solidFill>
              </a:rPr>
              <a:t>elements</a:t>
            </a:r>
            <a:r>
              <a:rPr lang="en-US"/>
              <a:t> in the Web page</a:t>
            </a:r>
            <a:endParaRPr b="1">
              <a:solidFill>
                <a:srgbClr val="25565E"/>
              </a:solidFill>
            </a:endParaRPr>
          </a:p>
          <a:p>
            <a:pPr indent="0" lvl="1" marL="377774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99"/>
              <a:buNone/>
            </a:pPr>
            <a:r>
              <a:t/>
            </a:r>
            <a:endParaRPr b="1" sz="2599">
              <a:solidFill>
                <a:srgbClr val="FBEEDC"/>
              </a:solidFill>
            </a:endParaRPr>
          </a:p>
          <a:p>
            <a:pPr indent="-196913" lvl="1" marL="8096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99"/>
              <a:buNone/>
            </a:pPr>
            <a:r>
              <a:t/>
            </a:r>
            <a:endParaRPr b="1" sz="2599">
              <a:solidFill>
                <a:srgbClr val="FBEEDC"/>
              </a:solidFill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2089750" y="3577261"/>
            <a:ext cx="7618016" cy="1365009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975" lIns="107950" spcFirstLastPara="1" rIns="107950" wrap="square" tIns="35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95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959"/>
              <a:buFont typeface="Noto Sans Symbols"/>
              <a:buNone/>
            </a:pPr>
            <a:r>
              <a:rPr b="1" i="0" lang="en-US" sz="2799" u="none" cap="none" strike="noStrike">
                <a:solidFill>
                  <a:srgbClr val="25565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2799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&lt;b&gt;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1" i="0" lang="en-US" sz="2799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&lt;/b&gt; </a:t>
            </a:r>
            <a:r>
              <a:rPr b="0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content goes here…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95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3580467" y="3163181"/>
            <a:ext cx="2209225" cy="609441"/>
          </a:xfrm>
          <a:prstGeom prst="wedgeRoundRectCallout">
            <a:avLst>
              <a:gd fmla="val -72415" name="adj1"/>
              <a:gd fmla="val 51959" name="adj2"/>
              <a:gd fmla="val 16667" name="adj3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Opening tag</a:t>
            </a:r>
            <a:endParaRPr b="1" i="0" sz="2399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3580467" y="4869207"/>
            <a:ext cx="2209225" cy="592749"/>
          </a:xfrm>
          <a:prstGeom prst="wedgeRoundRectCallout">
            <a:avLst>
              <a:gd fmla="val -66436" name="adj1"/>
              <a:gd fmla="val -62265" name="adj2"/>
              <a:gd fmla="val 16667" name="adj3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Closing tag</a:t>
            </a:r>
            <a:endParaRPr b="1" i="0" sz="2399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1800" y="5589240"/>
            <a:ext cx="6094940" cy="841102"/>
          </a:xfrm>
          <a:prstGeom prst="roundRect">
            <a:avLst>
              <a:gd fmla="val 5105" name="adj"/>
            </a:avLst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4" name="Google Shape;144;p4"/>
          <p:cNvSpPr/>
          <p:nvPr/>
        </p:nvSpPr>
        <p:spPr>
          <a:xfrm>
            <a:off x="9827240" y="3330576"/>
            <a:ext cx="1677551" cy="652583"/>
          </a:xfrm>
          <a:prstGeom prst="wedgeRoundRectCallout">
            <a:avLst>
              <a:gd fmla="val -82024" name="adj1"/>
              <a:gd fmla="val 68440" name="adj2"/>
              <a:gd fmla="val 16667" name="adj3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Element</a:t>
            </a:r>
            <a:endParaRPr b="1" i="0" sz="2399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0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Solution: HTML Lists (2)</a:t>
            </a:r>
            <a:endParaRPr/>
          </a:p>
        </p:txBody>
      </p:sp>
      <p:sp>
        <p:nvSpPr>
          <p:cNvPr id="611" name="Google Shape;611;p40"/>
          <p:cNvSpPr/>
          <p:nvPr/>
        </p:nvSpPr>
        <p:spPr>
          <a:xfrm>
            <a:off x="784945" y="1719446"/>
            <a:ext cx="10665222" cy="5076991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&lt;li&gt;List item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&lt;ol type="1"&gt;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&lt;li&gt;Nested item 2.1&lt;/li&gt;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&lt;li&gt;Nested item 2.2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&lt;ul type="circle"&gt;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&lt;li&gt;Nested item 2.2.1&lt;/li&gt;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&lt;li&gt;&lt;!-- </a:t>
            </a:r>
            <a:r>
              <a:rPr b="1" i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TODO: put the next items here</a:t>
            </a: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--&gt;&lt;/li&gt;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&lt;/ul&gt;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&lt;li&gt;Nested item 2.3&lt;/li&gt;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&lt;/ol&gt;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/>
          </a:p>
        </p:txBody>
      </p:sp>
      <p:sp>
        <p:nvSpPr>
          <p:cNvPr id="612" name="Google Shape;612;p40"/>
          <p:cNvSpPr/>
          <p:nvPr/>
        </p:nvSpPr>
        <p:spPr>
          <a:xfrm>
            <a:off x="784945" y="1134598"/>
            <a:ext cx="10665222" cy="565374"/>
          </a:xfrm>
          <a:prstGeom prst="rect">
            <a:avLst/>
          </a:prstGeom>
          <a:solidFill>
            <a:srgbClr val="C1C6D1">
              <a:alpha val="29803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1975" lIns="91425" spcFirstLastPara="1" rIns="91425" wrap="square" tIns="71975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html-lists.html</a:t>
            </a:r>
            <a:endParaRPr/>
          </a:p>
        </p:txBody>
      </p:sp>
      <p:pic>
        <p:nvPicPr>
          <p:cNvPr id="613" name="Google Shape;61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9474" y="1890835"/>
            <a:ext cx="3851767" cy="2078025"/>
          </a:xfrm>
          <a:prstGeom prst="roundRect">
            <a:avLst>
              <a:gd fmla="val 1734" name="adj"/>
            </a:avLst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14" name="Google Shape;614;p40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1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Solution: HTML Lists (3)</a:t>
            </a:r>
            <a:endParaRPr/>
          </a:p>
        </p:txBody>
      </p:sp>
      <p:sp>
        <p:nvSpPr>
          <p:cNvPr id="620" name="Google Shape;620;p41"/>
          <p:cNvSpPr/>
          <p:nvPr/>
        </p:nvSpPr>
        <p:spPr>
          <a:xfrm>
            <a:off x="592189" y="2046968"/>
            <a:ext cx="11004446" cy="3462418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List item 3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&lt;ul type="disc"&gt;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&lt;li&gt;Nested item 3.1&lt;/li&gt;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&lt;li&gt;&lt;!-- </a:t>
            </a:r>
            <a:r>
              <a:rPr b="1" lang="en-US" sz="29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TODO: put the next items here </a:t>
            </a:r>
            <a:r>
              <a:rPr b="1" lang="en-US" sz="29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--&gt;&lt;/li&gt;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9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/>
          </a:p>
        </p:txBody>
      </p:sp>
      <p:sp>
        <p:nvSpPr>
          <p:cNvPr id="621" name="Google Shape;621;p41"/>
          <p:cNvSpPr/>
          <p:nvPr/>
        </p:nvSpPr>
        <p:spPr>
          <a:xfrm>
            <a:off x="592189" y="1384671"/>
            <a:ext cx="11004446" cy="662298"/>
          </a:xfrm>
          <a:prstGeom prst="rect">
            <a:avLst/>
          </a:prstGeom>
          <a:solidFill>
            <a:srgbClr val="C1C6D1">
              <a:alpha val="29803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1975" lIns="91425" spcFirstLastPara="1" rIns="91425" wrap="square" tIns="71975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9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html-lists.html</a:t>
            </a:r>
            <a:endParaRPr/>
          </a:p>
        </p:txBody>
      </p:sp>
      <p:pic>
        <p:nvPicPr>
          <p:cNvPr id="622" name="Google Shape;62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6557" y="2289651"/>
            <a:ext cx="3514621" cy="1544699"/>
          </a:xfrm>
          <a:prstGeom prst="roundRect">
            <a:avLst>
              <a:gd fmla="val 1873" name="adj"/>
            </a:avLst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3" name="Google Shape;623;p41"/>
          <p:cNvSpPr txBox="1"/>
          <p:nvPr/>
        </p:nvSpPr>
        <p:spPr>
          <a:xfrm>
            <a:off x="837981" y="6095305"/>
            <a:ext cx="10589042" cy="369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your solution here: </a:t>
            </a:r>
            <a:r>
              <a:rPr lang="en-US" sz="1799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https://judge.softuni.bg/Contests/2772/HTML-and-CSS-Lab</a:t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41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2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0" name="Google Shape;630;p42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631" name="Google Shape;631;p42"/>
          <p:cNvGrpSpPr/>
          <p:nvPr/>
        </p:nvGrpSpPr>
        <p:grpSpPr>
          <a:xfrm>
            <a:off x="271441" y="1278511"/>
            <a:ext cx="11665296" cy="5318841"/>
            <a:chOff x="472011" y="1508786"/>
            <a:chExt cx="3993457" cy="4865561"/>
          </a:xfrm>
        </p:grpSpPr>
        <p:sp>
          <p:nvSpPr>
            <p:cNvPr id="632" name="Google Shape;632;p42"/>
            <p:cNvSpPr/>
            <p:nvPr/>
          </p:nvSpPr>
          <p:spPr>
            <a:xfrm>
              <a:off x="472011" y="1508786"/>
              <a:ext cx="3993457" cy="4865561"/>
            </a:xfrm>
            <a:prstGeom prst="roundRect">
              <a:avLst>
                <a:gd fmla="val 1991" name="adj"/>
              </a:avLst>
            </a:prstGeom>
            <a:solidFill>
              <a:srgbClr val="32737E"/>
            </a:solidFill>
            <a:ln cap="flat" cmpd="sng" w="25400">
              <a:solidFill>
                <a:srgbClr val="3880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99"/>
                <a:buFont typeface="Calibri"/>
                <a:buNone/>
              </a:pPr>
              <a:r>
                <a:t/>
              </a:r>
              <a:endParaRPr b="0" i="0" sz="2399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542436" y="1674524"/>
              <a:ext cx="71686" cy="4563370"/>
            </a:xfrm>
            <a:prstGeom prst="roundRect">
              <a:avLst>
                <a:gd fmla="val 50000" name="adj"/>
              </a:avLst>
            </a:prstGeom>
            <a:solidFill>
              <a:srgbClr val="6999A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99"/>
                <a:buFont typeface="Calibri"/>
                <a:buNone/>
              </a:pPr>
              <a:r>
                <a:t/>
              </a:r>
              <a:endParaRPr b="0" i="0" sz="2399" u="none" cap="none" strike="noStrike">
                <a:solidFill>
                  <a:srgbClr val="23505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42"/>
            <p:cNvSpPr/>
            <p:nvPr/>
          </p:nvSpPr>
          <p:spPr>
            <a:xfrm rot="5400000">
              <a:off x="3952133" y="1859909"/>
              <a:ext cx="669775" cy="238503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rgbClr val="6999A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99"/>
                <a:buFont typeface="Calibri"/>
                <a:buNone/>
              </a:pPr>
              <a:r>
                <a:t/>
              </a:r>
              <a:endParaRPr b="0" i="0" sz="2399" u="none" cap="none" strike="noStrike">
                <a:solidFill>
                  <a:srgbClr val="23505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5" name="Google Shape;635;p42"/>
          <p:cNvSpPr txBox="1"/>
          <p:nvPr>
            <p:ph idx="1" type="body"/>
          </p:nvPr>
        </p:nvSpPr>
        <p:spPr>
          <a:xfrm>
            <a:off x="711782" y="1307269"/>
            <a:ext cx="11106159" cy="529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Char char="▪"/>
            </a:pPr>
            <a:r>
              <a:rPr b="1" lang="en-US" sz="3400">
                <a:solidFill>
                  <a:srgbClr val="FFC666"/>
                </a:solidFill>
              </a:rPr>
              <a:t>HTML</a:t>
            </a:r>
            <a:r>
              <a:rPr lang="en-US" sz="3400">
                <a:solidFill>
                  <a:schemeClr val="lt2"/>
                </a:solidFill>
              </a:rPr>
              <a:t> describe </a:t>
            </a:r>
            <a:r>
              <a:rPr b="1" lang="en-US" sz="3400">
                <a:solidFill>
                  <a:srgbClr val="FFC666"/>
                </a:solidFill>
              </a:rPr>
              <a:t>structured content </a:t>
            </a:r>
            <a:endParaRPr/>
          </a:p>
          <a:p>
            <a:pPr indent="-361950" lvl="1" marL="809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Char char="▪"/>
            </a:pPr>
            <a:r>
              <a:rPr lang="en-US" sz="3200">
                <a:solidFill>
                  <a:schemeClr val="lt2"/>
                </a:solidFill>
              </a:rPr>
              <a:t>Text, images, tables, figures, etc.</a:t>
            </a:r>
            <a:endParaRPr/>
          </a:p>
          <a:p>
            <a:pPr indent="-361950" lvl="0" marL="361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Char char="▪"/>
            </a:pPr>
            <a:r>
              <a:rPr lang="en-US" sz="3400">
                <a:solidFill>
                  <a:schemeClr val="lt2"/>
                </a:solidFill>
              </a:rPr>
              <a:t>Commonly used </a:t>
            </a:r>
            <a:r>
              <a:rPr b="1" lang="en-US" sz="3400">
                <a:solidFill>
                  <a:srgbClr val="FFC666"/>
                </a:solidFill>
              </a:rPr>
              <a:t>HTML tags</a:t>
            </a:r>
            <a:r>
              <a:rPr lang="en-US" sz="3400">
                <a:solidFill>
                  <a:schemeClr val="lt2"/>
                </a:solidFill>
              </a:rPr>
              <a:t>:</a:t>
            </a:r>
            <a:endParaRPr/>
          </a:p>
          <a:p>
            <a:pPr indent="-273050" lvl="1" marL="536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Char char="▪"/>
            </a:pPr>
            <a:r>
              <a:rPr b="1" lang="en-US" sz="3200">
                <a:solidFill>
                  <a:srgbClr val="FFC666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r>
              <a:rPr lang="en-US" sz="3200">
                <a:solidFill>
                  <a:srgbClr val="FFC666"/>
                </a:solidFill>
              </a:rPr>
              <a:t>, </a:t>
            </a:r>
            <a:r>
              <a:rPr b="1" lang="en-US" sz="3200">
                <a:solidFill>
                  <a:srgbClr val="FFC666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r>
              <a:rPr lang="en-US" sz="3200">
                <a:solidFill>
                  <a:srgbClr val="FFC666"/>
                </a:solidFill>
              </a:rPr>
              <a:t>, </a:t>
            </a:r>
            <a:r>
              <a:rPr b="1" lang="en-US" sz="3200">
                <a:solidFill>
                  <a:srgbClr val="FFC666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r>
              <a:rPr lang="en-US" sz="3200">
                <a:solidFill>
                  <a:srgbClr val="FFC666"/>
                </a:solidFill>
              </a:rPr>
              <a:t>, </a:t>
            </a:r>
            <a:r>
              <a:rPr b="1" lang="en-US" sz="3200">
                <a:solidFill>
                  <a:srgbClr val="FFC666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3200">
                <a:solidFill>
                  <a:srgbClr val="FFC666"/>
                </a:solidFill>
              </a:rPr>
              <a:t>, </a:t>
            </a:r>
            <a:r>
              <a:rPr b="1" lang="en-US" sz="3200">
                <a:solidFill>
                  <a:srgbClr val="FFC666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n-US" sz="3200">
                <a:solidFill>
                  <a:srgbClr val="FFC666"/>
                </a:solidFill>
              </a:rPr>
              <a:t>, </a:t>
            </a:r>
            <a:r>
              <a:rPr b="1" lang="en-US" sz="3200">
                <a:solidFill>
                  <a:srgbClr val="FFC666"/>
                </a:solidFill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lang="en-US" sz="3200">
                <a:solidFill>
                  <a:srgbClr val="FFC666"/>
                </a:solidFill>
              </a:rPr>
              <a:t>,</a:t>
            </a:r>
            <a:br>
              <a:rPr lang="en-US" sz="3200">
                <a:solidFill>
                  <a:srgbClr val="FFC666"/>
                </a:solidFill>
              </a:rPr>
            </a:br>
            <a:r>
              <a:rPr b="1" lang="en-US" sz="3200">
                <a:solidFill>
                  <a:srgbClr val="FFC666"/>
                </a:solidFill>
                <a:latin typeface="Consolas"/>
                <a:ea typeface="Consolas"/>
                <a:cs typeface="Consolas"/>
                <a:sym typeface="Consolas"/>
              </a:rPr>
              <a:t>&lt;h3&gt;</a:t>
            </a:r>
            <a:r>
              <a:rPr lang="en-US" sz="3200">
                <a:solidFill>
                  <a:srgbClr val="FFC666"/>
                </a:solidFill>
              </a:rPr>
              <a:t>, </a:t>
            </a:r>
            <a:r>
              <a:rPr b="1" lang="en-US" sz="3200">
                <a:solidFill>
                  <a:srgbClr val="FFC666"/>
                </a:solidFill>
              </a:rPr>
              <a:t>…</a:t>
            </a:r>
            <a:r>
              <a:rPr lang="en-US" sz="3200">
                <a:solidFill>
                  <a:srgbClr val="FFC666"/>
                </a:solidFill>
              </a:rPr>
              <a:t>, </a:t>
            </a:r>
            <a:r>
              <a:rPr b="1" lang="en-US" sz="3200">
                <a:solidFill>
                  <a:srgbClr val="FFC666"/>
                </a:solidFill>
                <a:latin typeface="Consolas"/>
                <a:ea typeface="Consolas"/>
                <a:cs typeface="Consolas"/>
                <a:sym typeface="Consolas"/>
              </a:rPr>
              <a:t>&lt;ol&gt;</a:t>
            </a:r>
            <a:r>
              <a:rPr lang="en-US" sz="3200">
                <a:solidFill>
                  <a:srgbClr val="FFC666"/>
                </a:solidFill>
              </a:rPr>
              <a:t>, </a:t>
            </a:r>
            <a:r>
              <a:rPr b="1" lang="en-US" sz="3200">
                <a:solidFill>
                  <a:srgbClr val="FFC666"/>
                </a:solidFill>
                <a:latin typeface="Consolas"/>
                <a:ea typeface="Consolas"/>
                <a:cs typeface="Consolas"/>
                <a:sym typeface="Consolas"/>
              </a:rPr>
              <a:t>&lt;ul&gt;</a:t>
            </a:r>
            <a:r>
              <a:rPr lang="en-US" sz="3200">
                <a:solidFill>
                  <a:srgbClr val="FFC666"/>
                </a:solidFill>
              </a:rPr>
              <a:t>, </a:t>
            </a:r>
            <a:r>
              <a:rPr b="1" lang="en-US" sz="3200">
                <a:solidFill>
                  <a:srgbClr val="FFC666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en-US" sz="3200">
                <a:solidFill>
                  <a:srgbClr val="FFC666"/>
                </a:solidFill>
              </a:rPr>
              <a:t>, </a:t>
            </a:r>
            <a:r>
              <a:rPr b="1" lang="en-US" sz="3200">
                <a:solidFill>
                  <a:srgbClr val="FFC666"/>
                </a:solidFill>
                <a:latin typeface="Consolas"/>
                <a:ea typeface="Consolas"/>
                <a:cs typeface="Consolas"/>
                <a:sym typeface="Consolas"/>
              </a:rPr>
              <a:t>&lt;a</a:t>
            </a:r>
            <a:r>
              <a:rPr lang="en-US" sz="3200">
                <a:solidFill>
                  <a:srgbClr val="FFC666"/>
                </a:solidFill>
              </a:rPr>
              <a:t> </a:t>
            </a:r>
            <a:r>
              <a:rPr b="1" lang="en-US" sz="3200">
                <a:solidFill>
                  <a:srgbClr val="FFC666"/>
                </a:solidFill>
                <a:latin typeface="Consolas"/>
                <a:ea typeface="Consolas"/>
                <a:cs typeface="Consolas"/>
                <a:sym typeface="Consolas"/>
              </a:rPr>
              <a:t>href="…"&gt;</a:t>
            </a:r>
            <a:r>
              <a:rPr lang="en-US" sz="3200">
                <a:solidFill>
                  <a:srgbClr val="FFC666"/>
                </a:solidFill>
              </a:rPr>
              <a:t>,</a:t>
            </a:r>
            <a:br>
              <a:rPr lang="en-US" sz="3200">
                <a:solidFill>
                  <a:srgbClr val="FFC666"/>
                </a:solidFill>
              </a:rPr>
            </a:br>
            <a:r>
              <a:rPr b="1" lang="en-US" sz="3200">
                <a:solidFill>
                  <a:srgbClr val="FFC666"/>
                </a:solidFill>
                <a:latin typeface="Consolas"/>
                <a:ea typeface="Consolas"/>
                <a:cs typeface="Consolas"/>
                <a:sym typeface="Consolas"/>
              </a:rPr>
              <a:t>&lt;img</a:t>
            </a:r>
            <a:r>
              <a:rPr lang="en-US" sz="3200">
                <a:solidFill>
                  <a:srgbClr val="FFC666"/>
                </a:solidFill>
              </a:rPr>
              <a:t> </a:t>
            </a:r>
            <a:r>
              <a:rPr b="1" lang="en-US" sz="3200">
                <a:solidFill>
                  <a:srgbClr val="FFC666"/>
                </a:solidFill>
                <a:latin typeface="Consolas"/>
                <a:ea typeface="Consolas"/>
                <a:cs typeface="Consolas"/>
                <a:sym typeface="Consolas"/>
              </a:rPr>
              <a:t>src="…"&gt;</a:t>
            </a:r>
            <a:r>
              <a:rPr lang="en-US" sz="3200">
                <a:solidFill>
                  <a:srgbClr val="FFC666"/>
                </a:solidFill>
              </a:rPr>
              <a:t>, </a:t>
            </a:r>
            <a:r>
              <a:rPr b="1" lang="en-US" sz="3200">
                <a:solidFill>
                  <a:srgbClr val="FFC666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US" sz="3200">
                <a:solidFill>
                  <a:srgbClr val="FFC666"/>
                </a:solidFill>
              </a:rPr>
              <a:t>, </a:t>
            </a:r>
            <a:r>
              <a:rPr b="1" lang="en-US" sz="3200">
                <a:solidFill>
                  <a:srgbClr val="FFC666"/>
                </a:solidFill>
                <a:latin typeface="Consolas"/>
                <a:ea typeface="Consolas"/>
                <a:cs typeface="Consolas"/>
                <a:sym typeface="Consolas"/>
              </a:rPr>
              <a:t>&lt;span&gt;</a:t>
            </a:r>
            <a:endParaRPr/>
          </a:p>
          <a:p>
            <a:pPr indent="-231829" lvl="0" marL="23182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Char char="▪"/>
            </a:pPr>
            <a:r>
              <a:rPr b="1" lang="en-US" sz="3400">
                <a:solidFill>
                  <a:srgbClr val="FFC666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US" sz="3400">
                <a:solidFill>
                  <a:schemeClr val="lt2"/>
                </a:solidFill>
              </a:rPr>
              <a:t> is block element</a:t>
            </a:r>
            <a:endParaRPr/>
          </a:p>
          <a:p>
            <a:pPr indent="-231829" lvl="0" marL="23182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Char char="▪"/>
            </a:pPr>
            <a:r>
              <a:rPr b="1" lang="en-US" sz="3400">
                <a:solidFill>
                  <a:srgbClr val="FFC666"/>
                </a:solidFill>
                <a:latin typeface="Consolas"/>
                <a:ea typeface="Consolas"/>
                <a:cs typeface="Consolas"/>
                <a:sym typeface="Consolas"/>
              </a:rPr>
              <a:t>&lt;span&gt;</a:t>
            </a:r>
            <a:r>
              <a:rPr lang="en-US" sz="3400">
                <a:solidFill>
                  <a:srgbClr val="FFC666"/>
                </a:solidFill>
              </a:rPr>
              <a:t> </a:t>
            </a:r>
            <a:r>
              <a:rPr lang="en-US" sz="3400">
                <a:solidFill>
                  <a:schemeClr val="lt2"/>
                </a:solidFill>
              </a:rPr>
              <a:t>is inline element</a:t>
            </a:r>
            <a:endParaRPr/>
          </a:p>
          <a:p>
            <a:pPr indent="-231829" lvl="0" marL="23182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Char char="▪"/>
            </a:pPr>
            <a:r>
              <a:rPr b="1" lang="en-US" sz="3400">
                <a:solidFill>
                  <a:srgbClr val="FFC666"/>
                </a:solidFill>
              </a:rPr>
              <a:t>CSS</a:t>
            </a:r>
            <a:r>
              <a:rPr lang="en-US" sz="3400">
                <a:solidFill>
                  <a:schemeClr val="lt2"/>
                </a:solidFill>
              </a:rPr>
              <a:t> styles may be: </a:t>
            </a:r>
            <a:r>
              <a:rPr lang="en-US" sz="3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еxternal, inline, embedded</a:t>
            </a:r>
            <a:endParaRPr sz="3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42"/>
          <p:cNvSpPr/>
          <p:nvPr/>
        </p:nvSpPr>
        <p:spPr>
          <a:xfrm>
            <a:off x="1144865" y="5949280"/>
            <a:ext cx="7541835" cy="506396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FFC666"/>
                </a:solidFill>
                <a:latin typeface="Consolas"/>
                <a:ea typeface="Consolas"/>
                <a:cs typeface="Consolas"/>
                <a:sym typeface="Consolas"/>
              </a:rPr>
              <a:t>.my-list p { </a:t>
            </a:r>
            <a:r>
              <a:rPr b="1" lang="en-US" sz="2799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text-align: center; </a:t>
            </a:r>
            <a:r>
              <a:rPr b="1" lang="en-US" sz="2799">
                <a:solidFill>
                  <a:srgbClr val="FFC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3"/>
          <p:cNvSpPr txBox="1"/>
          <p:nvPr>
            <p:ph idx="1" type="body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8808C"/>
              </a:buClr>
              <a:buSzPts val="3900"/>
              <a:buNone/>
            </a:pPr>
            <a:r>
              <a:rPr lang="en-US"/>
              <a:t>Installation and First Steps</a:t>
            </a:r>
            <a:endParaRPr/>
          </a:p>
        </p:txBody>
      </p:sp>
      <p:sp>
        <p:nvSpPr>
          <p:cNvPr id="644" name="Google Shape;644;p43"/>
          <p:cNvSpPr txBox="1"/>
          <p:nvPr>
            <p:ph type="title"/>
          </p:nvPr>
        </p:nvSpPr>
        <p:spPr>
          <a:xfrm>
            <a:off x="614949" y="4725143"/>
            <a:ext cx="10958928" cy="780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2737E"/>
              </a:buClr>
              <a:buSzPts val="5300"/>
              <a:buFont typeface="Calibri"/>
              <a:buNone/>
            </a:pPr>
            <a:r>
              <a:rPr lang="en-US"/>
              <a:t>Installation of Visual Studio Code</a:t>
            </a:r>
            <a:endParaRPr/>
          </a:p>
        </p:txBody>
      </p:sp>
      <p:pic>
        <p:nvPicPr>
          <p:cNvPr descr="Part 1: Your First Website | HTML &amp; CSS Tutorial | code.makery.ch" id="645" name="Google Shape;64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3557" y="1958537"/>
            <a:ext cx="2961711" cy="1480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4"/>
          <p:cNvSpPr txBox="1"/>
          <p:nvPr>
            <p:ph idx="1" type="body"/>
          </p:nvPr>
        </p:nvSpPr>
        <p:spPr>
          <a:xfrm>
            <a:off x="190353" y="1196124"/>
            <a:ext cx="11815018" cy="55611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 lnSpcReduction="10000"/>
          </a:bodyPr>
          <a:lstStyle/>
          <a:p>
            <a:pPr indent="-361950" lvl="0" marL="361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9"/>
              <a:buChar char="▪"/>
            </a:pPr>
            <a:r>
              <a:rPr lang="en-US" sz="3999"/>
              <a:t>For programing, you need a development environment</a:t>
            </a:r>
            <a:endParaRPr sz="3999"/>
          </a:p>
          <a:p>
            <a:pPr indent="-361950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99"/>
              <a:buChar char="▪"/>
            </a:pPr>
            <a:r>
              <a:rPr lang="en-US" sz="3599"/>
              <a:t>Editor or Integrated Development Environment (</a:t>
            </a:r>
            <a:r>
              <a:rPr b="1" lang="en-US" sz="3599">
                <a:solidFill>
                  <a:schemeClr val="lt1"/>
                </a:solidFill>
              </a:rPr>
              <a:t>IDE</a:t>
            </a:r>
            <a:r>
              <a:rPr lang="en-US" sz="3599"/>
              <a:t>)</a:t>
            </a:r>
            <a:endParaRPr/>
          </a:p>
          <a:p>
            <a:pPr indent="-361950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99"/>
              <a:buChar char="▪"/>
            </a:pPr>
            <a:r>
              <a:rPr lang="en-US" sz="3599"/>
              <a:t>за JavaScript 🡪 </a:t>
            </a:r>
            <a:endParaRPr/>
          </a:p>
          <a:p>
            <a:pPr indent="-361950" lvl="2" marL="12573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9"/>
              <a:buChar char="▪"/>
            </a:pPr>
            <a:r>
              <a:rPr b="1" lang="en-US" sz="3399">
                <a:solidFill>
                  <a:schemeClr val="lt1"/>
                </a:solidFill>
              </a:rPr>
              <a:t>Visual Studio Code </a:t>
            </a:r>
            <a:r>
              <a:rPr lang="en-US" sz="3399"/>
              <a:t>(free Editor)</a:t>
            </a:r>
            <a:endParaRPr/>
          </a:p>
          <a:p>
            <a:pPr indent="-361950" lvl="2" marL="12573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9"/>
              <a:buChar char="▪"/>
            </a:pPr>
            <a:r>
              <a:rPr lang="en-US" sz="3399"/>
              <a:t>WebStorm (IDE)</a:t>
            </a:r>
            <a:endParaRPr sz="3399"/>
          </a:p>
          <a:p>
            <a:pPr indent="-361950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99"/>
              <a:buChar char="▪"/>
            </a:pPr>
            <a:r>
              <a:rPr lang="en-US" sz="3599"/>
              <a:t>for C# 🡪 Visual Studio / MonoDevelop</a:t>
            </a:r>
            <a:endParaRPr/>
          </a:p>
          <a:p>
            <a:pPr indent="-361950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99"/>
              <a:buChar char="▪"/>
            </a:pPr>
            <a:r>
              <a:rPr lang="en-US" sz="3599"/>
              <a:t>for Java 🡪 IntelliJ IDEA</a:t>
            </a:r>
            <a:endParaRPr/>
          </a:p>
        </p:txBody>
      </p:sp>
      <p:sp>
        <p:nvSpPr>
          <p:cNvPr id="651" name="Google Shape;651;p44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Development Environment</a:t>
            </a:r>
            <a:endParaRPr/>
          </a:p>
        </p:txBody>
      </p:sp>
      <p:sp>
        <p:nvSpPr>
          <p:cNvPr id="652" name="Google Shape;652;p44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5"/>
          <p:cNvSpPr txBox="1"/>
          <p:nvPr>
            <p:ph idx="1" type="body"/>
          </p:nvPr>
        </p:nvSpPr>
        <p:spPr>
          <a:xfrm>
            <a:off x="190352" y="1196707"/>
            <a:ext cx="11662560" cy="5309492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9"/>
              <a:buChar char="▪"/>
            </a:pPr>
            <a:r>
              <a:rPr lang="en-US" sz="3999"/>
              <a:t>Install Visual Studio Code for HTML</a:t>
            </a:r>
            <a:endParaRPr b="1" sz="3999"/>
          </a:p>
          <a:p>
            <a:pPr indent="-361950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99"/>
              <a:buChar char="▪"/>
            </a:pPr>
            <a:r>
              <a:rPr b="1" lang="en-US" sz="3599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https://code.visualstudio.com/Download</a:t>
            </a:r>
            <a:endParaRPr b="1" sz="3599">
              <a:solidFill>
                <a:schemeClr val="lt1"/>
              </a:solidFill>
            </a:endParaRPr>
          </a:p>
          <a:p>
            <a:pPr indent="-361950" lvl="0" marL="3619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99"/>
              <a:buChar char="▪"/>
            </a:pPr>
            <a:r>
              <a:rPr lang="en-US" sz="3999"/>
              <a:t>You can view the Visual Studio Code installation document in the resources of the Lab and Exercise in judge</a:t>
            </a:r>
            <a:endParaRPr sz="3999"/>
          </a:p>
        </p:txBody>
      </p:sp>
      <p:sp>
        <p:nvSpPr>
          <p:cNvPr id="658" name="Google Shape;658;p45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9"/>
              <a:buFont typeface="Calibri"/>
              <a:buNone/>
            </a:pPr>
            <a:r>
              <a:rPr lang="en-US" sz="3999"/>
              <a:t>Installation of Visual Studio Code</a:t>
            </a:r>
            <a:endParaRPr/>
          </a:p>
        </p:txBody>
      </p:sp>
      <p:sp>
        <p:nvSpPr>
          <p:cNvPr id="659" name="Google Shape;659;p45"/>
          <p:cNvSpPr/>
          <p:nvPr/>
        </p:nvSpPr>
        <p:spPr>
          <a:xfrm>
            <a:off x="1400440" y="6038320"/>
            <a:ext cx="9387946" cy="369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installation guide from Lab: </a:t>
            </a:r>
            <a:r>
              <a:rPr lang="en-US" sz="1799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https://judge.softuni.bg/Contests/2772/HTML-and-CSS-Lab</a:t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45"/>
          <p:cNvSpPr/>
          <p:nvPr/>
        </p:nvSpPr>
        <p:spPr>
          <a:xfrm>
            <a:off x="905914" y="6351602"/>
            <a:ext cx="10376998" cy="369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installation guide from Exercise : </a:t>
            </a:r>
            <a:r>
              <a:rPr lang="en-US" sz="1799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https://judge.softuni.bg/Contests/2773/HTML-and-CSS-Exercises</a:t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45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2" name="Google Shape;662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71950" y="4329000"/>
            <a:ext cx="6255000" cy="1453855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6"/>
          <p:cNvSpPr txBox="1"/>
          <p:nvPr>
            <p:ph idx="1" type="body"/>
          </p:nvPr>
        </p:nvSpPr>
        <p:spPr>
          <a:xfrm>
            <a:off x="190353" y="1196124"/>
            <a:ext cx="11815018" cy="55611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Start the downloaded file</a:t>
            </a:r>
            <a:endParaRPr/>
          </a:p>
        </p:txBody>
      </p:sp>
      <p:sp>
        <p:nvSpPr>
          <p:cNvPr id="668" name="Google Shape;668;p46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9"/>
              <a:buFont typeface="Calibri"/>
              <a:buNone/>
            </a:pPr>
            <a:r>
              <a:rPr lang="en-US" sz="3999"/>
              <a:t>Steps for Installation of Visual Studio Code</a:t>
            </a:r>
            <a:endParaRPr/>
          </a:p>
        </p:txBody>
      </p:sp>
      <p:pic>
        <p:nvPicPr>
          <p:cNvPr id="669" name="Google Shape;66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788" y="2060848"/>
            <a:ext cx="5078672" cy="390176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0" name="Google Shape;67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4483" y="2060849"/>
            <a:ext cx="4560489" cy="390176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1" name="Google Shape;671;p46"/>
          <p:cNvSpPr/>
          <p:nvPr/>
        </p:nvSpPr>
        <p:spPr>
          <a:xfrm>
            <a:off x="5478880" y="3629327"/>
            <a:ext cx="1173183" cy="764801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46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7"/>
          <p:cNvSpPr txBox="1"/>
          <p:nvPr>
            <p:ph idx="1" type="body"/>
          </p:nvPr>
        </p:nvSpPr>
        <p:spPr>
          <a:xfrm>
            <a:off x="190353" y="1196124"/>
            <a:ext cx="11815018" cy="55611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Install Visual Studio Code in a custom directory.</a:t>
            </a:r>
            <a:endParaRPr/>
          </a:p>
        </p:txBody>
      </p:sp>
      <p:sp>
        <p:nvSpPr>
          <p:cNvPr id="678" name="Google Shape;678;p47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9"/>
              <a:buFont typeface="Calibri"/>
              <a:buNone/>
            </a:pPr>
            <a:r>
              <a:rPr lang="en-US" sz="3999"/>
              <a:t>Steps for Installation of Visual Studio Code</a:t>
            </a:r>
            <a:endParaRPr/>
          </a:p>
        </p:txBody>
      </p:sp>
      <p:sp>
        <p:nvSpPr>
          <p:cNvPr id="679" name="Google Shape;679;p47"/>
          <p:cNvSpPr/>
          <p:nvPr/>
        </p:nvSpPr>
        <p:spPr>
          <a:xfrm>
            <a:off x="5304738" y="3573016"/>
            <a:ext cx="1173183" cy="764801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0" name="Google Shape;68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448" y="2041500"/>
            <a:ext cx="4613217" cy="3884357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:\Users\Cammi\Downloads\Untitled-1.png" id="681" name="Google Shape;68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2995" y="2064923"/>
            <a:ext cx="4613986" cy="3860934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2" name="Google Shape;682;p47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8"/>
          <p:cNvSpPr txBox="1"/>
          <p:nvPr>
            <p:ph idx="1" type="body"/>
          </p:nvPr>
        </p:nvSpPr>
        <p:spPr>
          <a:xfrm>
            <a:off x="190353" y="1196124"/>
            <a:ext cx="11815018" cy="55611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</p:txBody>
      </p:sp>
      <p:sp>
        <p:nvSpPr>
          <p:cNvPr id="688" name="Google Shape;688;p48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9"/>
              <a:buFont typeface="Calibri"/>
              <a:buNone/>
            </a:pPr>
            <a:r>
              <a:rPr lang="en-US" sz="3999"/>
              <a:t>Steps for Installation of Visual Studio Code</a:t>
            </a:r>
            <a:endParaRPr/>
          </a:p>
        </p:txBody>
      </p:sp>
      <p:sp>
        <p:nvSpPr>
          <p:cNvPr id="689" name="Google Shape;689;p48"/>
          <p:cNvSpPr/>
          <p:nvPr/>
        </p:nvSpPr>
        <p:spPr>
          <a:xfrm>
            <a:off x="5386129" y="3594285"/>
            <a:ext cx="1173183" cy="764801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C41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0" name="Google Shape;69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08" y="1835984"/>
            <a:ext cx="4796345" cy="396928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1" name="Google Shape;69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6096" y="1849059"/>
            <a:ext cx="4548876" cy="395620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2" name="Google Shape;692;p48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9"/>
          <p:cNvSpPr txBox="1"/>
          <p:nvPr>
            <p:ph idx="1" type="body"/>
          </p:nvPr>
        </p:nvSpPr>
        <p:spPr>
          <a:xfrm>
            <a:off x="190352" y="1196707"/>
            <a:ext cx="11815018" cy="552732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Create and select the temporary folder in which we will create our first program.</a:t>
            </a:r>
            <a:endParaRPr/>
          </a:p>
        </p:txBody>
      </p:sp>
      <p:sp>
        <p:nvSpPr>
          <p:cNvPr id="698" name="Google Shape;698;p49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Starting with Visual Studio </a:t>
            </a:r>
            <a:endParaRPr/>
          </a:p>
        </p:txBody>
      </p:sp>
      <p:pic>
        <p:nvPicPr>
          <p:cNvPr id="699" name="Google Shape;69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6330" y="2410807"/>
            <a:ext cx="6396165" cy="4347326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0" name="Google Shape;700;p49"/>
          <p:cNvSpPr/>
          <p:nvPr/>
        </p:nvSpPr>
        <p:spPr>
          <a:xfrm rot="964384">
            <a:off x="3894883" y="2313464"/>
            <a:ext cx="2577151" cy="1049213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A466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49"/>
          <p:cNvSpPr/>
          <p:nvPr/>
        </p:nvSpPr>
        <p:spPr>
          <a:xfrm rot="2796293">
            <a:off x="6255271" y="4090243"/>
            <a:ext cx="3850343" cy="1101891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A466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xilated hand cursor 1 - Transparent PNG &amp; SVG vector file" id="702" name="Google Shape;70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4974" y="3184306"/>
            <a:ext cx="334671" cy="334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xilated hand cursor 1 - Transparent PNG &amp; SVG vector file" id="703" name="Google Shape;70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7823" y="6374745"/>
            <a:ext cx="334671" cy="334671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49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/>
        </p:nvSpPr>
        <p:spPr>
          <a:xfrm>
            <a:off x="491271" y="1263669"/>
            <a:ext cx="11206282" cy="5243331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975" lIns="107950" spcFirstLastPara="1" rIns="107950" wrap="square" tIns="35975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html&gt;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charset="UTF-8"&gt;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&gt;HTML Example&lt;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/title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/head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&gt;Hello HTML!&lt;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&gt;HTML describes formatted text using &lt;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&gt;tags&lt;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/strong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&gt;.   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Visit the &lt;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href="https://softuni.bg/trainings/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courses"&gt;SoftUni HTML course to learn more.&lt;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151" name="Google Shape;151;p5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HTML Page – Example</a:t>
            </a:r>
            <a:endParaRPr/>
          </a:p>
        </p:txBody>
      </p:sp>
      <p:pic>
        <p:nvPicPr>
          <p:cNvPr id="152" name="Google Shape;1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468" y="1555006"/>
            <a:ext cx="4646990" cy="233032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0"/>
          <p:cNvSpPr txBox="1"/>
          <p:nvPr>
            <p:ph idx="1" type="body"/>
          </p:nvPr>
        </p:nvSpPr>
        <p:spPr>
          <a:xfrm>
            <a:off x="190352" y="1196707"/>
            <a:ext cx="11815018" cy="552732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Add the file in which we will write our HTML</a:t>
            </a:r>
            <a:endParaRPr/>
          </a:p>
        </p:txBody>
      </p:sp>
      <p:sp>
        <p:nvSpPr>
          <p:cNvPr id="710" name="Google Shape;710;p50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Starting with Visual Studio </a:t>
            </a:r>
            <a:endParaRPr/>
          </a:p>
        </p:txBody>
      </p:sp>
      <p:sp>
        <p:nvSpPr>
          <p:cNvPr id="711" name="Google Shape;711;p50"/>
          <p:cNvSpPr txBox="1"/>
          <p:nvPr/>
        </p:nvSpPr>
        <p:spPr>
          <a:xfrm>
            <a:off x="190352" y="4382668"/>
            <a:ext cx="6039025" cy="2070668"/>
          </a:xfrm>
          <a:prstGeom prst="rect">
            <a:avLst/>
          </a:prstGeom>
          <a:noFill/>
          <a:ln>
            <a:noFill/>
          </a:ln>
        </p:spPr>
        <p:txBody>
          <a:bodyPr anchorCtr="0" anchor="t" bIns="35975" lIns="107950" spcFirstLastPara="1" rIns="107950" wrap="square" tIns="35975">
            <a:noAutofit/>
          </a:bodyPr>
          <a:lstStyle/>
          <a:p>
            <a:pPr indent="-360363" lvl="0" marL="36036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▪"/>
            </a:pPr>
            <a:r>
              <a:rPr lang="en-US" sz="33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create our HTML in the empty "</a:t>
            </a:r>
            <a:r>
              <a:rPr b="1" lang="en-US" sz="3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MyFirstHTML.html</a:t>
            </a:r>
            <a:r>
              <a:rPr lang="en-US" sz="33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file we have already created</a:t>
            </a:r>
            <a:endParaRPr b="1" sz="29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2" name="Google Shape;71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7817" y="4413688"/>
            <a:ext cx="5625347" cy="2240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6469" y="1820415"/>
            <a:ext cx="3408513" cy="24453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4" name="Google Shape;714;p50"/>
          <p:cNvGrpSpPr/>
          <p:nvPr/>
        </p:nvGrpSpPr>
        <p:grpSpPr>
          <a:xfrm>
            <a:off x="695818" y="1809422"/>
            <a:ext cx="3160523" cy="2464126"/>
            <a:chOff x="291000" y="1872984"/>
            <a:chExt cx="3079414" cy="2400889"/>
          </a:xfrm>
        </p:grpSpPr>
        <p:grpSp>
          <p:nvGrpSpPr>
            <p:cNvPr id="715" name="Google Shape;715;p50"/>
            <p:cNvGrpSpPr/>
            <p:nvPr/>
          </p:nvGrpSpPr>
          <p:grpSpPr>
            <a:xfrm>
              <a:off x="291000" y="1872984"/>
              <a:ext cx="3079414" cy="2400889"/>
              <a:chOff x="163075" y="1715400"/>
              <a:chExt cx="3079414" cy="2400889"/>
            </a:xfrm>
          </p:grpSpPr>
          <p:pic>
            <p:nvPicPr>
              <p:cNvPr id="716" name="Google Shape;716;p5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63075" y="1715400"/>
                <a:ext cx="3079414" cy="240088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ixilated hand cursor 1 - Transparent PNG &amp; SVG vector file" id="717" name="Google Shape;717;p5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0616" y="2624420"/>
                <a:ext cx="326082" cy="3260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18" name="Google Shape;718;p50"/>
            <p:cNvSpPr/>
            <p:nvPr/>
          </p:nvSpPr>
          <p:spPr>
            <a:xfrm>
              <a:off x="1119906" y="2620084"/>
              <a:ext cx="335067" cy="274162"/>
            </a:xfrm>
            <a:prstGeom prst="flowChartConnector">
              <a:avLst/>
            </a:prstGeom>
            <a:noFill/>
            <a:ln cap="flat" cmpd="sng" w="28575">
              <a:solidFill>
                <a:srgbClr val="FF0000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99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9" name="Google Shape;719;p50"/>
          <p:cNvSpPr/>
          <p:nvPr/>
        </p:nvSpPr>
        <p:spPr>
          <a:xfrm rot="5400000">
            <a:off x="8102850" y="2907718"/>
            <a:ext cx="1844520" cy="982038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25400">
            <a:solidFill>
              <a:srgbClr val="A466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50"/>
          <p:cNvSpPr/>
          <p:nvPr/>
        </p:nvSpPr>
        <p:spPr>
          <a:xfrm>
            <a:off x="3943270" y="2392395"/>
            <a:ext cx="756506" cy="3676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466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50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1"/>
          <p:cNvSpPr txBox="1"/>
          <p:nvPr>
            <p:ph idx="1" type="body"/>
          </p:nvPr>
        </p:nvSpPr>
        <p:spPr>
          <a:xfrm>
            <a:off x="190352" y="1196707"/>
            <a:ext cx="6048076" cy="552732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Тo see the result of the written code in a browser, right-click on the project and select “</a:t>
            </a:r>
            <a:r>
              <a:rPr b="1" lang="en-US">
                <a:solidFill>
                  <a:schemeClr val="lt1"/>
                </a:solidFill>
              </a:rPr>
              <a:t>Open with Live Server</a:t>
            </a:r>
            <a:r>
              <a:rPr lang="en-US"/>
              <a:t>“.</a:t>
            </a:r>
            <a:endParaRPr/>
          </a:p>
        </p:txBody>
      </p:sp>
      <p:sp>
        <p:nvSpPr>
          <p:cNvPr id="727" name="Google Shape;727;p51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Starting HTML in Visual Studio </a:t>
            </a:r>
            <a:endParaRPr/>
          </a:p>
        </p:txBody>
      </p:sp>
      <p:pic>
        <p:nvPicPr>
          <p:cNvPr id="728" name="Google Shape;72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8429" y="1382802"/>
            <a:ext cx="5514602" cy="4926518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9" name="Google Shape;729;p51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2"/>
          <p:cNvSpPr txBox="1"/>
          <p:nvPr>
            <p:ph type="title"/>
          </p:nvPr>
        </p:nvSpPr>
        <p:spPr>
          <a:xfrm>
            <a:off x="1348430" y="2420888"/>
            <a:ext cx="9426502" cy="1573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8808C"/>
              </a:buClr>
              <a:buSzPts val="13800"/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3"/>
          <p:cNvSpPr txBox="1"/>
          <p:nvPr>
            <p:ph idx="1" type="body"/>
          </p:nvPr>
        </p:nvSpPr>
        <p:spPr>
          <a:xfrm>
            <a:off x="190352" y="1269564"/>
            <a:ext cx="11815018" cy="545446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code, demos, exercises, tutorials, homework, projects, documents, videos and other assets) is </a:t>
            </a:r>
            <a:r>
              <a:rPr b="1" lang="en-US"/>
              <a:t>copyrighted content</a:t>
            </a:r>
            <a:r>
              <a:rPr lang="en-US"/>
              <a:t>, created by SoftUni</a:t>
            </a:r>
            <a:endParaRPr/>
          </a:p>
          <a:p>
            <a:pPr indent="-361950" lvl="0" marL="36195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indent="-361950" lvl="0" marL="36195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endParaRPr/>
          </a:p>
          <a:p>
            <a:pPr indent="-361950" lvl="0" marL="36195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descr="License" id="744" name="Google Shape;744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78788" y="3042171"/>
            <a:ext cx="1930474" cy="2043013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53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746" name="Google Shape;746;p53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idx="1" type="body"/>
          </p:nvPr>
        </p:nvSpPr>
        <p:spPr>
          <a:xfrm>
            <a:off x="190353" y="1196124"/>
            <a:ext cx="11815018" cy="55611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Create your first HTML page</a:t>
            </a:r>
            <a:endParaRPr/>
          </a:p>
          <a:p>
            <a:pPr indent="-361950" lvl="1" marL="8096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File name: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welcome.html</a:t>
            </a:r>
            <a:endParaRPr>
              <a:solidFill>
                <a:schemeClr val="lt1"/>
              </a:solidFill>
            </a:endParaRPr>
          </a:p>
          <a:p>
            <a:pPr indent="-361950" lvl="1" marL="8096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Title: </a:t>
            </a:r>
            <a:r>
              <a:rPr b="1" lang="en-US">
                <a:solidFill>
                  <a:schemeClr val="lt1"/>
                </a:solidFill>
              </a:rPr>
              <a:t>Welcome</a:t>
            </a:r>
            <a:endParaRPr/>
          </a:p>
          <a:p>
            <a:pPr indent="-361950" lvl="1" marL="8096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Paragraph of text:</a:t>
            </a:r>
            <a:br>
              <a:rPr lang="en-US"/>
            </a:br>
            <a:r>
              <a:rPr lang="en-US"/>
              <a:t>"</a:t>
            </a:r>
            <a:r>
              <a:rPr lang="en-US">
                <a:solidFill>
                  <a:srgbClr val="25565E"/>
                </a:solidFill>
              </a:rPr>
              <a:t>I am learning </a:t>
            </a:r>
            <a:r>
              <a:rPr b="1" lang="en-US">
                <a:solidFill>
                  <a:schemeClr val="lt1"/>
                </a:solidFill>
              </a:rPr>
              <a:t>HTML</a:t>
            </a:r>
            <a:r>
              <a:rPr lang="en-US">
                <a:solidFill>
                  <a:srgbClr val="25565E"/>
                </a:solidFill>
              </a:rPr>
              <a:t> and </a:t>
            </a:r>
            <a:r>
              <a:rPr b="1" lang="en-US">
                <a:solidFill>
                  <a:schemeClr val="lt1"/>
                </a:solidFill>
              </a:rPr>
              <a:t>CSS</a:t>
            </a:r>
            <a:r>
              <a:rPr lang="en-US">
                <a:solidFill>
                  <a:srgbClr val="25565E"/>
                </a:solidFill>
              </a:rPr>
              <a:t>!</a:t>
            </a:r>
            <a:r>
              <a:rPr lang="en-US"/>
              <a:t>"</a:t>
            </a:r>
            <a:endParaRPr/>
          </a:p>
          <a:p>
            <a:pPr indent="-361950" lvl="0" marL="361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Hints:</a:t>
            </a:r>
            <a:endParaRPr/>
          </a:p>
          <a:p>
            <a:pPr indent="-361950" lvl="1" marL="8096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Modify the code from the previous slide, use </a:t>
            </a:r>
            <a:r>
              <a:rPr b="1" lang="en-US">
                <a:solidFill>
                  <a:srgbClr val="25565E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b="1" lang="en-US">
                <a:solidFill>
                  <a:srgbClr val="25565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/>
              <a:t> tag</a:t>
            </a:r>
            <a:endParaRPr/>
          </a:p>
          <a:p>
            <a:pPr indent="-361950" lvl="1" marL="8096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Submit the page in the judge: </a:t>
            </a:r>
            <a:r>
              <a:rPr b="1"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welcome.html</a:t>
            </a:r>
            <a:r>
              <a:rPr lang="en-US">
                <a:solidFill>
                  <a:srgbClr val="25565E"/>
                </a:solidFill>
              </a:rPr>
              <a:t> </a:t>
            </a:r>
            <a:r>
              <a:rPr lang="en-US"/>
              <a:t>in a </a:t>
            </a:r>
            <a:r>
              <a:rPr b="1" lang="en-US">
                <a:solidFill>
                  <a:schemeClr val="lt1"/>
                </a:solidFill>
              </a:rPr>
              <a:t>ZIP file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</p:txBody>
      </p:sp>
      <p:sp>
        <p:nvSpPr>
          <p:cNvPr id="159" name="Google Shape;159;p6"/>
          <p:cNvSpPr txBox="1"/>
          <p:nvPr>
            <p:ph type="title"/>
          </p:nvPr>
        </p:nvSpPr>
        <p:spPr>
          <a:xfrm>
            <a:off x="190356" y="101617"/>
            <a:ext cx="9713064" cy="882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Problem: Welcome to HTML</a:t>
            </a:r>
            <a:endParaRPr/>
          </a:p>
        </p:txBody>
      </p:sp>
      <p:sp>
        <p:nvSpPr>
          <p:cNvPr id="160" name="Google Shape;160;p6"/>
          <p:cNvSpPr txBox="1"/>
          <p:nvPr/>
        </p:nvSpPr>
        <p:spPr>
          <a:xfrm>
            <a:off x="837981" y="6298920"/>
            <a:ext cx="10589042" cy="369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your solution here: </a:t>
            </a:r>
            <a:r>
              <a:rPr b="0" i="0" lang="en-US" sz="1799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https://judge.softuni.bg/Contests/2772/HTML-and-CSS-Lab</a:t>
            </a:r>
            <a:endParaRPr b="0" i="0" sz="17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1406" y="1539492"/>
            <a:ext cx="5256431" cy="263594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HTML – Developer Environments</a:t>
            </a:r>
            <a:endParaRPr/>
          </a:p>
        </p:txBody>
      </p:sp>
      <p:sp>
        <p:nvSpPr>
          <p:cNvPr id="168" name="Google Shape;168;p7"/>
          <p:cNvSpPr txBox="1"/>
          <p:nvPr>
            <p:ph idx="4294967295" type="body"/>
          </p:nvPr>
        </p:nvSpPr>
        <p:spPr>
          <a:xfrm>
            <a:off x="183127" y="1179587"/>
            <a:ext cx="11804750" cy="556908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1950" lvl="0" marL="361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b="1" lang="en-US">
                <a:solidFill>
                  <a:schemeClr val="lt1"/>
                </a:solidFill>
              </a:rPr>
              <a:t>WebStorm</a:t>
            </a:r>
            <a:endParaRPr/>
          </a:p>
          <a:p>
            <a:pPr indent="-361950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Powerful IDE for HTML, CSS and JavaScript, paid product</a:t>
            </a:r>
            <a:endParaRPr/>
          </a:p>
          <a:p>
            <a:pPr indent="-361950" lvl="0" marL="3619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b="1" lang="en-US">
                <a:solidFill>
                  <a:schemeClr val="lt1"/>
                </a:solidFill>
              </a:rPr>
              <a:t>Visual Studio</a:t>
            </a:r>
            <a:endParaRPr/>
          </a:p>
          <a:p>
            <a:pPr indent="-361950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Many languages and technologies, Windows &amp; Mac</a:t>
            </a:r>
            <a:endParaRPr/>
          </a:p>
          <a:p>
            <a:pPr indent="-361950" lvl="0" marL="3619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b="1" lang="en-US">
                <a:solidFill>
                  <a:schemeClr val="lt1"/>
                </a:solidFill>
              </a:rPr>
              <a:t>Visual Studio Code, Brackets, NetBeans</a:t>
            </a:r>
            <a:endParaRPr/>
          </a:p>
          <a:p>
            <a:pPr indent="-361950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Good free tools for HTML5, cross-platform</a:t>
            </a:r>
            <a:endParaRPr/>
          </a:p>
          <a:p>
            <a:pPr indent="-361950" lvl="0" marL="3619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b="1" lang="en-US">
                <a:solidFill>
                  <a:schemeClr val="lt1"/>
                </a:solidFill>
              </a:rPr>
              <a:t>Sublime Text, Vim, Notepad++</a:t>
            </a:r>
            <a:endParaRPr/>
          </a:p>
          <a:p>
            <a:pPr indent="-361950" lvl="1" marL="80962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For hackers</a:t>
            </a:r>
            <a:endParaRPr/>
          </a:p>
        </p:txBody>
      </p:sp>
      <p:pic>
        <p:nvPicPr>
          <p:cNvPr id="169" name="Google Shape;169;p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97437" y="1263844"/>
            <a:ext cx="1146541" cy="1120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7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09673" y="2792620"/>
            <a:ext cx="1522070" cy="929942"/>
          </a:xfrm>
          <a:prstGeom prst="roundRect">
            <a:avLst>
              <a:gd fmla="val 2286" name="adj"/>
            </a:avLst>
          </a:prstGeom>
          <a:noFill/>
          <a:ln>
            <a:noFill/>
          </a:ln>
        </p:spPr>
      </p:pic>
      <p:pic>
        <p:nvPicPr>
          <p:cNvPr id="171" name="Google Shape;171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85028" y="5404134"/>
            <a:ext cx="1371362" cy="9873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dn.tutsplus.com/net/uploads/2013/11/deeper-in-brackets-retina-preview.jpg" id="172" name="Google Shape;172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8394" y="4130401"/>
            <a:ext cx="944630" cy="944630"/>
          </a:xfrm>
          <a:prstGeom prst="roundRect">
            <a:avLst>
              <a:gd fmla="val 2286" name="adj"/>
            </a:avLst>
          </a:prstGeom>
          <a:noFill/>
          <a:ln>
            <a:noFill/>
          </a:ln>
        </p:spPr>
      </p:pic>
      <p:sp>
        <p:nvSpPr>
          <p:cNvPr id="173" name="Google Shape;173;p7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Developer Tools: [F12] in the Browser</a:t>
            </a:r>
            <a:endParaRPr/>
          </a:p>
        </p:txBody>
      </p:sp>
      <p:pic>
        <p:nvPicPr>
          <p:cNvPr id="179" name="Google Shape;1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0268" y="1269563"/>
            <a:ext cx="8613595" cy="530475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8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>
            <p:ph type="title"/>
          </p:nvPr>
        </p:nvSpPr>
        <p:spPr>
          <a:xfrm>
            <a:off x="190355" y="100750"/>
            <a:ext cx="979248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Zen Coding (Emmet) for Fast HTML Coding</a:t>
            </a:r>
            <a:endParaRPr/>
          </a:p>
        </p:txBody>
      </p:sp>
      <p:sp>
        <p:nvSpPr>
          <p:cNvPr id="186" name="Google Shape;186;p9"/>
          <p:cNvSpPr txBox="1"/>
          <p:nvPr/>
        </p:nvSpPr>
        <p:spPr>
          <a:xfrm>
            <a:off x="609441" y="1477709"/>
            <a:ext cx="4799350" cy="595768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975" lIns="107950" spcFirstLastPara="1" rIns="107950" wrap="square" tIns="35975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399"/>
              <a:buFont typeface="Noto Sans Symbols"/>
              <a:buNone/>
            </a:pPr>
            <a:r>
              <a:rPr b="1" i="0" lang="en-US" sz="3399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ul&gt;li.red*6</a:t>
            </a:r>
            <a:endParaRPr/>
          </a:p>
        </p:txBody>
      </p:sp>
      <p:sp>
        <p:nvSpPr>
          <p:cNvPr id="187" name="Google Shape;187;p9"/>
          <p:cNvSpPr txBox="1"/>
          <p:nvPr/>
        </p:nvSpPr>
        <p:spPr>
          <a:xfrm>
            <a:off x="609441" y="2834355"/>
            <a:ext cx="4799350" cy="3518884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975" lIns="107950" spcFirstLastPara="1" rIns="107950" wrap="square" tIns="35975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9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9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class="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9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class="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9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class="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9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class="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9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class="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9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class="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9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/ul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i="0" sz="2799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9"/>
          <p:cNvSpPr/>
          <p:nvPr/>
        </p:nvSpPr>
        <p:spPr>
          <a:xfrm>
            <a:off x="2818665" y="2253102"/>
            <a:ext cx="380901" cy="45708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466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5880269" y="1139274"/>
            <a:ext cx="5699115" cy="934203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975" lIns="107950" spcFirstLastPara="1" rIns="107950" wrap="square" tIns="35975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9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div#page&gt;div.logo+ul#menu&gt;li*3&gt;a</a:t>
            </a:r>
            <a:endParaRPr b="1" i="0" sz="2799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5865872" y="2834355"/>
            <a:ext cx="5699115" cy="3518884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975" lIns="107950" spcFirstLastPara="1" rIns="107950" wrap="square" tIns="35975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9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id="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9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class="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logo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9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id="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menu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9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href=""&gt;&lt;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9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href=""&gt;&lt;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9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href=""&gt;&lt;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9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/ul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99"/>
              <a:buFont typeface="Noto Sans Symbols"/>
              <a:buNone/>
            </a:pP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79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1" i="0" lang="en-US" sz="27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i="0" sz="2799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8524979" y="2253102"/>
            <a:ext cx="380901" cy="45708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466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oftUni">
  <a:themeElements>
    <a:clrScheme name="Custom 32">
      <a:dk1>
        <a:srgbClr val="235057"/>
      </a:dk1>
      <a:lt1>
        <a:srgbClr val="FFA000"/>
      </a:lt1>
      <a:dk2>
        <a:srgbClr val="32737E"/>
      </a:dk2>
      <a:lt2>
        <a:srgbClr val="FFFFFF"/>
      </a:lt2>
      <a:accent1>
        <a:srgbClr val="E28D1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2020-05-22T09:36:57Z</dcterms:created>
  <dc:creator>SoftUni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