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8" r:id="rId6"/>
    <p:sldId id="302" r:id="rId7"/>
    <p:sldId id="303" r:id="rId8"/>
    <p:sldId id="304" r:id="rId9"/>
    <p:sldId id="305" r:id="rId10"/>
    <p:sldId id="307" r:id="rId11"/>
    <p:sldId id="306" r:id="rId12"/>
    <p:sldId id="309" r:id="rId13"/>
    <p:sldId id="310"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ategory:Neighbourhoods_in_Hyderabad,_Indi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3"/>
            <a:ext cx="3335945" cy="2821853"/>
          </a:xfrm>
        </p:spPr>
        <p:txBody>
          <a:bodyPr anchor="b">
            <a:noAutofit/>
          </a:bodyPr>
          <a:lstStyle/>
          <a:p>
            <a:r>
              <a:rPr lang="en-US" sz="3600" dirty="0">
                <a:solidFill>
                  <a:schemeClr val="tx1"/>
                </a:solidFill>
                <a:latin typeface="Bahnschrift SemiBold" panose="020B0502040204020203" pitchFamily="34" charset="0"/>
              </a:rPr>
              <a:t>COURSERA IBM DATA SCIENCE CERTIFICATION – </a:t>
            </a:r>
            <a:br>
              <a:rPr lang="en-US" sz="3600" dirty="0">
                <a:solidFill>
                  <a:schemeClr val="tx1"/>
                </a:solidFill>
                <a:latin typeface="Bahnschrift SemiBold" panose="020B0502040204020203" pitchFamily="34" charset="0"/>
              </a:rPr>
            </a:br>
            <a:r>
              <a:rPr lang="en-US" sz="3600" dirty="0">
                <a:solidFill>
                  <a:schemeClr val="tx1"/>
                </a:solidFill>
                <a:latin typeface="Bahnschrift SemiBold" panose="020B0502040204020203" pitchFamily="34" charset="0"/>
              </a:rPr>
              <a:t>CAPSTONE</a:t>
            </a:r>
            <a:br>
              <a:rPr lang="en-US" sz="3600" dirty="0">
                <a:solidFill>
                  <a:schemeClr val="tx1"/>
                </a:solidFill>
                <a:latin typeface="Bahnschrift SemiBold" panose="020B0502040204020203" pitchFamily="34" charset="0"/>
              </a:rPr>
            </a:br>
            <a:r>
              <a:rPr lang="en-US" sz="3600" dirty="0">
                <a:solidFill>
                  <a:schemeClr val="tx1"/>
                </a:solidFill>
                <a:latin typeface="Bahnschrift SemiBold" panose="020B0502040204020203" pitchFamily="34" charset="0"/>
              </a:rPr>
              <a:t>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                         RAVI TEJA</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F824-0433-40FF-B58D-CE2B6E8807FF}"/>
              </a:ext>
            </a:extLst>
          </p:cNvPr>
          <p:cNvSpPr>
            <a:spLocks noGrp="1"/>
          </p:cNvSpPr>
          <p:nvPr>
            <p:ph type="title"/>
          </p:nvPr>
        </p:nvSpPr>
        <p:spPr/>
        <p:txBody>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id="{179DC4F6-BDF1-489B-896C-6774FC28C902}"/>
              </a:ext>
            </a:extLst>
          </p:cNvPr>
          <p:cNvSpPr>
            <a:spLocks noGrp="1"/>
          </p:cNvSpPr>
          <p:nvPr>
            <p:ph idx="1"/>
          </p:nvPr>
        </p:nvSpPr>
        <p:spPr/>
        <p:txBody>
          <a:bodyPr/>
          <a:lstStyle/>
          <a:p>
            <a:r>
              <a:rPr lang="en-US" dirty="0">
                <a:solidFill>
                  <a:schemeClr val="bg1"/>
                </a:solidFill>
              </a:rPr>
              <a:t>A good number of Department Stores are concentrated in the central area of Hyderabad city, with the highest number in Cluster - 2 and moderate number in Cluster-0. This represents a great opportunity and high potential areas to open new Department Store as there is very little to no competition from existing stores. Meanwhile, department stores in Cluster - 2 are likely suffering from intense competition due to oversupply and high concentration of stores. Therefore, this project recommends property developers to capitalize on these findings to open new Department Store in </a:t>
            </a:r>
            <a:r>
              <a:rPr lang="en-US" dirty="0" err="1">
                <a:solidFill>
                  <a:schemeClr val="bg1"/>
                </a:solidFill>
              </a:rPr>
              <a:t>neighbourhoods</a:t>
            </a:r>
            <a:r>
              <a:rPr lang="en-US" dirty="0">
                <a:solidFill>
                  <a:schemeClr val="bg1"/>
                </a:solidFill>
              </a:rPr>
              <a:t> in Cluster - 1 with little to no competition. Property developers with unique selling propositions to stand out from the competition can also open new Department Store in </a:t>
            </a:r>
            <a:r>
              <a:rPr lang="en-US" dirty="0" err="1">
                <a:solidFill>
                  <a:schemeClr val="bg1"/>
                </a:solidFill>
              </a:rPr>
              <a:t>neighbourhoods</a:t>
            </a:r>
            <a:r>
              <a:rPr lang="en-US" dirty="0">
                <a:solidFill>
                  <a:schemeClr val="bg1"/>
                </a:solidFill>
              </a:rPr>
              <a:t> in Cluster - 0 with moderate competition. Lastly, Property Developers, Investors and other Retailers are advised to avoid </a:t>
            </a:r>
            <a:r>
              <a:rPr lang="en-US" dirty="0" err="1">
                <a:solidFill>
                  <a:schemeClr val="bg1"/>
                </a:solidFill>
              </a:rPr>
              <a:t>neighbourhoods</a:t>
            </a:r>
            <a:r>
              <a:rPr lang="en-US" dirty="0">
                <a:solidFill>
                  <a:schemeClr val="bg1"/>
                </a:solidFill>
              </a:rPr>
              <a:t> in Cluster - 2 which already have a high concentration of department stores and suffering from intense competition.</a:t>
            </a:r>
            <a:endParaRPr lang="en-IN" dirty="0">
              <a:solidFill>
                <a:schemeClr val="bg1"/>
              </a:solidFill>
            </a:endParaRPr>
          </a:p>
        </p:txBody>
      </p:sp>
    </p:spTree>
    <p:extLst>
      <p:ext uri="{BB962C8B-B14F-4D97-AF65-F5344CB8AC3E}">
        <p14:creationId xmlns:p14="http://schemas.microsoft.com/office/powerpoint/2010/main" val="275599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B931337-8DAE-4FE7-9DED-2B0DF1C21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276" y="297242"/>
            <a:ext cx="8720356" cy="576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78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8CE2B-4927-4741-B2DC-DAF852C0323C}"/>
              </a:ext>
            </a:extLst>
          </p:cNvPr>
          <p:cNvSpPr>
            <a:spLocks noGrp="1"/>
          </p:cNvSpPr>
          <p:nvPr>
            <p:ph type="ctrTitle"/>
          </p:nvPr>
        </p:nvSpPr>
        <p:spPr>
          <a:noFill/>
        </p:spPr>
        <p:txBody>
          <a:bodyPr>
            <a:normAutofit/>
          </a:bodyPr>
          <a:lstStyle/>
          <a:p>
            <a:r>
              <a:rPr lang="en-IN" sz="5400" dirty="0">
                <a:solidFill>
                  <a:schemeClr val="bg1">
                    <a:lumMod val="95000"/>
                  </a:schemeClr>
                </a:solidFill>
              </a:rPr>
              <a:t>SETTING UP OF DEPARTMENT STORE IN HYDERABAD, India</a:t>
            </a:r>
          </a:p>
        </p:txBody>
      </p:sp>
    </p:spTree>
    <p:extLst>
      <p:ext uri="{BB962C8B-B14F-4D97-AF65-F5344CB8AC3E}">
        <p14:creationId xmlns:p14="http://schemas.microsoft.com/office/powerpoint/2010/main" val="52467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75A4-8932-4374-886A-5A7B8B6C79A1}"/>
              </a:ext>
            </a:extLst>
          </p:cNvPr>
          <p:cNvSpPr>
            <a:spLocks noGrp="1"/>
          </p:cNvSpPr>
          <p:nvPr>
            <p:ph type="title"/>
          </p:nvPr>
        </p:nvSpPr>
        <p:spPr>
          <a:xfrm>
            <a:off x="1166068" y="286604"/>
            <a:ext cx="9989611" cy="1508640"/>
          </a:xfrm>
        </p:spPr>
        <p:txBody>
          <a:bodyPr>
            <a:normAutofit/>
          </a:bodyPr>
          <a:lstStyle/>
          <a:p>
            <a:r>
              <a:rPr lang="en-IN" dirty="0">
                <a:solidFill>
                  <a:schemeClr val="bg1"/>
                </a:solidFill>
              </a:rPr>
              <a:t>Introduction </a:t>
            </a:r>
          </a:p>
        </p:txBody>
      </p:sp>
      <p:sp>
        <p:nvSpPr>
          <p:cNvPr id="3" name="Content Placeholder 2">
            <a:extLst>
              <a:ext uri="{FF2B5EF4-FFF2-40B4-BE49-F238E27FC236}">
                <a16:creationId xmlns:a16="http://schemas.microsoft.com/office/drawing/2014/main" id="{802ABDD3-26E7-409C-A03F-642A943315E2}"/>
              </a:ext>
            </a:extLst>
          </p:cNvPr>
          <p:cNvSpPr>
            <a:spLocks noGrp="1"/>
          </p:cNvSpPr>
          <p:nvPr>
            <p:ph idx="1"/>
          </p:nvPr>
        </p:nvSpPr>
        <p:spPr>
          <a:xfrm>
            <a:off x="1166070" y="1988191"/>
            <a:ext cx="9989610" cy="3880901"/>
          </a:xfrm>
        </p:spPr>
        <p:txBody>
          <a:bodyPr/>
          <a:lstStyle/>
          <a:p>
            <a:pPr marL="0" indent="0">
              <a:buNone/>
            </a:pPr>
            <a:r>
              <a:rPr lang="en-US" dirty="0">
                <a:solidFill>
                  <a:schemeClr val="bg1"/>
                </a:solidFill>
              </a:rPr>
              <a:t>Over the years, the goods available for sale to the public have increased in both range and variety and now encompass everything and anything that a customer might possibly need or want.  Today it is possible to purchase clothes, toiletries, cosmetics, gardening materials, sporting goods, home appliances </a:t>
            </a:r>
            <a:r>
              <a:rPr lang="en-US" dirty="0" err="1">
                <a:solidFill>
                  <a:schemeClr val="bg1"/>
                </a:solidFill>
              </a:rPr>
              <a:t>etc</a:t>
            </a:r>
            <a:r>
              <a:rPr lang="en-US" dirty="0">
                <a:solidFill>
                  <a:schemeClr val="bg1"/>
                </a:solidFill>
              </a:rPr>
              <a:t>  under one roof called the Department Store.  However, some stores have become renowned from a certain degree of specialization while others for offering goods at discount prices whereas most stores offer a general discount of prices at particular times of the year.</a:t>
            </a:r>
            <a:endParaRPr lang="en-IN" dirty="0">
              <a:solidFill>
                <a:schemeClr val="bg1"/>
              </a:solidFill>
            </a:endParaRPr>
          </a:p>
        </p:txBody>
      </p:sp>
    </p:spTree>
    <p:extLst>
      <p:ext uri="{BB962C8B-B14F-4D97-AF65-F5344CB8AC3E}">
        <p14:creationId xmlns:p14="http://schemas.microsoft.com/office/powerpoint/2010/main" val="184840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8E956B-0862-4B8A-A94F-A8F4A024DFB7}"/>
              </a:ext>
            </a:extLst>
          </p:cNvPr>
          <p:cNvSpPr>
            <a:spLocks noGrp="1"/>
          </p:cNvSpPr>
          <p:nvPr>
            <p:ph type="title"/>
          </p:nvPr>
        </p:nvSpPr>
        <p:spPr/>
        <p:txBody>
          <a:bodyPr/>
          <a:lstStyle/>
          <a:p>
            <a:r>
              <a:rPr lang="en-IN" dirty="0">
                <a:solidFill>
                  <a:schemeClr val="bg1"/>
                </a:solidFill>
              </a:rPr>
              <a:t>Business Problem</a:t>
            </a:r>
          </a:p>
        </p:txBody>
      </p:sp>
      <p:sp>
        <p:nvSpPr>
          <p:cNvPr id="4" name="Content Placeholder 3">
            <a:extLst>
              <a:ext uri="{FF2B5EF4-FFF2-40B4-BE49-F238E27FC236}">
                <a16:creationId xmlns:a16="http://schemas.microsoft.com/office/drawing/2014/main" id="{3A14CB0D-EB45-45B0-B650-E34FFBE53B07}"/>
              </a:ext>
            </a:extLst>
          </p:cNvPr>
          <p:cNvSpPr>
            <a:spLocks noGrp="1"/>
          </p:cNvSpPr>
          <p:nvPr>
            <p:ph idx="1"/>
          </p:nvPr>
        </p:nvSpPr>
        <p:spPr/>
        <p:txBody>
          <a:bodyPr>
            <a:normAutofit lnSpcReduction="10000"/>
          </a:bodyPr>
          <a:lstStyle/>
          <a:p>
            <a:r>
              <a:rPr lang="en-US" dirty="0">
                <a:solidFill>
                  <a:schemeClr val="bg1"/>
                </a:solidFill>
              </a:rPr>
              <a:t>A retail company wants to set up Department store in Hyderabad city. But it is not exactly sure about which </a:t>
            </a:r>
            <a:r>
              <a:rPr lang="en-US" dirty="0" err="1">
                <a:solidFill>
                  <a:schemeClr val="bg1"/>
                </a:solidFill>
              </a:rPr>
              <a:t>Neighbourhood</a:t>
            </a:r>
            <a:r>
              <a:rPr lang="en-US" dirty="0">
                <a:solidFill>
                  <a:schemeClr val="bg1"/>
                </a:solidFill>
              </a:rPr>
              <a:t>(s) to open the store(s) in. The chosen locations should ideally have a considerable population so that there is more store footfall &amp; near to work centers/residential districts for easier access to a large number of citizens. There are 2 business questions that need to be answered here.</a:t>
            </a:r>
          </a:p>
          <a:p>
            <a:pPr>
              <a:buFont typeface="Wingdings" panose="05000000000000000000" pitchFamily="2" charset="2"/>
              <a:buChar char="Ø"/>
            </a:pPr>
            <a:r>
              <a:rPr lang="en-US" dirty="0">
                <a:solidFill>
                  <a:schemeClr val="bg1"/>
                </a:solidFill>
              </a:rPr>
              <a:t> Which part (area) of the city should the company open the department store first.</a:t>
            </a:r>
          </a:p>
          <a:p>
            <a:pPr>
              <a:buFont typeface="Wingdings" panose="05000000000000000000" pitchFamily="2" charset="2"/>
              <a:buChar char="Ø"/>
            </a:pPr>
            <a:r>
              <a:rPr lang="en-US" dirty="0">
                <a:solidFill>
                  <a:schemeClr val="bg1"/>
                </a:solidFill>
              </a:rPr>
              <a:t> Which Neighborhood(s) would be ideal in that part (as in point 1) setting up such a department store in the city.</a:t>
            </a:r>
          </a:p>
          <a:p>
            <a:pPr marL="0" indent="0">
              <a:buNone/>
            </a:pPr>
            <a:r>
              <a:rPr lang="en-US" dirty="0">
                <a:solidFill>
                  <a:schemeClr val="bg1"/>
                </a:solidFill>
              </a:rPr>
              <a:t>Again, the most important point not to forget would be, the area chosen shall have at most 1 Department store that exists or must have no Department store.</a:t>
            </a:r>
            <a:endParaRPr lang="en-IN" dirty="0">
              <a:solidFill>
                <a:schemeClr val="bg1"/>
              </a:solidFill>
            </a:endParaRPr>
          </a:p>
        </p:txBody>
      </p:sp>
    </p:spTree>
    <p:extLst>
      <p:ext uri="{BB962C8B-B14F-4D97-AF65-F5344CB8AC3E}">
        <p14:creationId xmlns:p14="http://schemas.microsoft.com/office/powerpoint/2010/main" val="273630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9BDC-48B4-40C6-98C6-24FB16BC9D50}"/>
              </a:ext>
            </a:extLst>
          </p:cNvPr>
          <p:cNvSpPr>
            <a:spLocks noGrp="1"/>
          </p:cNvSpPr>
          <p:nvPr>
            <p:ph type="title"/>
          </p:nvPr>
        </p:nvSpPr>
        <p:spPr/>
        <p:txBody>
          <a:bodyPr/>
          <a:lstStyle/>
          <a:p>
            <a:r>
              <a:rPr lang="en-IN" dirty="0">
                <a:solidFill>
                  <a:schemeClr val="bg1"/>
                </a:solidFill>
              </a:rPr>
              <a:t>Data Description</a:t>
            </a:r>
          </a:p>
        </p:txBody>
      </p:sp>
      <p:sp>
        <p:nvSpPr>
          <p:cNvPr id="3" name="Content Placeholder 2">
            <a:extLst>
              <a:ext uri="{FF2B5EF4-FFF2-40B4-BE49-F238E27FC236}">
                <a16:creationId xmlns:a16="http://schemas.microsoft.com/office/drawing/2014/main" id="{0B4DE022-5463-4629-B9AD-B43071105A0E}"/>
              </a:ext>
            </a:extLst>
          </p:cNvPr>
          <p:cNvSpPr>
            <a:spLocks noGrp="1"/>
          </p:cNvSpPr>
          <p:nvPr>
            <p:ph idx="1"/>
          </p:nvPr>
        </p:nvSpPr>
        <p:spPr>
          <a:xfrm>
            <a:off x="1224792" y="2091423"/>
            <a:ext cx="9612105" cy="3760891"/>
          </a:xfrm>
        </p:spPr>
        <p:txBody>
          <a:bodyPr>
            <a:normAutofit fontScale="92500" lnSpcReduction="10000"/>
          </a:bodyPr>
          <a:lstStyle/>
          <a:p>
            <a:r>
              <a:rPr lang="en-US" dirty="0">
                <a:solidFill>
                  <a:schemeClr val="bg1"/>
                </a:solidFill>
              </a:rPr>
              <a:t>In order to solve the business problem, I have decided to use the following data as listed below, which includes the Foursquare Location data API.</a:t>
            </a:r>
          </a:p>
          <a:p>
            <a:pPr marL="0" indent="0">
              <a:buNone/>
            </a:pPr>
            <a:r>
              <a:rPr lang="en-US" dirty="0">
                <a:solidFill>
                  <a:schemeClr val="bg1"/>
                </a:solidFill>
              </a:rPr>
              <a:t>• List of </a:t>
            </a:r>
            <a:r>
              <a:rPr lang="en-US" dirty="0" err="1">
                <a:solidFill>
                  <a:schemeClr val="bg1"/>
                </a:solidFill>
              </a:rPr>
              <a:t>neighbourhoods</a:t>
            </a:r>
            <a:r>
              <a:rPr lang="en-US" dirty="0">
                <a:solidFill>
                  <a:schemeClr val="bg1"/>
                </a:solidFill>
              </a:rPr>
              <a:t> in Hyderabad.</a:t>
            </a:r>
          </a:p>
          <a:p>
            <a:pPr marL="0" indent="0">
              <a:buNone/>
            </a:pPr>
            <a:r>
              <a:rPr lang="en-US" dirty="0">
                <a:solidFill>
                  <a:schemeClr val="bg1"/>
                </a:solidFill>
              </a:rPr>
              <a:t>• Geographical co-ordinates data of </a:t>
            </a:r>
            <a:r>
              <a:rPr lang="en-US" dirty="0" err="1">
                <a:solidFill>
                  <a:schemeClr val="bg1"/>
                </a:solidFill>
              </a:rPr>
              <a:t>Neighbourhoods</a:t>
            </a:r>
            <a:r>
              <a:rPr lang="en-US" dirty="0">
                <a:solidFill>
                  <a:schemeClr val="bg1"/>
                </a:solidFill>
              </a:rPr>
              <a:t> in Hyderabad city that I have scraped from Wikipedia using the  </a:t>
            </a:r>
            <a:r>
              <a:rPr lang="en-US" dirty="0" err="1">
                <a:solidFill>
                  <a:schemeClr val="bg1"/>
                </a:solidFill>
              </a:rPr>
              <a:t>BeautifulSoup</a:t>
            </a:r>
            <a:r>
              <a:rPr lang="en-US" dirty="0">
                <a:solidFill>
                  <a:schemeClr val="bg1"/>
                </a:solidFill>
              </a:rPr>
              <a:t> which is a python package - reference link : </a:t>
            </a:r>
            <a:r>
              <a:rPr lang="en-IN" dirty="0">
                <a:hlinkClick r:id="rId2"/>
              </a:rPr>
              <a:t>https://en.wikipedia.org/wiki/Category:Neighbourhoods_in_Hyderabad,_India</a:t>
            </a:r>
            <a:r>
              <a:rPr lang="en-US" dirty="0">
                <a:solidFill>
                  <a:schemeClr val="bg1"/>
                </a:solidFill>
              </a:rPr>
              <a:t>. This data would be used for collecting the Latitude, Longitude values, for </a:t>
            </a:r>
            <a:r>
              <a:rPr lang="en-US" dirty="0" err="1">
                <a:solidFill>
                  <a:schemeClr val="bg1"/>
                </a:solidFill>
              </a:rPr>
              <a:t>Neighbourhood</a:t>
            </a:r>
            <a:r>
              <a:rPr lang="en-US" dirty="0">
                <a:solidFill>
                  <a:schemeClr val="bg1"/>
                </a:solidFill>
              </a:rPr>
              <a:t> mapping and helps to display points on Folium based maps.</a:t>
            </a:r>
          </a:p>
          <a:p>
            <a:pPr marL="0" indent="0">
              <a:buNone/>
            </a:pPr>
            <a:r>
              <a:rPr lang="en-US" dirty="0">
                <a:solidFill>
                  <a:schemeClr val="bg1"/>
                </a:solidFill>
              </a:rPr>
              <a:t>• Venue data for each </a:t>
            </a:r>
            <a:r>
              <a:rPr lang="en-US" dirty="0" err="1">
                <a:solidFill>
                  <a:schemeClr val="bg1"/>
                </a:solidFill>
              </a:rPr>
              <a:t>Neighbourhood</a:t>
            </a:r>
            <a:r>
              <a:rPr lang="en-US" dirty="0">
                <a:solidFill>
                  <a:schemeClr val="bg1"/>
                </a:solidFill>
              </a:rPr>
              <a:t> in the city using Foursquare API. I included venues within a 2000 meter radius from each neighborhood center. The data helps us to identify similar </a:t>
            </a:r>
            <a:r>
              <a:rPr lang="en-US" dirty="0" err="1">
                <a:solidFill>
                  <a:schemeClr val="bg1"/>
                </a:solidFill>
              </a:rPr>
              <a:t>Neighbourhood</a:t>
            </a:r>
            <a:r>
              <a:rPr lang="en-US" dirty="0">
                <a:solidFill>
                  <a:schemeClr val="bg1"/>
                </a:solidFill>
              </a:rPr>
              <a:t> using venues. Also helps in clustering algorithm.</a:t>
            </a:r>
            <a:endParaRPr lang="en-IN" dirty="0">
              <a:solidFill>
                <a:schemeClr val="bg1"/>
              </a:solidFill>
            </a:endParaRPr>
          </a:p>
        </p:txBody>
      </p:sp>
    </p:spTree>
    <p:extLst>
      <p:ext uri="{BB962C8B-B14F-4D97-AF65-F5344CB8AC3E}">
        <p14:creationId xmlns:p14="http://schemas.microsoft.com/office/powerpoint/2010/main" val="124463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752F-F305-40D6-83A7-A2717222CE85}"/>
              </a:ext>
            </a:extLst>
          </p:cNvPr>
          <p:cNvSpPr>
            <a:spLocks noGrp="1"/>
          </p:cNvSpPr>
          <p:nvPr>
            <p:ph type="title"/>
          </p:nvPr>
        </p:nvSpPr>
        <p:spPr/>
        <p:txBody>
          <a:bodyPr/>
          <a:lstStyle/>
          <a:p>
            <a:r>
              <a:rPr lang="en-IN" dirty="0">
                <a:solidFill>
                  <a:schemeClr val="bg1"/>
                </a:solidFill>
              </a:rPr>
              <a:t>Methodology</a:t>
            </a:r>
          </a:p>
        </p:txBody>
      </p:sp>
      <p:sp>
        <p:nvSpPr>
          <p:cNvPr id="3" name="Content Placeholder 2">
            <a:extLst>
              <a:ext uri="{FF2B5EF4-FFF2-40B4-BE49-F238E27FC236}">
                <a16:creationId xmlns:a16="http://schemas.microsoft.com/office/drawing/2014/main" id="{7251C580-1655-4445-A8DE-DB47FBCAD912}"/>
              </a:ext>
            </a:extLst>
          </p:cNvPr>
          <p:cNvSpPr>
            <a:spLocks noGrp="1"/>
          </p:cNvSpPr>
          <p:nvPr>
            <p:ph idx="1"/>
          </p:nvPr>
        </p:nvSpPr>
        <p:spPr/>
        <p:txBody>
          <a:bodyPr>
            <a:normAutofit lnSpcReduction="10000"/>
          </a:bodyPr>
          <a:lstStyle/>
          <a:p>
            <a:pPr>
              <a:lnSpc>
                <a:spcPct val="100000"/>
              </a:lnSpc>
              <a:buFont typeface="Wingdings" panose="05000000000000000000" pitchFamily="2" charset="2"/>
              <a:buChar char="Ø"/>
            </a:pPr>
            <a:r>
              <a:rPr lang="en-IN" sz="1800" b="1" spc="-1" dirty="0">
                <a:solidFill>
                  <a:srgbClr val="FFFFFF"/>
                </a:solidFill>
                <a:latin typeface="Montserrat"/>
                <a:ea typeface="Montserrat"/>
              </a:rPr>
              <a:t> </a:t>
            </a:r>
            <a:r>
              <a:rPr lang="en-IN" sz="1800" b="0" strike="noStrike" spc="-1" dirty="0">
                <a:solidFill>
                  <a:srgbClr val="FFFFFF"/>
                </a:solidFill>
                <a:latin typeface="Montserrat"/>
                <a:ea typeface="Montserrat"/>
              </a:rPr>
              <a:t>Web scraping Wikipedia page for neighbourhoods list</a:t>
            </a:r>
            <a:endParaRPr lang="en-IN" sz="1800" b="0" strike="noStrike" spc="-1" dirty="0">
              <a:latin typeface="Arial"/>
            </a:endParaRPr>
          </a:p>
          <a:p>
            <a:pPr>
              <a:lnSpc>
                <a:spcPct val="100000"/>
              </a:lnSpc>
              <a:buFont typeface="Wingdings" panose="05000000000000000000" pitchFamily="2" charset="2"/>
              <a:buChar char="Ø"/>
            </a:pPr>
            <a:r>
              <a:rPr lang="en-IN" sz="1800" b="0" strike="noStrike" spc="-1" dirty="0">
                <a:solidFill>
                  <a:srgbClr val="FFFFFF"/>
                </a:solidFill>
                <a:latin typeface="Montserrat"/>
                <a:ea typeface="Montserrat"/>
              </a:rPr>
              <a:t> Get latitude and longitude coordinates using Geocoder</a:t>
            </a:r>
            <a:endParaRPr lang="en-IN" sz="1800" b="0" strike="noStrike" spc="-1" dirty="0">
              <a:latin typeface="Arial"/>
            </a:endParaRPr>
          </a:p>
          <a:p>
            <a:pPr>
              <a:lnSpc>
                <a:spcPct val="100000"/>
              </a:lnSpc>
              <a:buFont typeface="Wingdings" panose="05000000000000000000" pitchFamily="2" charset="2"/>
              <a:buChar char="Ø"/>
            </a:pPr>
            <a:r>
              <a:rPr lang="en-IN" sz="1800" b="0" strike="noStrike" spc="-1" dirty="0">
                <a:solidFill>
                  <a:srgbClr val="FFFFFF"/>
                </a:solidFill>
                <a:latin typeface="Montserrat"/>
                <a:ea typeface="Montserrat"/>
              </a:rPr>
              <a:t> Use Foursquare API to get venue data</a:t>
            </a:r>
            <a:endParaRPr lang="en-IN" sz="1800" b="0" strike="noStrike" spc="-1" dirty="0">
              <a:latin typeface="Arial"/>
            </a:endParaRPr>
          </a:p>
          <a:p>
            <a:pPr>
              <a:lnSpc>
                <a:spcPct val="100000"/>
              </a:lnSpc>
              <a:buFont typeface="Wingdings" panose="05000000000000000000" pitchFamily="2" charset="2"/>
              <a:buChar char="Ø"/>
            </a:pPr>
            <a:r>
              <a:rPr lang="en-IN" sz="1800" b="0" strike="noStrike" spc="-1" dirty="0">
                <a:solidFill>
                  <a:srgbClr val="FFFFFF"/>
                </a:solidFill>
                <a:latin typeface="Montserrat"/>
                <a:ea typeface="Montserrat"/>
              </a:rPr>
              <a:t> Group data by neighbourhood and taking the mean of the frequency of occurrence of each venue category</a:t>
            </a:r>
            <a:endParaRPr lang="en-IN" sz="1800" b="0" strike="noStrike" spc="-1" dirty="0">
              <a:latin typeface="Arial"/>
            </a:endParaRPr>
          </a:p>
          <a:p>
            <a:pPr>
              <a:lnSpc>
                <a:spcPct val="100000"/>
              </a:lnSpc>
              <a:buFont typeface="Wingdings" panose="05000000000000000000" pitchFamily="2" charset="2"/>
              <a:buChar char="Ø"/>
            </a:pPr>
            <a:r>
              <a:rPr lang="en-IN" sz="1800" b="0" strike="noStrike" spc="-1" dirty="0">
                <a:solidFill>
                  <a:srgbClr val="FFFFFF"/>
                </a:solidFill>
                <a:latin typeface="Montserrat"/>
                <a:ea typeface="Montserrat"/>
              </a:rPr>
              <a:t> Filter venue category by Department Store</a:t>
            </a:r>
            <a:endParaRPr lang="en-IN" sz="1800" b="0" strike="noStrike" spc="-1" dirty="0">
              <a:latin typeface="Arial"/>
            </a:endParaRPr>
          </a:p>
          <a:p>
            <a:pPr>
              <a:lnSpc>
                <a:spcPct val="100000"/>
              </a:lnSpc>
              <a:buFont typeface="Wingdings" panose="05000000000000000000" pitchFamily="2" charset="2"/>
              <a:buChar char="Ø"/>
            </a:pPr>
            <a:r>
              <a:rPr lang="en-IN" sz="1800" b="0" strike="noStrike" spc="-1" dirty="0">
                <a:solidFill>
                  <a:srgbClr val="FFFFFF"/>
                </a:solidFill>
                <a:latin typeface="Montserrat"/>
                <a:ea typeface="Montserrat"/>
              </a:rPr>
              <a:t> Perform clustering on the data by using k-means clustering</a:t>
            </a:r>
            <a:endParaRPr lang="en-IN" sz="1800" b="0" strike="noStrike" spc="-1" dirty="0">
              <a:latin typeface="Arial"/>
            </a:endParaRPr>
          </a:p>
          <a:p>
            <a:pPr>
              <a:lnSpc>
                <a:spcPct val="100000"/>
              </a:lnSpc>
              <a:buFont typeface="Wingdings" panose="05000000000000000000" pitchFamily="2" charset="2"/>
              <a:buChar char="Ø"/>
            </a:pPr>
            <a:r>
              <a:rPr lang="en-IN" sz="1800" b="0" strike="noStrike" spc="-1" dirty="0">
                <a:solidFill>
                  <a:srgbClr val="FFFFFF"/>
                </a:solidFill>
                <a:latin typeface="Montserrat"/>
                <a:ea typeface="Montserrat"/>
              </a:rPr>
              <a:t> Visualize the clusters in a map using Folium</a:t>
            </a:r>
          </a:p>
          <a:p>
            <a:pPr>
              <a:lnSpc>
                <a:spcPct val="100000"/>
              </a:lnSpc>
              <a:buFont typeface="Wingdings" panose="05000000000000000000" pitchFamily="2" charset="2"/>
              <a:buChar char="Ø"/>
            </a:pPr>
            <a:r>
              <a:rPr lang="en-IN" sz="1800" b="0" strike="noStrike" spc="-1" dirty="0">
                <a:latin typeface="Arial"/>
              </a:rPr>
              <a:t> </a:t>
            </a:r>
            <a:r>
              <a:rPr lang="en-IN" sz="1800" b="0" strike="noStrike" spc="-1" dirty="0">
                <a:solidFill>
                  <a:schemeClr val="bg1"/>
                </a:solidFill>
                <a:latin typeface="Arial"/>
              </a:rPr>
              <a:t>Draw the Conclusions</a:t>
            </a:r>
          </a:p>
          <a:p>
            <a:endParaRPr lang="en-IN" dirty="0"/>
          </a:p>
        </p:txBody>
      </p:sp>
    </p:spTree>
    <p:extLst>
      <p:ext uri="{BB962C8B-B14F-4D97-AF65-F5344CB8AC3E}">
        <p14:creationId xmlns:p14="http://schemas.microsoft.com/office/powerpoint/2010/main" val="101519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A714-D77D-4474-9928-01BC79878059}"/>
              </a:ext>
            </a:extLst>
          </p:cNvPr>
          <p:cNvSpPr>
            <a:spLocks noGrp="1"/>
          </p:cNvSpPr>
          <p:nvPr>
            <p:ph type="title"/>
          </p:nvPr>
        </p:nvSpPr>
        <p:spPr/>
        <p:txBody>
          <a:bodyPr/>
          <a:lstStyle/>
          <a:p>
            <a:r>
              <a:rPr lang="en-IN" dirty="0">
                <a:solidFill>
                  <a:schemeClr val="bg1"/>
                </a:solidFill>
              </a:rPr>
              <a:t>Results</a:t>
            </a:r>
          </a:p>
        </p:txBody>
      </p:sp>
      <p:sp>
        <p:nvSpPr>
          <p:cNvPr id="11" name="Content Placeholder 10">
            <a:extLst>
              <a:ext uri="{FF2B5EF4-FFF2-40B4-BE49-F238E27FC236}">
                <a16:creationId xmlns:a16="http://schemas.microsoft.com/office/drawing/2014/main" id="{709D73DB-1922-419F-9E7F-11CE1FA8CB1B}"/>
              </a:ext>
            </a:extLst>
          </p:cNvPr>
          <p:cNvSpPr>
            <a:spLocks noGrp="1"/>
          </p:cNvSpPr>
          <p:nvPr>
            <p:ph idx="1"/>
          </p:nvPr>
        </p:nvSpPr>
        <p:spPr/>
        <p:txBody>
          <a:bodyPr>
            <a:normAutofit/>
          </a:bodyPr>
          <a:lstStyle/>
          <a:p>
            <a:pPr>
              <a:lnSpc>
                <a:spcPct val="100000"/>
              </a:lnSpc>
            </a:pPr>
            <a:r>
              <a:rPr lang="en-IN" sz="2000" b="1" strike="noStrike" spc="-1" dirty="0">
                <a:solidFill>
                  <a:srgbClr val="FFFFFF"/>
                </a:solidFill>
                <a:latin typeface="Montserrat"/>
                <a:ea typeface="Montserrat"/>
              </a:rPr>
              <a:t> </a:t>
            </a:r>
            <a:r>
              <a:rPr lang="en-IN" sz="2400" b="0" strike="noStrike" spc="-1" dirty="0">
                <a:solidFill>
                  <a:srgbClr val="FFFFFF"/>
                </a:solidFill>
                <a:latin typeface="Montserrat"/>
                <a:ea typeface="Montserrat"/>
              </a:rPr>
              <a:t>Categorized the neighbourhoods into 3 clusters using K means algorithm :</a:t>
            </a:r>
            <a:endParaRPr lang="en-IN" sz="2400" b="0" strike="noStrike" spc="-1" dirty="0">
              <a:latin typeface="Arial"/>
            </a:endParaRPr>
          </a:p>
          <a:p>
            <a:pPr>
              <a:lnSpc>
                <a:spcPct val="100000"/>
              </a:lnSpc>
              <a:buFont typeface="Wingdings" panose="05000000000000000000" pitchFamily="2" charset="2"/>
              <a:buChar char="Ø"/>
            </a:pPr>
            <a:endParaRPr lang="en-IN" sz="2000" b="0" strike="noStrike" spc="-1" dirty="0">
              <a:solidFill>
                <a:srgbClr val="FFFFFF"/>
              </a:solidFill>
              <a:latin typeface="Montserrat"/>
              <a:ea typeface="Montserrat"/>
            </a:endParaRPr>
          </a:p>
          <a:p>
            <a:pPr>
              <a:lnSpc>
                <a:spcPct val="100000"/>
              </a:lnSpc>
              <a:buFont typeface="Wingdings" panose="05000000000000000000" pitchFamily="2" charset="2"/>
              <a:buChar char="Ø"/>
            </a:pPr>
            <a:r>
              <a:rPr lang="en-IN" sz="2000" b="0" strike="noStrike" spc="-1" dirty="0">
                <a:solidFill>
                  <a:srgbClr val="FFFFFF"/>
                </a:solidFill>
                <a:latin typeface="Montserrat"/>
                <a:ea typeface="Montserrat"/>
              </a:rPr>
              <a:t>Cluster 0 (green): Neighbourhoods with</a:t>
            </a:r>
            <a:r>
              <a:rPr lang="en-IN" sz="2000" spc="-1" dirty="0">
                <a:latin typeface="Arial"/>
              </a:rPr>
              <a:t> </a:t>
            </a:r>
            <a:r>
              <a:rPr lang="en-IN" sz="2000" b="0" strike="noStrike" spc="-1" dirty="0">
                <a:solidFill>
                  <a:srgbClr val="FFFFFF"/>
                </a:solidFill>
                <a:latin typeface="Montserrat"/>
                <a:ea typeface="Montserrat"/>
              </a:rPr>
              <a:t>very less number of Department Stores.</a:t>
            </a:r>
            <a:endParaRPr lang="en-IN" sz="2000" b="0" strike="noStrike" spc="-1" dirty="0">
              <a:latin typeface="Arial"/>
            </a:endParaRPr>
          </a:p>
          <a:p>
            <a:pPr>
              <a:lnSpc>
                <a:spcPct val="100000"/>
              </a:lnSpc>
              <a:buFont typeface="Wingdings" panose="05000000000000000000" pitchFamily="2" charset="2"/>
              <a:buChar char="Ø"/>
            </a:pPr>
            <a:endParaRPr lang="en-IN" sz="2000" b="0" strike="noStrike" spc="-1" dirty="0">
              <a:solidFill>
                <a:srgbClr val="FFFFFF"/>
              </a:solidFill>
              <a:latin typeface="Montserrat"/>
              <a:ea typeface="Montserrat"/>
            </a:endParaRPr>
          </a:p>
          <a:p>
            <a:pPr>
              <a:lnSpc>
                <a:spcPct val="100000"/>
              </a:lnSpc>
              <a:buFont typeface="Wingdings" panose="05000000000000000000" pitchFamily="2" charset="2"/>
              <a:buChar char="Ø"/>
            </a:pPr>
            <a:r>
              <a:rPr lang="en-IN" sz="2000" b="0" strike="noStrike" spc="-1" dirty="0">
                <a:solidFill>
                  <a:srgbClr val="FFFFFF"/>
                </a:solidFill>
                <a:latin typeface="Montserrat"/>
                <a:ea typeface="Montserrat"/>
              </a:rPr>
              <a:t>Cluster 1 (red) : Neighbourhoods with no Department Stores.</a:t>
            </a:r>
            <a:endParaRPr lang="en-IN" sz="2000" b="0" strike="noStrike" spc="-1" dirty="0">
              <a:latin typeface="Arial"/>
            </a:endParaRPr>
          </a:p>
          <a:p>
            <a:pPr>
              <a:lnSpc>
                <a:spcPct val="100000"/>
              </a:lnSpc>
              <a:buFont typeface="Wingdings" panose="05000000000000000000" pitchFamily="2" charset="2"/>
              <a:buChar char="Ø"/>
            </a:pPr>
            <a:endParaRPr lang="en-IN" sz="2000" b="0" strike="noStrike" spc="-1" dirty="0">
              <a:latin typeface="Arial"/>
            </a:endParaRPr>
          </a:p>
          <a:p>
            <a:pPr>
              <a:lnSpc>
                <a:spcPct val="100000"/>
              </a:lnSpc>
              <a:buFont typeface="Wingdings" panose="05000000000000000000" pitchFamily="2" charset="2"/>
              <a:buChar char="Ø"/>
            </a:pPr>
            <a:r>
              <a:rPr lang="en-IN" sz="2000" b="0" strike="noStrike" spc="-1" dirty="0">
                <a:solidFill>
                  <a:srgbClr val="FFFFFF"/>
                </a:solidFill>
                <a:latin typeface="Montserrat"/>
                <a:ea typeface="Montserrat"/>
              </a:rPr>
              <a:t>Cluster 2 (yellow) : Neighbourhoods with a high concentration of Department Stores</a:t>
            </a:r>
            <a:endParaRPr lang="en-IN" sz="2000" b="0" strike="noStrike" spc="-1" dirty="0">
              <a:latin typeface="Arial"/>
            </a:endParaRPr>
          </a:p>
        </p:txBody>
      </p:sp>
    </p:spTree>
    <p:extLst>
      <p:ext uri="{BB962C8B-B14F-4D97-AF65-F5344CB8AC3E}">
        <p14:creationId xmlns:p14="http://schemas.microsoft.com/office/powerpoint/2010/main" val="332465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8">
            <a:extLst>
              <a:ext uri="{FF2B5EF4-FFF2-40B4-BE49-F238E27FC236}">
                <a16:creationId xmlns:a16="http://schemas.microsoft.com/office/drawing/2014/main" id="{2487438D-86E6-413F-8E76-2B50EC0C5F6B}"/>
              </a:ext>
            </a:extLst>
          </p:cNvPr>
          <p:cNvPicPr>
            <a:picLocks noChangeAspect="1"/>
          </p:cNvPicPr>
          <p:nvPr/>
        </p:nvPicPr>
        <p:blipFill>
          <a:blip r:embed="rId2"/>
          <a:stretch>
            <a:fillRect/>
          </a:stretch>
        </p:blipFill>
        <p:spPr>
          <a:xfrm>
            <a:off x="1904676" y="310254"/>
            <a:ext cx="8221818" cy="5821462"/>
          </a:xfrm>
          <a:prstGeom prst="rect">
            <a:avLst/>
          </a:prstGeom>
        </p:spPr>
      </p:pic>
    </p:spTree>
    <p:extLst>
      <p:ext uri="{BB962C8B-B14F-4D97-AF65-F5344CB8AC3E}">
        <p14:creationId xmlns:p14="http://schemas.microsoft.com/office/powerpoint/2010/main" val="378837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48FF-260E-4E33-AFA3-9FF60F6E206F}"/>
              </a:ext>
            </a:extLst>
          </p:cNvPr>
          <p:cNvSpPr>
            <a:spLocks noGrp="1"/>
          </p:cNvSpPr>
          <p:nvPr>
            <p:ph type="title"/>
          </p:nvPr>
        </p:nvSpPr>
        <p:spPr/>
        <p:txBody>
          <a:bodyPr/>
          <a:lstStyle/>
          <a:p>
            <a:r>
              <a:rPr lang="en-IN" dirty="0">
                <a:solidFill>
                  <a:schemeClr val="bg1"/>
                </a:solidFill>
              </a:rPr>
              <a:t>Discussions</a:t>
            </a:r>
          </a:p>
        </p:txBody>
      </p:sp>
      <p:sp>
        <p:nvSpPr>
          <p:cNvPr id="3" name="Content Placeholder 2">
            <a:extLst>
              <a:ext uri="{FF2B5EF4-FFF2-40B4-BE49-F238E27FC236}">
                <a16:creationId xmlns:a16="http://schemas.microsoft.com/office/drawing/2014/main" id="{1F1B415C-9070-48BE-9674-160B32B46640}"/>
              </a:ext>
            </a:extLst>
          </p:cNvPr>
          <p:cNvSpPr>
            <a:spLocks noGrp="1"/>
          </p:cNvSpPr>
          <p:nvPr>
            <p:ph idx="1"/>
          </p:nvPr>
        </p:nvSpPr>
        <p:spPr/>
        <p:txBody>
          <a:bodyPr>
            <a:normAutofit fontScale="77500" lnSpcReduction="20000"/>
          </a:bodyPr>
          <a:lstStyle/>
          <a:p>
            <a:pPr marL="0" indent="0">
              <a:buNone/>
            </a:pPr>
            <a:r>
              <a:rPr lang="en-US" dirty="0">
                <a:solidFill>
                  <a:schemeClr val="bg1"/>
                </a:solidFill>
              </a:rPr>
              <a:t>Based on our analysis above, we can draw a number of conclusions that will be useful to aid property developers and investors for setting up of the Department Store.</a:t>
            </a:r>
          </a:p>
          <a:p>
            <a:pPr marL="0" indent="0">
              <a:buNone/>
            </a:pPr>
            <a:r>
              <a:rPr lang="en-US" dirty="0">
                <a:solidFill>
                  <a:schemeClr val="bg1"/>
                </a:solidFill>
              </a:rPr>
              <a:t>After collecting data from the Wikipedia (data of neighborhoods) &amp; Foursquare (data of venues) , we got a list of 168 different venues. However, as we want to only focus on the data of Department Store, we created a separate  </a:t>
            </a:r>
            <a:r>
              <a:rPr lang="en-US" dirty="0" err="1">
                <a:solidFill>
                  <a:schemeClr val="bg1"/>
                </a:solidFill>
              </a:rPr>
              <a:t>DataFrame</a:t>
            </a:r>
            <a:r>
              <a:rPr lang="en-US" dirty="0">
                <a:solidFill>
                  <a:schemeClr val="bg1"/>
                </a:solidFill>
              </a:rPr>
              <a:t> for the data of department stores.</a:t>
            </a:r>
          </a:p>
          <a:p>
            <a:pPr marL="0" indent="0">
              <a:buNone/>
            </a:pPr>
            <a:r>
              <a:rPr lang="en-US" dirty="0">
                <a:solidFill>
                  <a:schemeClr val="bg1"/>
                </a:solidFill>
              </a:rPr>
              <a:t>We identified that from the data, there are 91 total department stores in central Hyderabad. Also after further analysis we find that there are at most 3 department stores in some of the neighborhoods and some doesn't even have one. </a:t>
            </a:r>
          </a:p>
          <a:p>
            <a:pPr marL="0" indent="0">
              <a:buNone/>
            </a:pPr>
            <a:r>
              <a:rPr lang="en-US" dirty="0">
                <a:solidFill>
                  <a:schemeClr val="bg1"/>
                </a:solidFill>
              </a:rPr>
              <a:t>Finally, we had separated the </a:t>
            </a:r>
            <a:r>
              <a:rPr lang="en-US" dirty="0" err="1">
                <a:solidFill>
                  <a:schemeClr val="bg1"/>
                </a:solidFill>
              </a:rPr>
              <a:t>neighbourhoods</a:t>
            </a:r>
            <a:r>
              <a:rPr lang="en-US" dirty="0">
                <a:solidFill>
                  <a:schemeClr val="bg1"/>
                </a:solidFill>
              </a:rPr>
              <a:t> into three Cluster with the help of K-means which is an unsupervised Machine          Learning Algorithm.</a:t>
            </a:r>
          </a:p>
          <a:p>
            <a:pPr>
              <a:buFont typeface="Wingdings" panose="05000000000000000000" pitchFamily="2" charset="2"/>
              <a:buChar char="Ø"/>
            </a:pPr>
            <a:r>
              <a:rPr lang="en-US" dirty="0">
                <a:solidFill>
                  <a:schemeClr val="bg1"/>
                </a:solidFill>
              </a:rPr>
              <a:t>1. Cluster - 0 : Consists of </a:t>
            </a:r>
            <a:r>
              <a:rPr lang="en-US" dirty="0" err="1">
                <a:solidFill>
                  <a:schemeClr val="bg1"/>
                </a:solidFill>
              </a:rPr>
              <a:t>neighbourhoods</a:t>
            </a:r>
            <a:r>
              <a:rPr lang="en-US" dirty="0">
                <a:solidFill>
                  <a:schemeClr val="bg1"/>
                </a:solidFill>
              </a:rPr>
              <a:t> with at most 1 Department Store.</a:t>
            </a:r>
          </a:p>
          <a:p>
            <a:pPr>
              <a:buFont typeface="Wingdings" panose="05000000000000000000" pitchFamily="2" charset="2"/>
              <a:buChar char="Ø"/>
            </a:pPr>
            <a:r>
              <a:rPr lang="en-US" dirty="0">
                <a:solidFill>
                  <a:schemeClr val="bg1"/>
                </a:solidFill>
              </a:rPr>
              <a:t>2. Cluster - 1 : Consists of </a:t>
            </a:r>
            <a:r>
              <a:rPr lang="en-US" dirty="0" err="1">
                <a:solidFill>
                  <a:schemeClr val="bg1"/>
                </a:solidFill>
              </a:rPr>
              <a:t>neighbourhoods</a:t>
            </a:r>
            <a:r>
              <a:rPr lang="en-US" dirty="0">
                <a:solidFill>
                  <a:schemeClr val="bg1"/>
                </a:solidFill>
              </a:rPr>
              <a:t> with no Department store.</a:t>
            </a:r>
          </a:p>
          <a:p>
            <a:pPr>
              <a:buFont typeface="Wingdings" panose="05000000000000000000" pitchFamily="2" charset="2"/>
              <a:buChar char="Ø"/>
            </a:pPr>
            <a:r>
              <a:rPr lang="en-US" dirty="0">
                <a:solidFill>
                  <a:schemeClr val="bg1"/>
                </a:solidFill>
              </a:rPr>
              <a:t>3. Cluster - 2 : Consists of </a:t>
            </a:r>
            <a:r>
              <a:rPr lang="en-US" dirty="0" err="1">
                <a:solidFill>
                  <a:schemeClr val="bg1"/>
                </a:solidFill>
              </a:rPr>
              <a:t>neighbourhoods</a:t>
            </a:r>
            <a:r>
              <a:rPr lang="en-US" dirty="0">
                <a:solidFill>
                  <a:schemeClr val="bg1"/>
                </a:solidFill>
              </a:rPr>
              <a:t> with at most 3 Department Store.</a:t>
            </a:r>
            <a:endParaRPr lang="en-IN" dirty="0">
              <a:solidFill>
                <a:schemeClr val="bg1"/>
              </a:solidFill>
            </a:endParaRPr>
          </a:p>
        </p:txBody>
      </p:sp>
    </p:spTree>
    <p:extLst>
      <p:ext uri="{BB962C8B-B14F-4D97-AF65-F5344CB8AC3E}">
        <p14:creationId xmlns:p14="http://schemas.microsoft.com/office/powerpoint/2010/main" val="376121689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930</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 SemiBold</vt:lpstr>
      <vt:lpstr>Bookman Old Style</vt:lpstr>
      <vt:lpstr>Calibri</vt:lpstr>
      <vt:lpstr>Franklin Gothic Book</vt:lpstr>
      <vt:lpstr>Montserrat</vt:lpstr>
      <vt:lpstr>Wingdings</vt:lpstr>
      <vt:lpstr>1_RetrospectVTI</vt:lpstr>
      <vt:lpstr>COURSERA IBM DATA SCIENCE CERTIFICATION –  CAPSTONE PROJECT</vt:lpstr>
      <vt:lpstr>SETTING UP OF DEPARTMENT STORE IN HYDERABAD, India</vt:lpstr>
      <vt:lpstr>Introduction </vt:lpstr>
      <vt:lpstr>Business Problem</vt:lpstr>
      <vt:lpstr>Data Description</vt:lpstr>
      <vt:lpstr>Methodology</vt:lpstr>
      <vt:lpstr>Results</vt:lpstr>
      <vt:lpstr>PowerPoint Presentation</vt:lpstr>
      <vt:lpstr>Discussions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2020-07-18T13:24:25Z</dcterms:created>
  <dcterms:modified xsi:type="dcterms:W3CDTF">2020-07-20T15:18:43Z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